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1"/>
  </p:notesMasterIdLst>
  <p:handoutMasterIdLst>
    <p:handoutMasterId r:id="rId112"/>
  </p:handoutMasterIdLst>
  <p:sldIdLst>
    <p:sldId id="304" r:id="rId2"/>
    <p:sldId id="306" r:id="rId3"/>
    <p:sldId id="325" r:id="rId4"/>
    <p:sldId id="280" r:id="rId5"/>
    <p:sldId id="308" r:id="rId6"/>
    <p:sldId id="323" r:id="rId7"/>
    <p:sldId id="326" r:id="rId8"/>
    <p:sldId id="331" r:id="rId9"/>
    <p:sldId id="269" r:id="rId10"/>
    <p:sldId id="270" r:id="rId11"/>
    <p:sldId id="330" r:id="rId12"/>
    <p:sldId id="342" r:id="rId13"/>
    <p:sldId id="263" r:id="rId14"/>
    <p:sldId id="333" r:id="rId15"/>
    <p:sldId id="334" r:id="rId16"/>
    <p:sldId id="329" r:id="rId17"/>
    <p:sldId id="353" r:id="rId18"/>
    <p:sldId id="354" r:id="rId19"/>
    <p:sldId id="273" r:id="rId20"/>
    <p:sldId id="274" r:id="rId21"/>
    <p:sldId id="320" r:id="rId22"/>
    <p:sldId id="317" r:id="rId23"/>
    <p:sldId id="275" r:id="rId24"/>
    <p:sldId id="355" r:id="rId25"/>
    <p:sldId id="307" r:id="rId26"/>
    <p:sldId id="359" r:id="rId27"/>
    <p:sldId id="401" r:id="rId28"/>
    <p:sldId id="389" r:id="rId29"/>
    <p:sldId id="403" r:id="rId30"/>
    <p:sldId id="390" r:id="rId31"/>
    <p:sldId id="391" r:id="rId32"/>
    <p:sldId id="392" r:id="rId33"/>
    <p:sldId id="393" r:id="rId34"/>
    <p:sldId id="282" r:id="rId35"/>
    <p:sldId id="276" r:id="rId36"/>
    <p:sldId id="324" r:id="rId37"/>
    <p:sldId id="360" r:id="rId38"/>
    <p:sldId id="279" r:id="rId39"/>
    <p:sldId id="358" r:id="rId40"/>
    <p:sldId id="278" r:id="rId41"/>
    <p:sldId id="336" r:id="rId42"/>
    <p:sldId id="343" r:id="rId43"/>
    <p:sldId id="344" r:id="rId44"/>
    <p:sldId id="345" r:id="rId45"/>
    <p:sldId id="346" r:id="rId46"/>
    <p:sldId id="347" r:id="rId47"/>
    <p:sldId id="348" r:id="rId48"/>
    <p:sldId id="349" r:id="rId49"/>
    <p:sldId id="350" r:id="rId50"/>
    <p:sldId id="351" r:id="rId51"/>
    <p:sldId id="352" r:id="rId52"/>
    <p:sldId id="337" r:id="rId53"/>
    <p:sldId id="339" r:id="rId54"/>
    <p:sldId id="285" r:id="rId55"/>
    <p:sldId id="362" r:id="rId56"/>
    <p:sldId id="419" r:id="rId57"/>
    <p:sldId id="363" r:id="rId58"/>
    <p:sldId id="364" r:id="rId59"/>
    <p:sldId id="365" r:id="rId60"/>
    <p:sldId id="366" r:id="rId61"/>
    <p:sldId id="429" r:id="rId62"/>
    <p:sldId id="367" r:id="rId63"/>
    <p:sldId id="368" r:id="rId64"/>
    <p:sldId id="369" r:id="rId65"/>
    <p:sldId id="370" r:id="rId66"/>
    <p:sldId id="371" r:id="rId67"/>
    <p:sldId id="372" r:id="rId68"/>
    <p:sldId id="373" r:id="rId69"/>
    <p:sldId id="374" r:id="rId70"/>
    <p:sldId id="375" r:id="rId71"/>
    <p:sldId id="376" r:id="rId72"/>
    <p:sldId id="377" r:id="rId73"/>
    <p:sldId id="378" r:id="rId74"/>
    <p:sldId id="379" r:id="rId75"/>
    <p:sldId id="380" r:id="rId76"/>
    <p:sldId id="381" r:id="rId77"/>
    <p:sldId id="382" r:id="rId78"/>
    <p:sldId id="383" r:id="rId79"/>
    <p:sldId id="384" r:id="rId80"/>
    <p:sldId id="385" r:id="rId81"/>
    <p:sldId id="386" r:id="rId82"/>
    <p:sldId id="387" r:id="rId83"/>
    <p:sldId id="388" r:id="rId84"/>
    <p:sldId id="402" r:id="rId85"/>
    <p:sldId id="420" r:id="rId86"/>
    <p:sldId id="395" r:id="rId87"/>
    <p:sldId id="408" r:id="rId88"/>
    <p:sldId id="409" r:id="rId89"/>
    <p:sldId id="410" r:id="rId90"/>
    <p:sldId id="422" r:id="rId91"/>
    <p:sldId id="405" r:id="rId92"/>
    <p:sldId id="396" r:id="rId93"/>
    <p:sldId id="397" r:id="rId94"/>
    <p:sldId id="399" r:id="rId95"/>
    <p:sldId id="400" r:id="rId96"/>
    <p:sldId id="398" r:id="rId97"/>
    <p:sldId id="421" r:id="rId98"/>
    <p:sldId id="407" r:id="rId99"/>
    <p:sldId id="427" r:id="rId100"/>
    <p:sldId id="415" r:id="rId101"/>
    <p:sldId id="430" r:id="rId102"/>
    <p:sldId id="431" r:id="rId103"/>
    <p:sldId id="423" r:id="rId104"/>
    <p:sldId id="425" r:id="rId105"/>
    <p:sldId id="424" r:id="rId106"/>
    <p:sldId id="416" r:id="rId107"/>
    <p:sldId id="417" r:id="rId108"/>
    <p:sldId id="418" r:id="rId109"/>
    <p:sldId id="428" r:id="rId110"/>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59" autoAdjust="0"/>
    <p:restoredTop sz="86689" autoAdjust="0"/>
  </p:normalViewPr>
  <p:slideViewPr>
    <p:cSldViewPr>
      <p:cViewPr>
        <p:scale>
          <a:sx n="100" d="100"/>
          <a:sy n="100" d="100"/>
        </p:scale>
        <p:origin x="0" y="6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912"/>
    </p:cViewPr>
  </p:sorterViewPr>
  <p:notesViewPr>
    <p:cSldViewPr>
      <p:cViewPr varScale="1">
        <p:scale>
          <a:sx n="55" d="100"/>
          <a:sy n="55" d="100"/>
        </p:scale>
        <p:origin x="-2856" y="-102"/>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55" tIns="48328" rIns="96655" bIns="48328"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55" tIns="48328" rIns="96655" bIns="48328" rtlCol="0"/>
          <a:lstStyle>
            <a:lvl1pPr algn="r" fontAlgn="auto">
              <a:spcBef>
                <a:spcPts val="0"/>
              </a:spcBef>
              <a:spcAft>
                <a:spcPts val="0"/>
              </a:spcAft>
              <a:defRPr sz="1200">
                <a:latin typeface="+mn-lt"/>
                <a:cs typeface="+mn-cs"/>
              </a:defRPr>
            </a:lvl1pPr>
          </a:lstStyle>
          <a:p>
            <a:pPr>
              <a:defRPr/>
            </a:pPr>
            <a:fld id="{27F6310F-2B1C-478C-96B7-C767CD6AFF6D}" type="datetimeFigureOut">
              <a:rPr lang="en-US"/>
              <a:pPr>
                <a:defRPr/>
              </a:pPr>
              <a:t>4/29/2013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6655" tIns="48328" rIns="96655" bIns="48328"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55" tIns="48328" rIns="96655" bIns="48328" rtlCol="0" anchor="b"/>
          <a:lstStyle>
            <a:lvl1pPr algn="r" fontAlgn="auto">
              <a:spcBef>
                <a:spcPts val="0"/>
              </a:spcBef>
              <a:spcAft>
                <a:spcPts val="0"/>
              </a:spcAft>
              <a:defRPr sz="1200">
                <a:latin typeface="+mn-lt"/>
                <a:cs typeface="+mn-cs"/>
              </a:defRPr>
            </a:lvl1pPr>
          </a:lstStyle>
          <a:p>
            <a:pPr>
              <a:defRPr/>
            </a:pPr>
            <a:fld id="{FD2C822B-C1D4-4FB3-8152-24A015E7BF6D}"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55" tIns="48328" rIns="96655" bIns="48328"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55" tIns="48328" rIns="96655" bIns="48328" rtlCol="0"/>
          <a:lstStyle>
            <a:lvl1pPr algn="r" fontAlgn="auto">
              <a:spcBef>
                <a:spcPts val="0"/>
              </a:spcBef>
              <a:spcAft>
                <a:spcPts val="0"/>
              </a:spcAft>
              <a:defRPr sz="1200">
                <a:latin typeface="+mn-lt"/>
                <a:cs typeface="+mn-cs"/>
              </a:defRPr>
            </a:lvl1pPr>
          </a:lstStyle>
          <a:p>
            <a:pPr>
              <a:defRPr/>
            </a:pPr>
            <a:fld id="{24C41882-34C4-4172-899B-D96EEB649390}" type="datetimeFigureOut">
              <a:rPr lang="en-US"/>
              <a:pPr>
                <a:defRPr/>
              </a:pPr>
              <a:t>4/29/2013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5" tIns="48328" rIns="96655" bIns="48328" rtlCol="0" anchor="ctr"/>
          <a:lstStyle/>
          <a:p>
            <a:pPr lvl="0"/>
            <a:endParaRPr lang="en-US" noProof="0"/>
          </a:p>
        </p:txBody>
      </p:sp>
      <p:sp>
        <p:nvSpPr>
          <p:cNvPr id="5" name="Notes Placeholder 4"/>
          <p:cNvSpPr>
            <a:spLocks noGrp="1"/>
          </p:cNvSpPr>
          <p:nvPr>
            <p:ph type="body" sz="quarter" idx="3"/>
          </p:nvPr>
        </p:nvSpPr>
        <p:spPr>
          <a:xfrm>
            <a:off x="731838" y="4559300"/>
            <a:ext cx="5851525" cy="4321175"/>
          </a:xfrm>
          <a:prstGeom prst="rect">
            <a:avLst/>
          </a:prstGeom>
        </p:spPr>
        <p:txBody>
          <a:bodyPr vert="horz" lIns="96655" tIns="48328" rIns="96655" bIns="48328"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55" tIns="48328" rIns="96655" bIns="48328"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55" tIns="48328" rIns="96655" bIns="48328" rtlCol="0" anchor="b"/>
          <a:lstStyle>
            <a:lvl1pPr algn="r" fontAlgn="auto">
              <a:spcBef>
                <a:spcPts val="0"/>
              </a:spcBef>
              <a:spcAft>
                <a:spcPts val="0"/>
              </a:spcAft>
              <a:defRPr sz="1200">
                <a:latin typeface="+mn-lt"/>
                <a:cs typeface="+mn-cs"/>
              </a:defRPr>
            </a:lvl1pPr>
          </a:lstStyle>
          <a:p>
            <a:pPr>
              <a:defRPr/>
            </a:pPr>
            <a:fld id="{CBA8E343-9C49-4239-9F82-84ABC602D30C}"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Mt Hood Caretakers (Roberta and Bob) getting their re-cert 2011.</a:t>
            </a:r>
          </a:p>
        </p:txBody>
      </p:sp>
      <p:sp>
        <p:nvSpPr>
          <p:cNvPr id="4" name="Slide Number Placeholder 3"/>
          <p:cNvSpPr>
            <a:spLocks noGrp="1"/>
          </p:cNvSpPr>
          <p:nvPr>
            <p:ph type="sldNum" sz="quarter" idx="5"/>
          </p:nvPr>
        </p:nvSpPr>
        <p:spPr/>
        <p:txBody>
          <a:bodyPr/>
          <a:lstStyle/>
          <a:p>
            <a:pPr>
              <a:defRPr/>
            </a:pPr>
            <a:fld id="{E17E402A-8487-47B7-A007-1847C8A09167}"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Discuss how Kevlar binds up the chain and clutch.</a:t>
            </a:r>
          </a:p>
        </p:txBody>
      </p:sp>
      <p:sp>
        <p:nvSpPr>
          <p:cNvPr id="4" name="Slide Number Placeholder 3"/>
          <p:cNvSpPr>
            <a:spLocks noGrp="1"/>
          </p:cNvSpPr>
          <p:nvPr>
            <p:ph type="sldNum" sz="quarter" idx="5"/>
          </p:nvPr>
        </p:nvSpPr>
        <p:spPr/>
        <p:txBody>
          <a:bodyPr/>
          <a:lstStyle/>
          <a:p>
            <a:pPr>
              <a:defRPr/>
            </a:pPr>
            <a:fld id="{68321801-8113-4269-9E1F-415CF0D000E9}"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demonstrates why we are required to wear the PPE.</a:t>
            </a:r>
          </a:p>
          <a:p>
            <a:r>
              <a:rPr lang="en-US" dirty="0" smtClean="0"/>
              <a:t>David</a:t>
            </a:r>
            <a:r>
              <a:rPr lang="en-US" baseline="0" dirty="0" smtClean="0"/>
              <a:t> to </a:t>
            </a:r>
            <a:r>
              <a:rPr lang="en-US" dirty="0" smtClean="0"/>
              <a:t>add overlay of PPE </a:t>
            </a:r>
          </a:p>
          <a:p>
            <a:endParaRPr lang="en-US" dirty="0" smtClean="0"/>
          </a:p>
          <a:p>
            <a:r>
              <a:rPr lang="en-US" sz="1200" dirty="0" smtClean="0"/>
              <a:t>More than 40,000 people are injured by chain saws each year.</a:t>
            </a:r>
          </a:p>
          <a:p>
            <a:pPr>
              <a:buFont typeface="Wingdings" pitchFamily="2" charset="2"/>
              <a:buNone/>
            </a:pPr>
            <a:endParaRPr lang="en-US" sz="300" dirty="0" smtClean="0"/>
          </a:p>
          <a:p>
            <a:r>
              <a:rPr lang="en-US" sz="1200" dirty="0" smtClean="0"/>
              <a:t>The two most common places for injuries are the front left thigh and the back of the left hand.</a:t>
            </a:r>
          </a:p>
          <a:p>
            <a:endParaRPr lang="en-US" sz="1200" dirty="0" smtClean="0"/>
          </a:p>
          <a:p>
            <a:r>
              <a:rPr lang="en-US" sz="1200" dirty="0" smtClean="0"/>
              <a:t>The average chain saw injury required 110 stitches and cost $5,600 in 1989. The safety equipment costs less than $100.</a:t>
            </a:r>
          </a:p>
          <a:p>
            <a:pPr>
              <a:buFont typeface="Wingdings" pitchFamily="2" charset="2"/>
              <a:buNone/>
            </a:pPr>
            <a:endParaRPr lang="en-US" sz="1200" dirty="0" smtClean="0"/>
          </a:p>
          <a:p>
            <a:r>
              <a:rPr lang="en-US" sz="1200" dirty="0" smtClean="0"/>
              <a:t>Total cost of all injuries was estimated at $350 million. </a:t>
            </a:r>
          </a:p>
          <a:p>
            <a:pPr>
              <a:buFont typeface="Wingdings" pitchFamily="2" charset="2"/>
              <a:buNone/>
            </a:pPr>
            <a:endParaRPr lang="en-US" sz="1200" dirty="0" smtClean="0"/>
          </a:p>
          <a:p>
            <a:r>
              <a:rPr lang="en-US" sz="1200" dirty="0" smtClean="0"/>
              <a:t>This does not include losses of productivity or quality of life.</a:t>
            </a:r>
          </a:p>
          <a:p>
            <a:endParaRPr lang="en-US" sz="1200" dirty="0" smtClean="0"/>
          </a:p>
          <a:p>
            <a:r>
              <a:rPr lang="en-US" dirty="0" smtClean="0"/>
              <a:t>When a chain saw is at full speed, more than 600 teeth pass a given point per second.</a:t>
            </a:r>
          </a:p>
          <a:p>
            <a:pPr>
              <a:buFont typeface="Wingdings" pitchFamily="2" charset="2"/>
              <a:buNone/>
            </a:pPr>
            <a:endParaRPr lang="en-US" sz="800" dirty="0" smtClean="0"/>
          </a:p>
          <a:p>
            <a:r>
              <a:rPr lang="en-US" dirty="0" smtClean="0"/>
              <a:t>One in 5 chain saw injuries are from kickback.</a:t>
            </a:r>
          </a:p>
          <a:p>
            <a:endParaRPr lang="en-US" dirty="0" smtClean="0"/>
          </a:p>
          <a:p>
            <a:r>
              <a:rPr lang="en-US" dirty="0" smtClean="0"/>
              <a:t>A muffler on a chain saw can reach as much as 900 degrees F.</a:t>
            </a:r>
            <a:endParaRPr lang="en-US" sz="800" dirty="0" smtClean="0"/>
          </a:p>
          <a:p>
            <a:pPr>
              <a:buFont typeface="Wingdings" pitchFamily="2" charset="2"/>
              <a:buNone/>
            </a:pPr>
            <a:endParaRPr lang="en-US" sz="800" dirty="0" smtClean="0"/>
          </a:p>
          <a:p>
            <a:r>
              <a:rPr lang="en-US" dirty="0" smtClean="0"/>
              <a:t>A chain saw chain can move up to 68 miles per hour.</a:t>
            </a:r>
          </a:p>
          <a:p>
            <a:endParaRPr lang="en-US" dirty="0" smtClean="0"/>
          </a:p>
          <a:p>
            <a:endParaRPr lang="en-US" sz="1200" dirty="0" smtClean="0"/>
          </a:p>
          <a:p>
            <a:endParaRPr lang="en-US" dirty="0" smtClean="0"/>
          </a:p>
        </p:txBody>
      </p:sp>
      <p:sp>
        <p:nvSpPr>
          <p:cNvPr id="4" name="Slide Number Placeholder 3"/>
          <p:cNvSpPr>
            <a:spLocks noGrp="1"/>
          </p:cNvSpPr>
          <p:nvPr>
            <p:ph type="sldNum" sz="quarter" idx="5"/>
          </p:nvPr>
        </p:nvSpPr>
        <p:spPr/>
        <p:txBody>
          <a:bodyPr/>
          <a:lstStyle/>
          <a:p>
            <a:pPr>
              <a:defRPr/>
            </a:pPr>
            <a:fld id="{C7E0D04E-CCA5-458C-BC30-5C742B37A4C6}"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sz="1200" dirty="0" smtClean="0"/>
              <a:t>PCTA Volunteer Injury Info Packet Contents:</a:t>
            </a:r>
          </a:p>
          <a:p>
            <a:pPr marL="228600" indent="-228600">
              <a:buFont typeface="+mj-lt"/>
              <a:buAutoNum type="arabicPeriod"/>
              <a:defRPr/>
            </a:pPr>
            <a:r>
              <a:rPr lang="en-US" sz="1200" dirty="0" smtClean="0"/>
              <a:t>Volunteer injury instructions</a:t>
            </a:r>
          </a:p>
          <a:p>
            <a:pPr marL="228600" indent="-228600">
              <a:buFont typeface="+mj-lt"/>
              <a:buAutoNum type="arabicPeriod"/>
              <a:defRPr/>
            </a:pPr>
            <a:r>
              <a:rPr lang="en-US" sz="1200" dirty="0" smtClean="0"/>
              <a:t>SOAP note forms</a:t>
            </a:r>
          </a:p>
          <a:p>
            <a:pPr marL="228600" indent="-228600">
              <a:buFont typeface="+mj-lt"/>
              <a:buAutoNum type="arabicPeriod"/>
              <a:defRPr/>
            </a:pPr>
            <a:r>
              <a:rPr lang="en-US" sz="1200" dirty="0" smtClean="0"/>
              <a:t>Federal CA-1 Report of Injury</a:t>
            </a:r>
          </a:p>
          <a:p>
            <a:pPr marL="228600" indent="-228600">
              <a:buFont typeface="+mj-lt"/>
              <a:buAutoNum type="arabicPeriod"/>
              <a:defRPr/>
            </a:pPr>
            <a:r>
              <a:rPr lang="en-US" sz="1200" dirty="0" smtClean="0"/>
              <a:t>PCTA Witness Statement form</a:t>
            </a:r>
          </a:p>
          <a:p>
            <a:pPr marL="228600" indent="-228600">
              <a:buFont typeface="+mj-lt"/>
              <a:buAutoNum type="arabicPeriod"/>
              <a:defRPr/>
            </a:pPr>
            <a:r>
              <a:rPr lang="en-US" sz="1200" dirty="0" smtClean="0"/>
              <a:t>Extra TCPs &amp; EAPs</a:t>
            </a:r>
          </a:p>
          <a:p>
            <a:endParaRPr lang="en-US" baseline="0" dirty="0" smtClean="0"/>
          </a:p>
          <a:p>
            <a:r>
              <a:rPr lang="en-US" dirty="0" smtClean="0"/>
              <a:t>The following list sets forth the minimally acceptable number and type of first-aid supplies for first-aid kits required under paragraph (d)(2) of the logging standard. The contents of the first-aid kit listed should be adequate for small work sites, consisting of approximately two to three employees. When larger operations or multiple operations are being conducted at the same location, additional first-aid kits should be provided at the work site or additional quantities of supplies should be included in the first-aid kits:</a:t>
            </a:r>
          </a:p>
          <a:p>
            <a:r>
              <a:rPr lang="en-US" dirty="0" smtClean="0"/>
              <a:t>1. Gauze pads (at least 4 x 4 inches).</a:t>
            </a:r>
          </a:p>
          <a:p>
            <a:r>
              <a:rPr lang="en-US" dirty="0" smtClean="0">
                <a:solidFill>
                  <a:srgbClr val="FF0000"/>
                </a:solidFill>
              </a:rPr>
              <a:t>2. Two large gauze pads (at least 8 x 10 inches). INSTRUCTORS</a:t>
            </a:r>
            <a:r>
              <a:rPr lang="en-US" baseline="0" dirty="0" smtClean="0">
                <a:solidFill>
                  <a:srgbClr val="FF0000"/>
                </a:solidFill>
              </a:rPr>
              <a:t> – This item is not standard in first aid kits.</a:t>
            </a:r>
            <a:endParaRPr lang="en-US" dirty="0" smtClean="0">
              <a:solidFill>
                <a:srgbClr val="FF0000"/>
              </a:solidFill>
            </a:endParaRPr>
          </a:p>
          <a:p>
            <a:r>
              <a:rPr lang="en-US" dirty="0" smtClean="0"/>
              <a:t>3. Box adhesive bandages (band-aids).</a:t>
            </a:r>
          </a:p>
          <a:p>
            <a:r>
              <a:rPr lang="en-US" dirty="0" smtClean="0"/>
              <a:t>4. One package gauze roller bandage at least 2 inches wide.</a:t>
            </a:r>
          </a:p>
          <a:p>
            <a:r>
              <a:rPr lang="en-US" dirty="0" smtClean="0"/>
              <a:t>5. Two triangular bandages.</a:t>
            </a:r>
          </a:p>
          <a:p>
            <a:r>
              <a:rPr lang="en-US" dirty="0" smtClean="0"/>
              <a:t>6. Wound cleaning agent such as sealed moistened </a:t>
            </a:r>
            <a:r>
              <a:rPr lang="en-US" dirty="0" err="1" smtClean="0"/>
              <a:t>towelettes</a:t>
            </a:r>
            <a:r>
              <a:rPr lang="en-US" dirty="0" smtClean="0"/>
              <a:t>.</a:t>
            </a:r>
          </a:p>
          <a:p>
            <a:r>
              <a:rPr lang="en-US" dirty="0" smtClean="0"/>
              <a:t>7. Scissors.</a:t>
            </a:r>
          </a:p>
          <a:p>
            <a:r>
              <a:rPr lang="en-US" dirty="0" smtClean="0"/>
              <a:t>8. At least one blanket.</a:t>
            </a:r>
          </a:p>
          <a:p>
            <a:r>
              <a:rPr lang="en-US" dirty="0" smtClean="0"/>
              <a:t>9. Tweezers.</a:t>
            </a:r>
          </a:p>
          <a:p>
            <a:r>
              <a:rPr lang="en-US" dirty="0" smtClean="0"/>
              <a:t>10. Adhesive tape.</a:t>
            </a:r>
          </a:p>
          <a:p>
            <a:r>
              <a:rPr lang="en-US" dirty="0" smtClean="0"/>
              <a:t>11. Latex gloves.</a:t>
            </a:r>
          </a:p>
          <a:p>
            <a:r>
              <a:rPr lang="en-US" dirty="0" smtClean="0"/>
              <a:t>12. Resuscitation equipment such as resuscitation bag, airway, or</a:t>
            </a:r>
            <a:r>
              <a:rPr lang="en-US" baseline="0" dirty="0" smtClean="0"/>
              <a:t> </a:t>
            </a:r>
            <a:r>
              <a:rPr lang="en-US" dirty="0" smtClean="0"/>
              <a:t>pocket mask.</a:t>
            </a:r>
          </a:p>
          <a:p>
            <a:r>
              <a:rPr lang="en-US" dirty="0" smtClean="0"/>
              <a:t>13. Two elastic wraps.</a:t>
            </a:r>
          </a:p>
          <a:p>
            <a:r>
              <a:rPr lang="en-US" dirty="0" smtClean="0"/>
              <a:t>14. Splint.</a:t>
            </a:r>
          </a:p>
          <a:p>
            <a:r>
              <a:rPr lang="en-US" dirty="0" smtClean="0"/>
              <a:t>15. Directions for requesting emergency assistance.</a:t>
            </a:r>
          </a:p>
          <a:p>
            <a:endParaRPr lang="en-US" dirty="0" smtClean="0"/>
          </a:p>
        </p:txBody>
      </p:sp>
      <p:sp>
        <p:nvSpPr>
          <p:cNvPr id="4" name="Slide Number Placeholder 3"/>
          <p:cNvSpPr>
            <a:spLocks noGrp="1"/>
          </p:cNvSpPr>
          <p:nvPr>
            <p:ph type="sldNum" sz="quarter" idx="5"/>
          </p:nvPr>
        </p:nvSpPr>
        <p:spPr/>
        <p:txBody>
          <a:bodyPr/>
          <a:lstStyle/>
          <a:p>
            <a:pPr>
              <a:defRPr/>
            </a:pPr>
            <a:fld id="{59314BBE-67BF-4C04-9E59-50D8055D81AC}"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Have you done everything you can to mitigate the hazards of the project? This isn’t just another form to process!</a:t>
            </a:r>
          </a:p>
          <a:p>
            <a:r>
              <a:rPr lang="en-US" dirty="0" smtClean="0"/>
              <a:t>It needs to be pointed out that this is a critical form with original signatures that will provide credibility to your insurance claim in the event of a mishap. You are covered by the USFS workmen’s comp policy if you are following their policies. </a:t>
            </a:r>
          </a:p>
          <a:p>
            <a:r>
              <a:rPr lang="en-US" dirty="0" smtClean="0"/>
              <a:t>It is advisable for the Crew Leader to review this form and highlight the applicable items prior to the event.</a:t>
            </a:r>
          </a:p>
          <a:p>
            <a:pPr eaLnBrk="1" hangingPunct="1"/>
            <a:r>
              <a:rPr lang="en-US" sz="2400" dirty="0" smtClean="0"/>
              <a:t>May need one or more JHA:</a:t>
            </a:r>
            <a:r>
              <a:rPr lang="en-US" sz="2400" baseline="0" dirty="0" smtClean="0"/>
              <a:t> </a:t>
            </a:r>
            <a:r>
              <a:rPr lang="en-US" dirty="0" smtClean="0"/>
              <a:t>Trail Maintenance - Saw Use – Livestock/Packing - Rigging</a:t>
            </a:r>
          </a:p>
          <a:p>
            <a:endParaRPr lang="en-US" dirty="0" smtClean="0"/>
          </a:p>
        </p:txBody>
      </p:sp>
      <p:sp>
        <p:nvSpPr>
          <p:cNvPr id="4" name="Slide Number Placeholder 3"/>
          <p:cNvSpPr>
            <a:spLocks noGrp="1"/>
          </p:cNvSpPr>
          <p:nvPr>
            <p:ph type="sldNum" sz="quarter" idx="5"/>
          </p:nvPr>
        </p:nvSpPr>
        <p:spPr/>
        <p:txBody>
          <a:bodyPr/>
          <a:lstStyle/>
          <a:p>
            <a:pPr>
              <a:defRPr/>
            </a:pPr>
            <a:fld id="{B648ECF2-29FA-42B0-A659-39F9A0BD718A}"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People probably have been shuffling papers and you want to be sure to wrap up any questions, make sure everyone feels like they have copies of what they want, directions on how to get the docs off the website, etc.</a:t>
            </a:r>
          </a:p>
        </p:txBody>
      </p:sp>
      <p:sp>
        <p:nvSpPr>
          <p:cNvPr id="4" name="Slide Number Placeholder 3"/>
          <p:cNvSpPr>
            <a:spLocks noGrp="1"/>
          </p:cNvSpPr>
          <p:nvPr>
            <p:ph type="sldNum" sz="quarter" idx="5"/>
          </p:nvPr>
        </p:nvSpPr>
        <p:spPr/>
        <p:txBody>
          <a:bodyPr/>
          <a:lstStyle/>
          <a:p>
            <a:pPr>
              <a:defRPr/>
            </a:pPr>
            <a:fld id="{4BB5BFD6-1D06-48D6-A8D1-8513801FE894}"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DC59A09-7E2A-41DD-ABF8-FF07B3C4E5A6}"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point here is that no project is worth putting volunteers at risk. Be sure to consider the distance to help when preparing for the project.</a:t>
            </a:r>
          </a:p>
          <a:p>
            <a:r>
              <a:rPr lang="en-US" dirty="0" smtClean="0"/>
              <a:t>Constantly reassess throughout the day.</a:t>
            </a:r>
          </a:p>
          <a:p>
            <a:r>
              <a:rPr lang="en-US" dirty="0" smtClean="0"/>
              <a:t>15 mph</a:t>
            </a:r>
            <a:r>
              <a:rPr lang="en-US" baseline="0" dirty="0" smtClean="0"/>
              <a:t> guideline</a:t>
            </a:r>
            <a:endParaRPr lang="en-US" dirty="0" smtClean="0"/>
          </a:p>
          <a:p>
            <a:r>
              <a:rPr lang="en-US" dirty="0" smtClean="0"/>
              <a:t>David – Add text for example</a:t>
            </a:r>
            <a:r>
              <a:rPr lang="en-US" baseline="0" dirty="0" smtClean="0"/>
              <a:t> from November of high wind</a:t>
            </a:r>
            <a:endParaRPr lang="en-US" dirty="0" smtClean="0"/>
          </a:p>
        </p:txBody>
      </p:sp>
      <p:sp>
        <p:nvSpPr>
          <p:cNvPr id="4" name="Slide Number Placeholder 3"/>
          <p:cNvSpPr>
            <a:spLocks noGrp="1"/>
          </p:cNvSpPr>
          <p:nvPr>
            <p:ph type="sldNum" sz="quarter" idx="5"/>
          </p:nvPr>
        </p:nvSpPr>
        <p:spPr/>
        <p:txBody>
          <a:bodyPr/>
          <a:lstStyle/>
          <a:p>
            <a:pPr>
              <a:defRPr/>
            </a:pPr>
            <a:fld id="{869706F3-13E5-4B4C-A7DB-E538F31D2152}"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Hand out the explanation sheet and discuss it in detail for new students. </a:t>
            </a:r>
          </a:p>
          <a:p>
            <a:r>
              <a:rPr lang="en-US" smtClean="0"/>
              <a:t>If a sawyer sees something that they think is not safe…ask questions. Help each other remember to have ALL PPE in place when sawing. </a:t>
            </a:r>
          </a:p>
          <a:p>
            <a:endParaRPr lang="en-US" smtClean="0"/>
          </a:p>
        </p:txBody>
      </p:sp>
      <p:sp>
        <p:nvSpPr>
          <p:cNvPr id="4" name="Slide Number Placeholder 3"/>
          <p:cNvSpPr>
            <a:spLocks noGrp="1"/>
          </p:cNvSpPr>
          <p:nvPr>
            <p:ph type="sldNum" sz="quarter" idx="5"/>
          </p:nvPr>
        </p:nvSpPr>
        <p:spPr/>
        <p:txBody>
          <a:bodyPr/>
          <a:lstStyle/>
          <a:p>
            <a:pPr>
              <a:defRPr/>
            </a:pPr>
            <a:fld id="{0A18A196-8C2F-4D6E-AF85-146DCC6C4358}"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BD2ED19-260A-48DF-B9E2-6C787DDF2565}"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sawyer needs to be constantly reviewing the surrounding environment and looking for potential hazards. The projects will make themselves obvious.</a:t>
            </a:r>
          </a:p>
        </p:txBody>
      </p:sp>
      <p:sp>
        <p:nvSpPr>
          <p:cNvPr id="4" name="Slide Number Placeholder 3"/>
          <p:cNvSpPr>
            <a:spLocks noGrp="1"/>
          </p:cNvSpPr>
          <p:nvPr>
            <p:ph type="sldNum" sz="quarter" idx="5"/>
          </p:nvPr>
        </p:nvSpPr>
        <p:spPr/>
        <p:txBody>
          <a:bodyPr/>
          <a:lstStyle/>
          <a:p>
            <a:pPr>
              <a:defRPr/>
            </a:pPr>
            <a:fld id="{F20D6844-587A-4CE3-8794-0F826E398297}"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Welcome – Introductions…introduce self (15 - 20 seconds is enough) … introduce other instructors and a brief point about them that establishes credibility.  Have the students share who and where they come from. It is key not to let this take lots of time. </a:t>
            </a:r>
          </a:p>
          <a:p>
            <a:pPr eaLnBrk="1" hangingPunct="1">
              <a:spcBef>
                <a:spcPct val="0"/>
              </a:spcBef>
            </a:pPr>
            <a:endParaRPr lang="en-US" b="1" smtClean="0">
              <a:solidFill>
                <a:srgbClr val="00B0F0"/>
              </a:solidFill>
            </a:endParaRPr>
          </a:p>
          <a:p>
            <a:pPr eaLnBrk="1" hangingPunct="1">
              <a:spcBef>
                <a:spcPct val="0"/>
              </a:spcBef>
            </a:pPr>
            <a:endParaRPr lang="en-US" smtClean="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D4B6F1-9F9A-4513-947B-F301C916A61E}"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Have the students list the things to look for before you put them on the screen.</a:t>
            </a:r>
          </a:p>
        </p:txBody>
      </p:sp>
      <p:sp>
        <p:nvSpPr>
          <p:cNvPr id="4" name="Slide Number Placeholder 3"/>
          <p:cNvSpPr>
            <a:spLocks noGrp="1"/>
          </p:cNvSpPr>
          <p:nvPr>
            <p:ph type="sldNum" sz="quarter" idx="5"/>
          </p:nvPr>
        </p:nvSpPr>
        <p:spPr/>
        <p:txBody>
          <a:bodyPr/>
          <a:lstStyle/>
          <a:p>
            <a:pPr>
              <a:defRPr/>
            </a:pPr>
            <a:fld id="{71A77A83-3FDB-4A6B-9850-5C85438A8CEE}"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p>
            <a:pPr>
              <a:defRPr/>
            </a:pPr>
            <a:fld id="{9DA13F94-B5C7-443D-809D-05DADEB28168}" type="slidenum">
              <a:rPr lang="en-US"/>
              <a:pPr>
                <a:defRPr/>
              </a:pPr>
              <a:t>21</a:t>
            </a:fld>
            <a:endParaRPr lang="en-US" dirty="0"/>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If you role a log against the bottom of these snags, the top will likely snap off and come toward you.</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p:txBody>
          <a:bodyPr/>
          <a:lstStyle/>
          <a:p>
            <a:pPr>
              <a:defRPr/>
            </a:pPr>
            <a:fld id="{3D01DA51-0DDD-43EB-A6F7-08E6F3C52866}" type="slidenum">
              <a:rPr lang="en-US"/>
              <a:pPr>
                <a:defRPr/>
              </a:pPr>
              <a:t>22</a:t>
            </a:fld>
            <a:endParaRPr lang="en-US" dirty="0"/>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t>Sap rot conks are another indicator &amp; sap</a:t>
            </a:r>
            <a:r>
              <a:rPr lang="en-US" baseline="0" dirty="0" smtClean="0"/>
              <a:t> root feeding hole</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Sap rot is not tree disease, it is part of the natural decomposition process after the tree dies.   Feeding holes are one indicator</a:t>
            </a:r>
          </a:p>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These are the key issues that are often rushed through. Take the time to go over each one. Have each student talk about one of the items listed. </a:t>
            </a:r>
          </a:p>
          <a:p>
            <a:endParaRPr lang="en-US" dirty="0" smtClean="0"/>
          </a:p>
          <a:p>
            <a:r>
              <a:rPr lang="en-US" dirty="0" smtClean="0"/>
              <a:t>Top photo shows how important it was to hike up the steep slope and see the root-wad securely hooked around a 16” live maple tree. It also informed the sawyer that the tree fell from the cliff above, slid to its location , and was a healthy tree without root rot that might effect the cut.</a:t>
            </a:r>
          </a:p>
          <a:p>
            <a:endParaRPr lang="en-US" dirty="0" smtClean="0"/>
          </a:p>
          <a:p>
            <a:r>
              <a:rPr lang="en-US" dirty="0" smtClean="0"/>
              <a:t>Bottom photo shows a secure cutting point (a rock shelf ) for the sawyer to work on. Spotters visible to the sawyer, both up and down trail, keep hikers out of the work zone. </a:t>
            </a:r>
          </a:p>
        </p:txBody>
      </p:sp>
      <p:sp>
        <p:nvSpPr>
          <p:cNvPr id="4" name="Slide Number Placeholder 3"/>
          <p:cNvSpPr>
            <a:spLocks noGrp="1"/>
          </p:cNvSpPr>
          <p:nvPr>
            <p:ph type="sldNum" sz="quarter" idx="5"/>
          </p:nvPr>
        </p:nvSpPr>
        <p:spPr/>
        <p:txBody>
          <a:bodyPr/>
          <a:lstStyle/>
          <a:p>
            <a:pPr>
              <a:defRPr/>
            </a:pPr>
            <a:fld id="{C084952A-254C-4203-876C-277316093C66}"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CBA8E343-9C49-4239-9F82-84ABC602D30C}"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green fir was full of branches and fell into an understory of vine maple and huckleberry. These AmeriCorps crew-members demonstrate a great job of preparing the site before they began the sawing. Note that there is no obstruction to the saw motion and they both have an escape if the log moved during the release.</a:t>
            </a:r>
          </a:p>
          <a:p>
            <a:r>
              <a:rPr lang="en-US" dirty="0" smtClean="0"/>
              <a:t>Also note that there is a small log under the tree. During the clearing process, they found material to slide in under the work and lift it off the ground. They used a series of wedges and blocks of wood to lift the log. </a:t>
            </a:r>
          </a:p>
          <a:p>
            <a:endParaRPr lang="en-US" dirty="0" smtClean="0"/>
          </a:p>
          <a:p>
            <a:r>
              <a:rPr lang="en-US" dirty="0" smtClean="0"/>
              <a:t>Support aids include</a:t>
            </a:r>
            <a:r>
              <a:rPr lang="en-US" baseline="0" dirty="0" smtClean="0"/>
              <a:t> sleds, skids, cribbing</a:t>
            </a:r>
            <a:endParaRPr lang="en-US" dirty="0" smtClean="0"/>
          </a:p>
        </p:txBody>
      </p:sp>
      <p:sp>
        <p:nvSpPr>
          <p:cNvPr id="4" name="Slide Number Placeholder 3"/>
          <p:cNvSpPr>
            <a:spLocks noGrp="1"/>
          </p:cNvSpPr>
          <p:nvPr>
            <p:ph type="sldNum" sz="quarter" idx="5"/>
          </p:nvPr>
        </p:nvSpPr>
        <p:spPr/>
        <p:txBody>
          <a:bodyPr/>
          <a:lstStyle/>
          <a:p>
            <a:pPr>
              <a:defRPr/>
            </a:pPr>
            <a:fld id="{C827F4A7-A9D5-4DF6-BE07-D0765F24B9CD}"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Sometime the sawyer needs to build a full-bench area to work on. </a:t>
            </a:r>
          </a:p>
        </p:txBody>
      </p:sp>
      <p:sp>
        <p:nvSpPr>
          <p:cNvPr id="4" name="Slide Number Placeholder 3"/>
          <p:cNvSpPr>
            <a:spLocks noGrp="1"/>
          </p:cNvSpPr>
          <p:nvPr>
            <p:ph type="sldNum" sz="quarter" idx="5"/>
          </p:nvPr>
        </p:nvSpPr>
        <p:spPr/>
        <p:txBody>
          <a:bodyPr/>
          <a:lstStyle/>
          <a:p>
            <a:pPr>
              <a:defRPr/>
            </a:pPr>
            <a:fld id="{D98E1E5F-6D4E-4E44-B24C-133A8696A222}"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Have the students come up with reasons to clear out and even dig under a log at the cut point.</a:t>
            </a:r>
          </a:p>
        </p:txBody>
      </p:sp>
      <p:sp>
        <p:nvSpPr>
          <p:cNvPr id="4" name="Slide Number Placeholder 3"/>
          <p:cNvSpPr>
            <a:spLocks noGrp="1"/>
          </p:cNvSpPr>
          <p:nvPr>
            <p:ph type="sldNum" sz="quarter" idx="5"/>
          </p:nvPr>
        </p:nvSpPr>
        <p:spPr/>
        <p:txBody>
          <a:bodyPr/>
          <a:lstStyle/>
          <a:p>
            <a:pPr>
              <a:defRPr/>
            </a:pPr>
            <a:fld id="{446CB7DB-C293-4393-826B-1A57ADD00F5D}"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By using a lever you creat a mechanical advantage </a:t>
            </a:r>
          </a:p>
        </p:txBody>
      </p:sp>
      <p:sp>
        <p:nvSpPr>
          <p:cNvPr id="4" name="Slide Number Placeholder 3"/>
          <p:cNvSpPr>
            <a:spLocks noGrp="1"/>
          </p:cNvSpPr>
          <p:nvPr>
            <p:ph type="sldNum" sz="quarter" idx="5"/>
          </p:nvPr>
        </p:nvSpPr>
        <p:spPr/>
        <p:txBody>
          <a:bodyPr/>
          <a:lstStyle/>
          <a:p>
            <a:pPr>
              <a:defRPr/>
            </a:pPr>
            <a:fld id="{B314B902-5A70-4DCC-B659-FE9D4CBC2671}"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By using a lever you creat a mechanical advantage </a:t>
            </a:r>
          </a:p>
        </p:txBody>
      </p:sp>
      <p:sp>
        <p:nvSpPr>
          <p:cNvPr id="4" name="Slide Number Placeholder 3"/>
          <p:cNvSpPr>
            <a:spLocks noGrp="1"/>
          </p:cNvSpPr>
          <p:nvPr>
            <p:ph type="sldNum" sz="quarter" idx="5"/>
          </p:nvPr>
        </p:nvSpPr>
        <p:spPr/>
        <p:txBody>
          <a:bodyPr/>
          <a:lstStyle/>
          <a:p>
            <a:pPr>
              <a:defRPr/>
            </a:pPr>
            <a:fld id="{F8BEBD43-8685-42DB-82D3-63FB74F68F9C}"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Go over these slow – then review them as needed at the end of the class. Let them know that this class is one of the requisites for certification and when that will be available for this group. Some students may be taking this as a preliminary to joining a skill development class and others may be taking this so they can get re-certified. </a:t>
            </a:r>
          </a:p>
          <a:p>
            <a:r>
              <a:rPr lang="en-US" smtClean="0"/>
              <a:t>Have them write questions as you proceed through the material. Answer quick questions and address lengthy issues at the end during the review. Many of the questions are answered along the way and it is important to keep the class moving so folks don’t get tuned out. </a:t>
            </a:r>
          </a:p>
          <a:p>
            <a:r>
              <a:rPr lang="en-US" smtClean="0"/>
              <a:t>Be firm with the individuals who want to question every detail. Let them know in blunt language that you will be entertaining questions at the end.</a:t>
            </a:r>
          </a:p>
        </p:txBody>
      </p:sp>
      <p:sp>
        <p:nvSpPr>
          <p:cNvPr id="4" name="Slide Number Placeholder 3"/>
          <p:cNvSpPr>
            <a:spLocks noGrp="1"/>
          </p:cNvSpPr>
          <p:nvPr>
            <p:ph type="sldNum" sz="quarter" idx="5"/>
          </p:nvPr>
        </p:nvSpPr>
        <p:spPr/>
        <p:txBody>
          <a:bodyPr/>
          <a:lstStyle/>
          <a:p>
            <a:pPr>
              <a:defRPr/>
            </a:pPr>
            <a:fld id="{34FD90A7-DA7C-4D2B-9605-3EE08BC88E1C}"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log would require 6 of 7 cuts to clear the trail or…</a:t>
            </a:r>
          </a:p>
        </p:txBody>
      </p:sp>
      <p:sp>
        <p:nvSpPr>
          <p:cNvPr id="4" name="Slide Number Placeholder 3"/>
          <p:cNvSpPr>
            <a:spLocks noGrp="1"/>
          </p:cNvSpPr>
          <p:nvPr>
            <p:ph type="sldNum" sz="quarter" idx="5"/>
          </p:nvPr>
        </p:nvSpPr>
        <p:spPr/>
        <p:txBody>
          <a:bodyPr/>
          <a:lstStyle/>
          <a:p>
            <a:pPr>
              <a:defRPr/>
            </a:pPr>
            <a:fld id="{E12DFDDF-EAC9-401D-A217-EF3BB8425E42}"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Create skids that will carry the whole log right over the obstacles on the ground.</a:t>
            </a:r>
          </a:p>
        </p:txBody>
      </p:sp>
      <p:sp>
        <p:nvSpPr>
          <p:cNvPr id="4" name="Slide Number Placeholder 3"/>
          <p:cNvSpPr>
            <a:spLocks noGrp="1"/>
          </p:cNvSpPr>
          <p:nvPr>
            <p:ph type="sldNum" sz="quarter" idx="5"/>
          </p:nvPr>
        </p:nvSpPr>
        <p:spPr/>
        <p:txBody>
          <a:bodyPr/>
          <a:lstStyle/>
          <a:p>
            <a:pPr>
              <a:defRPr/>
            </a:pPr>
            <a:fld id="{CE28D753-1044-4C27-882F-7BE79A356C9C}"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Cleared trail with just 2 cuts</a:t>
            </a:r>
            <a:r>
              <a:rPr lang="en-US" baseline="0" dirty="0" smtClean="0"/>
              <a:t> by adding skid logs.</a:t>
            </a:r>
            <a:endParaRPr lang="en-US" dirty="0" smtClean="0"/>
          </a:p>
        </p:txBody>
      </p:sp>
      <p:sp>
        <p:nvSpPr>
          <p:cNvPr id="4" name="Slide Number Placeholder 3"/>
          <p:cNvSpPr>
            <a:spLocks noGrp="1"/>
          </p:cNvSpPr>
          <p:nvPr>
            <p:ph type="sldNum" sz="quarter" idx="5"/>
          </p:nvPr>
        </p:nvSpPr>
        <p:spPr/>
        <p:txBody>
          <a:bodyPr/>
          <a:lstStyle/>
          <a:p>
            <a:pPr>
              <a:defRPr/>
            </a:pPr>
            <a:fld id="{8E85CE85-C3BF-49A7-97F8-AD3A2B3EB179}"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Build cribbing to catch the dropping log.</a:t>
            </a:r>
          </a:p>
        </p:txBody>
      </p:sp>
      <p:sp>
        <p:nvSpPr>
          <p:cNvPr id="4" name="Slide Number Placeholder 3"/>
          <p:cNvSpPr>
            <a:spLocks noGrp="1"/>
          </p:cNvSpPr>
          <p:nvPr>
            <p:ph type="sldNum" sz="quarter" idx="5"/>
          </p:nvPr>
        </p:nvSpPr>
        <p:spPr/>
        <p:txBody>
          <a:bodyPr/>
          <a:lstStyle/>
          <a:p>
            <a:pPr>
              <a:defRPr/>
            </a:pPr>
            <a:fld id="{8E85CE85-C3BF-49A7-97F8-AD3A2B3EB179}"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Give an example of each that is pertinent to the students and region.</a:t>
            </a:r>
          </a:p>
        </p:txBody>
      </p:sp>
      <p:sp>
        <p:nvSpPr>
          <p:cNvPr id="4" name="Slide Number Placeholder 3"/>
          <p:cNvSpPr>
            <a:spLocks noGrp="1"/>
          </p:cNvSpPr>
          <p:nvPr>
            <p:ph type="sldNum" sz="quarter" idx="5"/>
          </p:nvPr>
        </p:nvSpPr>
        <p:spPr/>
        <p:txBody>
          <a:bodyPr/>
          <a:lstStyle/>
          <a:p>
            <a:pPr>
              <a:defRPr/>
            </a:pPr>
            <a:fld id="{50E9DDDC-4A92-49FB-A3AA-4C164DF9D508}"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Discuss all these items before the cut. Create a team effort and on big ones trade off regularly. </a:t>
            </a:r>
          </a:p>
          <a:p>
            <a:endParaRPr lang="en-US" dirty="0" smtClean="0"/>
          </a:p>
          <a:p>
            <a:r>
              <a:rPr lang="en-US" dirty="0" smtClean="0"/>
              <a:t>Not seen in the photo are two 8” maple poles that were used as skids to move this half-ton out-cut. Always look for local materials to help make the work easier. The skids saved this crew 2 cuts of this 44” log.</a:t>
            </a:r>
          </a:p>
          <a:p>
            <a:endParaRPr lang="en-US" dirty="0" smtClean="0"/>
          </a:p>
          <a:p>
            <a:r>
              <a:rPr lang="en-US" dirty="0" smtClean="0"/>
              <a:t>Ask the students</a:t>
            </a:r>
            <a:r>
              <a:rPr lang="en-US" baseline="0" dirty="0" smtClean="0"/>
              <a:t> to list the types of binds</a:t>
            </a:r>
            <a:endParaRPr lang="en-US" dirty="0" smtClean="0"/>
          </a:p>
        </p:txBody>
      </p:sp>
      <p:sp>
        <p:nvSpPr>
          <p:cNvPr id="4" name="Slide Number Placeholder 3"/>
          <p:cNvSpPr>
            <a:spLocks noGrp="1"/>
          </p:cNvSpPr>
          <p:nvPr>
            <p:ph type="sldNum" sz="quarter" idx="5"/>
          </p:nvPr>
        </p:nvSpPr>
        <p:spPr/>
        <p:txBody>
          <a:bodyPr/>
          <a:lstStyle/>
          <a:p>
            <a:pPr>
              <a:defRPr/>
            </a:pPr>
            <a:fld id="{4AB16128-AD96-4654-864D-EE8BAA1C5126}"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It may seem a bit redundant, but this helps the students begin to get in a habit of checking.</a:t>
            </a:r>
          </a:p>
        </p:txBody>
      </p:sp>
      <p:sp>
        <p:nvSpPr>
          <p:cNvPr id="4" name="Slide Number Placeholder 3"/>
          <p:cNvSpPr>
            <a:spLocks noGrp="1"/>
          </p:cNvSpPr>
          <p:nvPr>
            <p:ph type="sldNum" sz="quarter" idx="5"/>
          </p:nvPr>
        </p:nvSpPr>
        <p:spPr/>
        <p:txBody>
          <a:bodyPr/>
          <a:lstStyle/>
          <a:p>
            <a:pPr>
              <a:defRPr/>
            </a:pPr>
            <a:fld id="{DB2121C5-4D5C-4A58-985C-4B9094BD71FD}"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sawyer needs to be constantly reviewing the surrounding environment and looking for potential hazards. The projects will make themselves obvious.</a:t>
            </a:r>
          </a:p>
        </p:txBody>
      </p:sp>
      <p:sp>
        <p:nvSpPr>
          <p:cNvPr id="4" name="Slide Number Placeholder 3"/>
          <p:cNvSpPr>
            <a:spLocks noGrp="1"/>
          </p:cNvSpPr>
          <p:nvPr>
            <p:ph type="sldNum" sz="quarter" idx="5"/>
          </p:nvPr>
        </p:nvSpPr>
        <p:spPr/>
        <p:txBody>
          <a:bodyPr/>
          <a:lstStyle/>
          <a:p>
            <a:pPr>
              <a:defRPr/>
            </a:pPr>
            <a:fld id="{F20D6844-587A-4CE3-8794-0F826E398297}"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is a trick question…the leaner is the obvious answer. The other one is too high unless you go way off tread and it has already been cut back enough for this equestrian trail. </a:t>
            </a:r>
          </a:p>
          <a:p>
            <a:endParaRPr lang="en-US" dirty="0" smtClean="0"/>
          </a:p>
          <a:p>
            <a:r>
              <a:rPr lang="en-US" b="1" dirty="0" smtClean="0"/>
              <a:t>Instructor: </a:t>
            </a:r>
            <a:r>
              <a:rPr lang="en-US" dirty="0" smtClean="0"/>
              <a:t>Discuss the difference between bucking and felling.</a:t>
            </a:r>
          </a:p>
        </p:txBody>
      </p:sp>
      <p:sp>
        <p:nvSpPr>
          <p:cNvPr id="4" name="Slide Number Placeholder 3"/>
          <p:cNvSpPr>
            <a:spLocks noGrp="1"/>
          </p:cNvSpPr>
          <p:nvPr>
            <p:ph type="sldNum" sz="quarter" idx="5"/>
          </p:nvPr>
        </p:nvSpPr>
        <p:spPr/>
        <p:txBody>
          <a:bodyPr/>
          <a:lstStyle/>
          <a:p>
            <a:pPr>
              <a:defRPr/>
            </a:pPr>
            <a:fld id="{736AF7C9-707C-4217-96AD-6E71C4D58F4F}"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Before leaving the Cuts, there needs to be a discussion regarding trail width:</a:t>
            </a:r>
          </a:p>
          <a:p>
            <a:r>
              <a:rPr lang="en-US" dirty="0" smtClean="0"/>
              <a:t>4’ below the knee </a:t>
            </a:r>
          </a:p>
          <a:p>
            <a:r>
              <a:rPr lang="en-US" dirty="0" smtClean="0"/>
              <a:t>10’  wide up to 10’ high</a:t>
            </a:r>
          </a:p>
          <a:p>
            <a:r>
              <a:rPr lang="en-US" dirty="0" smtClean="0"/>
              <a:t>In some wilderness areas the land manager wants it 3’ with obvious straight cuts at trail edge to better mark the trail in the winter.</a:t>
            </a:r>
          </a:p>
          <a:p>
            <a:r>
              <a:rPr lang="en-US" dirty="0" smtClean="0"/>
              <a:t>Highly dependent</a:t>
            </a:r>
            <a:r>
              <a:rPr lang="en-US" baseline="0" dirty="0" smtClean="0"/>
              <a:t> on agency and unit specifications – always ask.</a:t>
            </a:r>
            <a:endParaRPr lang="en-US" dirty="0" smtClean="0"/>
          </a:p>
        </p:txBody>
      </p:sp>
      <p:sp>
        <p:nvSpPr>
          <p:cNvPr id="4" name="Slide Number Placeholder 3"/>
          <p:cNvSpPr>
            <a:spLocks noGrp="1"/>
          </p:cNvSpPr>
          <p:nvPr>
            <p:ph type="sldNum" sz="quarter" idx="5"/>
          </p:nvPr>
        </p:nvSpPr>
        <p:spPr/>
        <p:txBody>
          <a:bodyPr/>
          <a:lstStyle/>
          <a:p>
            <a:pPr>
              <a:defRPr/>
            </a:pPr>
            <a:fld id="{3FA68F32-19D8-4313-AB3D-D2ED9D15FA7C}"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PCTA and other volunteer programs (Back Country Horsemen of Washington) have an MOU agreement with the US Forest Service, Bureau of Land Management, National Park Service and California State Parks that supports them developing a self-certification program. This will hopefully result in each organization issuing its own certification cards. </a:t>
            </a:r>
          </a:p>
          <a:p>
            <a:endParaRPr lang="en-US" b="1" i="1" smtClean="0">
              <a:solidFill>
                <a:srgbClr val="FF0000"/>
              </a:solidFill>
            </a:endParaRPr>
          </a:p>
          <a:p>
            <a:r>
              <a:rPr lang="en-US" b="1" i="1" smtClean="0">
                <a:solidFill>
                  <a:srgbClr val="FF0000"/>
                </a:solidFill>
              </a:rPr>
              <a:t>Your cards for this event will be issued by the PCTA if you are an active member. If you are not a PCTA member, your card will be processed and issued by the local USFS Ranger District.</a:t>
            </a:r>
          </a:p>
        </p:txBody>
      </p:sp>
      <p:sp>
        <p:nvSpPr>
          <p:cNvPr id="4" name="Slide Number Placeholder 3"/>
          <p:cNvSpPr>
            <a:spLocks noGrp="1"/>
          </p:cNvSpPr>
          <p:nvPr>
            <p:ph type="sldNum" sz="quarter" idx="5"/>
          </p:nvPr>
        </p:nvSpPr>
        <p:spPr/>
        <p:txBody>
          <a:bodyPr/>
          <a:lstStyle/>
          <a:p>
            <a:pPr>
              <a:defRPr/>
            </a:pPr>
            <a:fld id="{AAD90F86-11ED-42B3-B784-BD3648D74DD1}"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out-cut of this log was more than 1000 pounds. It is critical that it be secured so it won't roll if kids play on it.</a:t>
            </a:r>
          </a:p>
          <a:p>
            <a:r>
              <a:rPr lang="en-US" smtClean="0"/>
              <a:t>On larger projects that require lots of tools, it is easy to loose small items … count them before and after.</a:t>
            </a:r>
          </a:p>
          <a:p>
            <a:r>
              <a:rPr lang="en-US" smtClean="0"/>
              <a:t>Don’t just be a sawyer…our mission is trail maintenance. Take appropriate gear to restore the tread after you clear the logs.</a:t>
            </a:r>
          </a:p>
        </p:txBody>
      </p:sp>
      <p:sp>
        <p:nvSpPr>
          <p:cNvPr id="4" name="Slide Number Placeholder 3"/>
          <p:cNvSpPr>
            <a:spLocks noGrp="1"/>
          </p:cNvSpPr>
          <p:nvPr>
            <p:ph type="sldNum" sz="quarter" idx="5"/>
          </p:nvPr>
        </p:nvSpPr>
        <p:spPr/>
        <p:txBody>
          <a:bodyPr/>
          <a:lstStyle/>
          <a:p>
            <a:pPr>
              <a:defRPr/>
            </a:pPr>
            <a:fld id="{9BFCF1F9-7885-4051-A7B3-41A127C69963}"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Take flagging tape and demonstrate how to flag a hazard. Don’t hang 12” on the limb or a single wrap on a snag. Make it look like a crime-scene if it is truly a hazard.</a:t>
            </a:r>
          </a:p>
          <a:p>
            <a:r>
              <a:rPr lang="en-US" smtClean="0"/>
              <a:t>You need to be clear about the hazard…. You are imposing a required action on the land manager by identifying the hazard; for example a leaner is normally not a hazard and just needs to be noted in the project report.</a:t>
            </a:r>
          </a:p>
        </p:txBody>
      </p:sp>
      <p:sp>
        <p:nvSpPr>
          <p:cNvPr id="4" name="Slide Number Placeholder 3"/>
          <p:cNvSpPr>
            <a:spLocks noGrp="1"/>
          </p:cNvSpPr>
          <p:nvPr>
            <p:ph type="sldNum" sz="quarter" idx="5"/>
          </p:nvPr>
        </p:nvSpPr>
        <p:spPr/>
        <p:txBody>
          <a:bodyPr/>
          <a:lstStyle/>
          <a:p>
            <a:pPr>
              <a:defRPr/>
            </a:pPr>
            <a:fld id="{23E49BC8-4728-43D9-8A41-AB6D2672E46A}"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79216BD3-562E-4A0B-96F6-188CE9C74B31}" type="slidenum">
              <a:rPr lang="en-US"/>
              <a:pPr>
                <a:defRPr/>
              </a:pPr>
              <a:t>42</a:t>
            </a:fld>
            <a:endParaRPr lang="en-US"/>
          </a:p>
        </p:txBody>
      </p:sp>
      <p:sp>
        <p:nvSpPr>
          <p:cNvPr id="113667" name="Rectangle 1"/>
          <p:cNvSpPr>
            <a:spLocks noGrp="1" noRot="1" noChangeAspect="1" noChangeArrowheads="1" noTextEdit="1"/>
          </p:cNvSpPr>
          <p:nvPr>
            <p:ph type="sldImg"/>
          </p:nvPr>
        </p:nvSpPr>
        <p:spPr bwMode="auto">
          <a:xfrm>
            <a:off x="1257300" y="728663"/>
            <a:ext cx="4800600" cy="3600450"/>
          </a:xfrm>
          <a:solidFill>
            <a:srgbClr val="FFFFFF"/>
          </a:solidFill>
          <a:ln>
            <a:solidFill>
              <a:srgbClr val="000000"/>
            </a:solidFill>
            <a:miter lim="800000"/>
            <a:headEnd/>
            <a:tailEnd/>
          </a:ln>
        </p:spPr>
      </p:sp>
      <p:sp>
        <p:nvSpPr>
          <p:cNvPr id="113668" name="Rectangle 2"/>
          <p:cNvSpPr>
            <a:spLocks noGrp="1" noChangeArrowheads="1"/>
          </p:cNvSpPr>
          <p:nvPr>
            <p:ph type="body" idx="1"/>
          </p:nvPr>
        </p:nvSpPr>
        <p:spPr bwMode="auto">
          <a:xfrm>
            <a:off x="733425" y="4559300"/>
            <a:ext cx="5849938" cy="4321175"/>
          </a:xfrm>
          <a:noFill/>
        </p:spPr>
        <p:txBody>
          <a:bodyPr wrap="none" numCol="1" anchor="ctr" anchorCtr="0" compatLnSpc="1">
            <a:prstTxWarp prst="textNoShape">
              <a:avLst/>
            </a:prstTxWarp>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14B21E89-BE1E-454B-88D9-6AF6BEB71B29}" type="slidenum">
              <a:rPr lang="en-US"/>
              <a:pPr>
                <a:defRPr/>
              </a:pPr>
              <a:t>43</a:t>
            </a:fld>
            <a:endParaRPr lang="en-US"/>
          </a:p>
        </p:txBody>
      </p:sp>
      <p:sp>
        <p:nvSpPr>
          <p:cNvPr id="114691" name="Rectangle 1"/>
          <p:cNvSpPr>
            <a:spLocks noGrp="1" noRot="1" noChangeAspect="1" noChangeArrowheads="1" noTextEdit="1"/>
          </p:cNvSpPr>
          <p:nvPr>
            <p:ph type="sldImg"/>
          </p:nvPr>
        </p:nvSpPr>
        <p:spPr bwMode="auto">
          <a:xfrm>
            <a:off x="1257300" y="728663"/>
            <a:ext cx="4800600" cy="3600450"/>
          </a:xfrm>
          <a:solidFill>
            <a:srgbClr val="FFFFFF"/>
          </a:solidFill>
          <a:ln>
            <a:solidFill>
              <a:srgbClr val="000000"/>
            </a:solidFill>
            <a:miter lim="800000"/>
            <a:headEnd/>
            <a:tailEnd/>
          </a:ln>
        </p:spPr>
      </p:sp>
      <p:sp>
        <p:nvSpPr>
          <p:cNvPr id="114692" name="Rectangle 2"/>
          <p:cNvSpPr>
            <a:spLocks noGrp="1" noChangeArrowheads="1"/>
          </p:cNvSpPr>
          <p:nvPr>
            <p:ph type="body" idx="1"/>
          </p:nvPr>
        </p:nvSpPr>
        <p:spPr bwMode="auto">
          <a:xfrm>
            <a:off x="733425" y="4559300"/>
            <a:ext cx="5849938" cy="4321175"/>
          </a:xfrm>
          <a:noFill/>
        </p:spPr>
        <p:txBody>
          <a:bodyPr wrap="none" numCol="1" anchor="ctr" anchorCtr="0" compatLnSpc="1">
            <a:prstTxWarp prst="textNoShape">
              <a:avLst/>
            </a:prstTxWarp>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9B4EEA83-D247-4AE3-AD8A-841F58A66724}" type="slidenum">
              <a:rPr lang="en-US"/>
              <a:pPr>
                <a:defRPr/>
              </a:pPr>
              <a:t>44</a:t>
            </a:fld>
            <a:endParaRPr lang="en-US"/>
          </a:p>
        </p:txBody>
      </p:sp>
      <p:sp>
        <p:nvSpPr>
          <p:cNvPr id="115715" name="Rectangle 1"/>
          <p:cNvSpPr>
            <a:spLocks noGrp="1" noRot="1" noChangeAspect="1" noChangeArrowheads="1" noTextEdit="1"/>
          </p:cNvSpPr>
          <p:nvPr>
            <p:ph type="sldImg"/>
          </p:nvPr>
        </p:nvSpPr>
        <p:spPr bwMode="auto">
          <a:xfrm>
            <a:off x="1257300" y="728663"/>
            <a:ext cx="4800600" cy="3600450"/>
          </a:xfrm>
          <a:solidFill>
            <a:srgbClr val="FFFFFF"/>
          </a:solidFill>
          <a:ln>
            <a:solidFill>
              <a:srgbClr val="000000"/>
            </a:solidFill>
            <a:miter lim="800000"/>
            <a:headEnd/>
            <a:tailEnd/>
          </a:ln>
        </p:spPr>
      </p:sp>
      <p:sp>
        <p:nvSpPr>
          <p:cNvPr id="115716" name="Rectangle 2"/>
          <p:cNvSpPr>
            <a:spLocks noGrp="1" noChangeArrowheads="1"/>
          </p:cNvSpPr>
          <p:nvPr>
            <p:ph type="body" idx="1"/>
          </p:nvPr>
        </p:nvSpPr>
        <p:spPr bwMode="auto">
          <a:xfrm>
            <a:off x="733425" y="4559300"/>
            <a:ext cx="5849938" cy="4321175"/>
          </a:xfrm>
          <a:noFill/>
        </p:spPr>
        <p:txBody>
          <a:bodyPr wrap="none" numCol="1" anchor="ctr" anchorCtr="0" compatLnSpc="1">
            <a:prstTxWarp prst="textNoShape">
              <a:avLst/>
            </a:prstTxWarp>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A184D1D1-7CC8-4F3D-AC8E-58CD35730D2A}" type="slidenum">
              <a:rPr lang="en-US"/>
              <a:pPr>
                <a:defRPr/>
              </a:pPr>
              <a:t>45</a:t>
            </a:fld>
            <a:endParaRPr lang="en-US"/>
          </a:p>
        </p:txBody>
      </p:sp>
      <p:sp>
        <p:nvSpPr>
          <p:cNvPr id="116739" name="Rectangle 1"/>
          <p:cNvSpPr>
            <a:spLocks noGrp="1" noRot="1" noChangeAspect="1" noChangeArrowheads="1" noTextEdit="1"/>
          </p:cNvSpPr>
          <p:nvPr>
            <p:ph type="sldImg"/>
          </p:nvPr>
        </p:nvSpPr>
        <p:spPr bwMode="auto">
          <a:xfrm>
            <a:off x="1257300" y="728663"/>
            <a:ext cx="4800600" cy="3600450"/>
          </a:xfrm>
          <a:solidFill>
            <a:srgbClr val="FFFFFF"/>
          </a:solidFill>
          <a:ln>
            <a:solidFill>
              <a:srgbClr val="000000"/>
            </a:solidFill>
            <a:miter lim="800000"/>
            <a:headEnd/>
            <a:tailEnd/>
          </a:ln>
        </p:spPr>
      </p:sp>
      <p:sp>
        <p:nvSpPr>
          <p:cNvPr id="116740" name="Rectangle 2"/>
          <p:cNvSpPr>
            <a:spLocks noGrp="1" noChangeArrowheads="1"/>
          </p:cNvSpPr>
          <p:nvPr>
            <p:ph type="body" idx="1"/>
          </p:nvPr>
        </p:nvSpPr>
        <p:spPr bwMode="auto">
          <a:xfrm>
            <a:off x="733425" y="4559300"/>
            <a:ext cx="5849938" cy="4321175"/>
          </a:xfrm>
          <a:noFill/>
        </p:spPr>
        <p:txBody>
          <a:bodyPr wrap="none" numCol="1" anchor="ctr" anchorCtr="0" compatLnSpc="1">
            <a:prstTxWarp prst="textNoShape">
              <a:avLst/>
            </a:prstTxWarp>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D7DD4D8B-668D-4E14-B8C2-0AAFDFC4640E}" type="slidenum">
              <a:rPr lang="en-US"/>
              <a:pPr>
                <a:defRPr/>
              </a:pPr>
              <a:t>46</a:t>
            </a:fld>
            <a:endParaRPr lang="en-US"/>
          </a:p>
        </p:txBody>
      </p:sp>
      <p:sp>
        <p:nvSpPr>
          <p:cNvPr id="117763" name="Rectangle 1"/>
          <p:cNvSpPr>
            <a:spLocks noGrp="1" noRot="1" noChangeAspect="1" noChangeArrowheads="1" noTextEdit="1"/>
          </p:cNvSpPr>
          <p:nvPr>
            <p:ph type="sldImg"/>
          </p:nvPr>
        </p:nvSpPr>
        <p:spPr bwMode="auto">
          <a:xfrm>
            <a:off x="1257300" y="728663"/>
            <a:ext cx="4800600" cy="3600450"/>
          </a:xfrm>
          <a:solidFill>
            <a:srgbClr val="FFFFFF"/>
          </a:solidFill>
          <a:ln>
            <a:solidFill>
              <a:srgbClr val="000000"/>
            </a:solidFill>
            <a:miter lim="800000"/>
            <a:headEnd/>
            <a:tailEnd/>
          </a:ln>
        </p:spPr>
      </p:sp>
      <p:sp>
        <p:nvSpPr>
          <p:cNvPr id="117764" name="Rectangle 2"/>
          <p:cNvSpPr>
            <a:spLocks noGrp="1" noChangeArrowheads="1"/>
          </p:cNvSpPr>
          <p:nvPr>
            <p:ph type="body" idx="1"/>
          </p:nvPr>
        </p:nvSpPr>
        <p:spPr bwMode="auto">
          <a:xfrm>
            <a:off x="733425" y="4559300"/>
            <a:ext cx="5849938" cy="4321175"/>
          </a:xfrm>
          <a:noFill/>
        </p:spPr>
        <p:txBody>
          <a:bodyPr wrap="none" numCol="1" anchor="ctr" anchorCtr="0" compatLnSpc="1">
            <a:prstTxWarp prst="textNoShape">
              <a:avLst/>
            </a:prstTxWarp>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94BA6288-D0CB-4009-A392-F58B25D508DD}" type="slidenum">
              <a:rPr lang="en-US"/>
              <a:pPr>
                <a:defRPr/>
              </a:pPr>
              <a:t>47</a:t>
            </a:fld>
            <a:endParaRPr lang="en-US"/>
          </a:p>
        </p:txBody>
      </p:sp>
      <p:sp>
        <p:nvSpPr>
          <p:cNvPr id="118787" name="Rectangle 1"/>
          <p:cNvSpPr>
            <a:spLocks noGrp="1" noRot="1" noChangeAspect="1" noChangeArrowheads="1" noTextEdit="1"/>
          </p:cNvSpPr>
          <p:nvPr>
            <p:ph type="sldImg"/>
          </p:nvPr>
        </p:nvSpPr>
        <p:spPr bwMode="auto">
          <a:xfrm>
            <a:off x="1257300" y="728663"/>
            <a:ext cx="4800600" cy="3600450"/>
          </a:xfrm>
          <a:solidFill>
            <a:srgbClr val="FFFFFF"/>
          </a:solidFill>
          <a:ln>
            <a:solidFill>
              <a:srgbClr val="000000"/>
            </a:solidFill>
            <a:miter lim="800000"/>
            <a:headEnd/>
            <a:tailEnd/>
          </a:ln>
        </p:spPr>
      </p:sp>
      <p:sp>
        <p:nvSpPr>
          <p:cNvPr id="118788" name="Rectangle 2"/>
          <p:cNvSpPr>
            <a:spLocks noGrp="1" noChangeArrowheads="1"/>
          </p:cNvSpPr>
          <p:nvPr>
            <p:ph type="body" idx="1"/>
          </p:nvPr>
        </p:nvSpPr>
        <p:spPr bwMode="auto">
          <a:xfrm>
            <a:off x="733425" y="4559300"/>
            <a:ext cx="5849938" cy="4321175"/>
          </a:xfrm>
          <a:noFill/>
        </p:spPr>
        <p:txBody>
          <a:bodyPr wrap="none" numCol="1" anchor="ctr" anchorCtr="0" compatLnSpc="1">
            <a:prstTxWarp prst="textNoShape">
              <a:avLst/>
            </a:prstTxWarp>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17D308C5-90EA-47B3-B6B2-582B454D6CDB}" type="slidenum">
              <a:rPr lang="en-US"/>
              <a:pPr>
                <a:defRPr/>
              </a:pPr>
              <a:t>48</a:t>
            </a:fld>
            <a:endParaRPr lang="en-US"/>
          </a:p>
        </p:txBody>
      </p:sp>
      <p:sp>
        <p:nvSpPr>
          <p:cNvPr id="119811" name="Rectangle 1"/>
          <p:cNvSpPr>
            <a:spLocks noGrp="1" noRot="1" noChangeAspect="1" noChangeArrowheads="1" noTextEdit="1"/>
          </p:cNvSpPr>
          <p:nvPr>
            <p:ph type="sldImg"/>
          </p:nvPr>
        </p:nvSpPr>
        <p:spPr bwMode="auto">
          <a:xfrm>
            <a:off x="1257300" y="728663"/>
            <a:ext cx="4800600" cy="3600450"/>
          </a:xfrm>
          <a:solidFill>
            <a:srgbClr val="FFFFFF"/>
          </a:solidFill>
          <a:ln>
            <a:solidFill>
              <a:srgbClr val="000000"/>
            </a:solidFill>
            <a:miter lim="800000"/>
            <a:headEnd/>
            <a:tailEnd/>
          </a:ln>
        </p:spPr>
      </p:sp>
      <p:sp>
        <p:nvSpPr>
          <p:cNvPr id="119812" name="Rectangle 2"/>
          <p:cNvSpPr>
            <a:spLocks noGrp="1" noChangeArrowheads="1"/>
          </p:cNvSpPr>
          <p:nvPr>
            <p:ph type="body" idx="1"/>
          </p:nvPr>
        </p:nvSpPr>
        <p:spPr bwMode="auto">
          <a:xfrm>
            <a:off x="733425" y="4559300"/>
            <a:ext cx="5849938" cy="4321175"/>
          </a:xfrm>
          <a:noFill/>
        </p:spPr>
        <p:txBody>
          <a:bodyPr wrap="none" numCol="1" anchor="ctr" anchorCtr="0" compatLnSpc="1">
            <a:prstTxWarp prst="textNoShape">
              <a:avLst/>
            </a:prstTxWarp>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686EA12D-E3F9-474B-A5D5-BCA78788BA07}" type="slidenum">
              <a:rPr lang="en-US"/>
              <a:pPr>
                <a:defRPr/>
              </a:pPr>
              <a:t>49</a:t>
            </a:fld>
            <a:endParaRPr lang="en-US"/>
          </a:p>
        </p:txBody>
      </p:sp>
      <p:sp>
        <p:nvSpPr>
          <p:cNvPr id="120835" name="Rectangle 1"/>
          <p:cNvSpPr>
            <a:spLocks noGrp="1" noRot="1" noChangeAspect="1" noChangeArrowheads="1" noTextEdit="1"/>
          </p:cNvSpPr>
          <p:nvPr>
            <p:ph type="sldImg"/>
          </p:nvPr>
        </p:nvSpPr>
        <p:spPr bwMode="auto">
          <a:xfrm>
            <a:off x="1257300" y="728663"/>
            <a:ext cx="4800600" cy="3600450"/>
          </a:xfrm>
          <a:solidFill>
            <a:srgbClr val="FFFFFF"/>
          </a:solidFill>
          <a:ln>
            <a:solidFill>
              <a:srgbClr val="000000"/>
            </a:solidFill>
            <a:miter lim="800000"/>
            <a:headEnd/>
            <a:tailEnd/>
          </a:ln>
        </p:spPr>
      </p:sp>
      <p:sp>
        <p:nvSpPr>
          <p:cNvPr id="120836" name="Rectangle 2"/>
          <p:cNvSpPr>
            <a:spLocks noGrp="1" noChangeArrowheads="1"/>
          </p:cNvSpPr>
          <p:nvPr>
            <p:ph type="body" idx="1"/>
          </p:nvPr>
        </p:nvSpPr>
        <p:spPr bwMode="auto">
          <a:xfrm>
            <a:off x="733425" y="4559300"/>
            <a:ext cx="5849938" cy="4321175"/>
          </a:xfrm>
          <a:noFill/>
        </p:spPr>
        <p:txBody>
          <a:bodyPr wrap="none" numCol="1" anchor="ctr" anchorCtr="0" compatLnSpc="1">
            <a:prstTxWarp prst="textNoShape">
              <a:avLst/>
            </a:prstTxWarp>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 have eliminated the size restrictions that have been traditionally associated with each level. We are now emphasizing the evaluation of complexity and the rigorous use of the Go – NO GO analysis. </a:t>
            </a:r>
          </a:p>
          <a:p>
            <a:pPr>
              <a:spcBef>
                <a:spcPct val="0"/>
              </a:spcBef>
            </a:pPr>
            <a:r>
              <a:rPr lang="en-US" smtClean="0"/>
              <a:t>It is central to this new card-designation standard that it be fully understood that a B sawyer is charged with the responsibility of self regulation, saw-crew-leadership, and project safety. Every B sawyer can supervise an A sawyer. On</a:t>
            </a:r>
            <a:r>
              <a:rPr lang="en-US" b="1" smtClean="0"/>
              <a:t> every </a:t>
            </a:r>
            <a:r>
              <a:rPr lang="en-US" smtClean="0"/>
              <a:t>crew, a saw lead needs to be designated so there is no question which B sawyer is in charge. B sawyers will often supervise other B sawyers.</a:t>
            </a:r>
          </a:p>
          <a:p>
            <a:pPr>
              <a:spcBef>
                <a:spcPct val="0"/>
              </a:spcBef>
            </a:pPr>
            <a:r>
              <a:rPr lang="en-US" smtClean="0"/>
              <a:t>It is the responsibility of the lead sawyer to identify, flag, and inform the land manager of those logs that need a higher skill level sawyer.</a:t>
            </a:r>
          </a:p>
          <a:p>
            <a:pPr>
              <a:spcBef>
                <a:spcPct val="0"/>
              </a:spcBef>
            </a:pPr>
            <a:endParaRPr lang="en-US" smtClean="0"/>
          </a:p>
          <a:p>
            <a:pPr>
              <a:spcBef>
                <a:spcPct val="0"/>
              </a:spcBef>
            </a:pPr>
            <a:r>
              <a:rPr lang="en-US" smtClean="0"/>
              <a:t>Discuss how the VSI training is being done in your area.</a:t>
            </a:r>
          </a:p>
          <a:p>
            <a:pPr>
              <a:spcBef>
                <a:spcPct val="0"/>
              </a:spcBef>
            </a:pPr>
            <a:r>
              <a:rPr lang="en-US" smtClean="0"/>
              <a:t>ALL instructor/evaluators must be C-Certified by the USFS.</a:t>
            </a:r>
          </a:p>
        </p:txBody>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BBCBE9-630D-4C87-9E0F-F147114F3A24}" type="slidenum">
              <a:rPr lang="en-US"/>
              <a:pPr fontAlgn="base">
                <a:spcBef>
                  <a:spcPct val="0"/>
                </a:spcBef>
                <a:spcAft>
                  <a:spcPct val="0"/>
                </a:spcAft>
                <a:defRPr/>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D28416E3-9B6D-46E7-823D-34AA3039EC4F}" type="slidenum">
              <a:rPr lang="en-US"/>
              <a:pPr>
                <a:defRPr/>
              </a:pPr>
              <a:t>50</a:t>
            </a:fld>
            <a:endParaRPr lang="en-US"/>
          </a:p>
        </p:txBody>
      </p:sp>
      <p:sp>
        <p:nvSpPr>
          <p:cNvPr id="121859" name="Rectangle 1"/>
          <p:cNvSpPr>
            <a:spLocks noGrp="1" noRot="1" noChangeAspect="1" noChangeArrowheads="1" noTextEdit="1"/>
          </p:cNvSpPr>
          <p:nvPr>
            <p:ph type="sldImg"/>
          </p:nvPr>
        </p:nvSpPr>
        <p:spPr bwMode="auto">
          <a:xfrm>
            <a:off x="1257300" y="728663"/>
            <a:ext cx="4800600" cy="3600450"/>
          </a:xfrm>
          <a:solidFill>
            <a:srgbClr val="FFFFFF"/>
          </a:solidFill>
          <a:ln>
            <a:solidFill>
              <a:srgbClr val="000000"/>
            </a:solidFill>
            <a:miter lim="800000"/>
            <a:headEnd/>
            <a:tailEnd/>
          </a:ln>
        </p:spPr>
      </p:sp>
      <p:sp>
        <p:nvSpPr>
          <p:cNvPr id="121860" name="Rectangle 2"/>
          <p:cNvSpPr>
            <a:spLocks noGrp="1" noChangeArrowheads="1"/>
          </p:cNvSpPr>
          <p:nvPr>
            <p:ph type="body" idx="1"/>
          </p:nvPr>
        </p:nvSpPr>
        <p:spPr bwMode="auto">
          <a:xfrm>
            <a:off x="733425" y="4559300"/>
            <a:ext cx="5849938" cy="4321175"/>
          </a:xfrm>
          <a:noFill/>
        </p:spPr>
        <p:txBody>
          <a:bodyPr wrap="none" numCol="1" anchor="ctr" anchorCtr="0" compatLnSpc="1">
            <a:prstTxWarp prst="textNoShape">
              <a:avLst/>
            </a:prstTxWarp>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1AA6402B-873A-4F6A-B474-CE279C035004}" type="slidenum">
              <a:rPr lang="en-US"/>
              <a:pPr>
                <a:defRPr/>
              </a:pPr>
              <a:t>51</a:t>
            </a:fld>
            <a:endParaRPr lang="en-US"/>
          </a:p>
        </p:txBody>
      </p:sp>
      <p:sp>
        <p:nvSpPr>
          <p:cNvPr id="122883" name="Rectangle 1"/>
          <p:cNvSpPr>
            <a:spLocks noGrp="1" noRot="1" noChangeAspect="1" noChangeArrowheads="1" noTextEdit="1"/>
          </p:cNvSpPr>
          <p:nvPr>
            <p:ph type="sldImg"/>
          </p:nvPr>
        </p:nvSpPr>
        <p:spPr bwMode="auto">
          <a:xfrm>
            <a:off x="1257300" y="728663"/>
            <a:ext cx="4800600" cy="3600450"/>
          </a:xfrm>
          <a:solidFill>
            <a:srgbClr val="FFFFFF"/>
          </a:solidFill>
          <a:ln>
            <a:solidFill>
              <a:srgbClr val="000000"/>
            </a:solidFill>
            <a:miter lim="800000"/>
            <a:headEnd/>
            <a:tailEnd/>
          </a:ln>
        </p:spPr>
      </p:sp>
      <p:sp>
        <p:nvSpPr>
          <p:cNvPr id="122884" name="Rectangle 2"/>
          <p:cNvSpPr>
            <a:spLocks noGrp="1" noChangeArrowheads="1"/>
          </p:cNvSpPr>
          <p:nvPr>
            <p:ph type="body" idx="1"/>
          </p:nvPr>
        </p:nvSpPr>
        <p:spPr bwMode="auto">
          <a:xfrm>
            <a:off x="733425" y="4559300"/>
            <a:ext cx="5849938" cy="4321175"/>
          </a:xfrm>
          <a:noFill/>
        </p:spPr>
        <p:txBody>
          <a:bodyPr wrap="none" numCol="1" anchor="ctr" anchorCtr="0" compatLnSpc="1">
            <a:prstTxWarp prst="textNoShape">
              <a:avLst/>
            </a:prstTxWarp>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Give the students time to go back through their notes and ask questions.</a:t>
            </a:r>
          </a:p>
        </p:txBody>
      </p:sp>
      <p:sp>
        <p:nvSpPr>
          <p:cNvPr id="4" name="Slide Number Placeholder 3"/>
          <p:cNvSpPr>
            <a:spLocks noGrp="1"/>
          </p:cNvSpPr>
          <p:nvPr>
            <p:ph type="sldNum" sz="quarter" idx="5"/>
          </p:nvPr>
        </p:nvSpPr>
        <p:spPr/>
        <p:txBody>
          <a:bodyPr/>
          <a:lstStyle/>
          <a:p>
            <a:pPr>
              <a:defRPr/>
            </a:pPr>
            <a:fld id="{FBE9270F-AE13-4BEB-B70B-95A3293C264F}" type="slidenum">
              <a:rPr lang="en-US" smtClean="0"/>
              <a:pPr>
                <a:defRPr/>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Cut as deep as you can. If you get in deep enough to wedge above (10” plus diameter log) you may not need to underbuck. On smaller logs underbucking will normally be required. However, smaller logs can be lifted to change the bind with a lever or wedges when near the ground.</a:t>
            </a:r>
          </a:p>
          <a:p>
            <a:r>
              <a:rPr lang="en-US" b="1" smtClean="0"/>
              <a:t>Note:</a:t>
            </a:r>
          </a:p>
          <a:p>
            <a:r>
              <a:rPr lang="en-US" b="1" smtClean="0"/>
              <a:t>A small undercut is useful to help with a clean release. The cambium layer is very tough and will hold the log together.</a:t>
            </a:r>
          </a:p>
        </p:txBody>
      </p:sp>
      <p:sp>
        <p:nvSpPr>
          <p:cNvPr id="4" name="Slide Number Placeholder 3"/>
          <p:cNvSpPr>
            <a:spLocks noGrp="1"/>
          </p:cNvSpPr>
          <p:nvPr>
            <p:ph type="sldNum" sz="quarter" idx="5"/>
          </p:nvPr>
        </p:nvSpPr>
        <p:spPr/>
        <p:txBody>
          <a:bodyPr/>
          <a:lstStyle/>
          <a:p>
            <a:pPr>
              <a:defRPr/>
            </a:pPr>
            <a:fld id="{49A664AD-C375-4354-B76C-A862F2833FE2}" type="slidenum">
              <a:rPr lang="en-US" smtClean="0"/>
              <a:pPr>
                <a:defRPr/>
              </a:pPr>
              <a:t>59</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If the log is deep enough, use a second set of wedges.</a:t>
            </a:r>
          </a:p>
        </p:txBody>
      </p:sp>
      <p:sp>
        <p:nvSpPr>
          <p:cNvPr id="4" name="Slide Number Placeholder 3"/>
          <p:cNvSpPr>
            <a:spLocks noGrp="1"/>
          </p:cNvSpPr>
          <p:nvPr>
            <p:ph type="sldNum" sz="quarter" idx="5"/>
          </p:nvPr>
        </p:nvSpPr>
        <p:spPr/>
        <p:txBody>
          <a:bodyPr/>
          <a:lstStyle/>
          <a:p>
            <a:pPr>
              <a:defRPr/>
            </a:pPr>
            <a:fld id="{D6735692-62E9-43CA-BFF7-8B35A3AC65C8}" type="slidenum">
              <a:rPr lang="en-US" smtClean="0"/>
              <a:pPr>
                <a:defRPr/>
              </a:pPr>
              <a:t>60</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D6735692-62E9-43CA-BFF7-8B35A3AC65C8}" type="slidenum">
              <a:rPr lang="en-US" smtClean="0"/>
              <a:pPr>
                <a:defRPr/>
              </a:pPr>
              <a:t>61</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A115B313-6EE2-4924-97F5-E13299BAF47E}" type="slidenum">
              <a:rPr lang="en-US" smtClean="0"/>
              <a:pPr>
                <a:defRPr/>
              </a:pPr>
              <a:t>62</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When possible, make the cut at the bearing point and there will be no need for an undercut. If you can make the bearing point by inserting wood all the better.</a:t>
            </a:r>
          </a:p>
        </p:txBody>
      </p:sp>
      <p:sp>
        <p:nvSpPr>
          <p:cNvPr id="4" name="Slide Number Placeholder 3"/>
          <p:cNvSpPr>
            <a:spLocks noGrp="1"/>
          </p:cNvSpPr>
          <p:nvPr>
            <p:ph type="sldNum" sz="quarter" idx="5"/>
          </p:nvPr>
        </p:nvSpPr>
        <p:spPr/>
        <p:txBody>
          <a:bodyPr/>
          <a:lstStyle/>
          <a:p>
            <a:pPr>
              <a:defRPr/>
            </a:pPr>
            <a:fld id="{A115B313-6EE2-4924-97F5-E13299BAF47E}" type="slidenum">
              <a:rPr lang="en-US" smtClean="0"/>
              <a:pPr>
                <a:defRPr/>
              </a:pPr>
              <a:t>63</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Particularly</a:t>
            </a:r>
            <a:r>
              <a:rPr lang="en-US" baseline="0" dirty="0" smtClean="0"/>
              <a:t> in crosscut work </a:t>
            </a:r>
            <a:r>
              <a:rPr lang="en-US" dirty="0" smtClean="0"/>
              <a:t>this is the point to have a discussion about the value of ax work. It is often the best tool when a log with severe side</a:t>
            </a:r>
            <a:r>
              <a:rPr lang="en-US" baseline="0" dirty="0" smtClean="0"/>
              <a:t> </a:t>
            </a:r>
            <a:r>
              <a:rPr lang="en-US" dirty="0" smtClean="0"/>
              <a:t>bind is on the ground. </a:t>
            </a:r>
          </a:p>
          <a:p>
            <a:endParaRPr lang="en-US" dirty="0" smtClean="0"/>
          </a:p>
          <a:p>
            <a:r>
              <a:rPr lang="en-US" dirty="0" smtClean="0"/>
              <a:t>INSTRUCTOR</a:t>
            </a:r>
            <a:r>
              <a:rPr lang="en-US" baseline="0" dirty="0" smtClean="0"/>
              <a:t> – Draw image on whiteboard, play video of chain saw cut, explain crosscut </a:t>
            </a:r>
            <a:endParaRPr lang="en-US" dirty="0" smtClean="0"/>
          </a:p>
        </p:txBody>
      </p:sp>
      <p:sp>
        <p:nvSpPr>
          <p:cNvPr id="4" name="Slide Number Placeholder 3"/>
          <p:cNvSpPr>
            <a:spLocks noGrp="1"/>
          </p:cNvSpPr>
          <p:nvPr>
            <p:ph type="sldNum" sz="quarter" idx="5"/>
          </p:nvPr>
        </p:nvSpPr>
        <p:spPr/>
        <p:txBody>
          <a:bodyPr/>
          <a:lstStyle/>
          <a:p>
            <a:pPr>
              <a:defRPr/>
            </a:pPr>
            <a:fld id="{DE930B20-7C89-4C3F-9DE6-36B96E8AD6A8}" type="slidenum">
              <a:rPr lang="en-US" smtClean="0"/>
              <a:pPr>
                <a:defRPr/>
              </a:pPr>
              <a:t>66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DB5F79B-747C-4E22-BB34-A15876A67F21}" type="slidenum">
              <a:rPr lang="en-US" smtClean="0"/>
              <a:pPr>
                <a:defRPr/>
              </a:pPr>
              <a:t>67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Who is the leader? Let’s hope it isn’t this guy. Each saw crew needs a lead sawyer and that </a:t>
            </a:r>
            <a:r>
              <a:rPr lang="en-US" b="1" dirty="0" smtClean="0"/>
              <a:t>Must</a:t>
            </a:r>
            <a:r>
              <a:rPr lang="en-US" dirty="0" smtClean="0"/>
              <a:t> be determined prior to beginning the project. That will be the person responsible for getting the correct equipment, confirming that the emergency and communication plans are in place, and making field work assignments. 	</a:t>
            </a:r>
          </a:p>
          <a:p>
            <a:r>
              <a:rPr lang="en-US" b="1" u="sng" dirty="0" smtClean="0"/>
              <a:t>Only 1 Leader on a saw crew!</a:t>
            </a:r>
          </a:p>
          <a:p>
            <a:r>
              <a:rPr lang="en-US" dirty="0" smtClean="0"/>
              <a:t>There may be 2 or 3 saw crews (each with a leader) who all work under the organization of the event </a:t>
            </a:r>
            <a:r>
              <a:rPr lang="en-US" dirty="0" err="1" smtClean="0"/>
              <a:t>crewleader</a:t>
            </a:r>
            <a:r>
              <a:rPr lang="en-US" dirty="0" smtClean="0"/>
              <a:t>. </a:t>
            </a:r>
          </a:p>
          <a:p>
            <a:r>
              <a:rPr lang="en-US" dirty="0" smtClean="0"/>
              <a:t>The event leader will often facilitate the JHA and create the Comm. &amp; Emer. Plans, but the saw crew leader is singularly responsible for the work plan and safety. </a:t>
            </a:r>
          </a:p>
          <a:p>
            <a:endParaRPr lang="en-US" dirty="0" smtClean="0"/>
          </a:p>
          <a:p>
            <a:endParaRPr lang="en-US" dirty="0" smtClean="0"/>
          </a:p>
          <a:p>
            <a:r>
              <a:rPr lang="en-US" b="1" dirty="0" smtClean="0"/>
              <a:t>Saw Crew Leader </a:t>
            </a:r>
            <a:r>
              <a:rPr lang="en-US" b="1" dirty="0" err="1" smtClean="0"/>
              <a:t>vs</a:t>
            </a:r>
            <a:r>
              <a:rPr lang="en-US" b="1" dirty="0" smtClean="0"/>
              <a:t> Crew Leader</a:t>
            </a:r>
          </a:p>
          <a:p>
            <a:r>
              <a:rPr lang="en-US" b="1" dirty="0" smtClean="0"/>
              <a:t>Often</a:t>
            </a:r>
            <a:r>
              <a:rPr lang="en-US" b="1" baseline="0" dirty="0" smtClean="0"/>
              <a:t> trail crew leader and saw crew leader are one in the same but not always.</a:t>
            </a:r>
            <a:endParaRPr lang="en-US" dirty="0" smtClean="0"/>
          </a:p>
        </p:txBody>
      </p:sp>
      <p:sp>
        <p:nvSpPr>
          <p:cNvPr id="4" name="Slide Number Placeholder 3"/>
          <p:cNvSpPr>
            <a:spLocks noGrp="1"/>
          </p:cNvSpPr>
          <p:nvPr>
            <p:ph type="sldNum" sz="quarter" idx="5"/>
          </p:nvPr>
        </p:nvSpPr>
        <p:spPr/>
        <p:txBody>
          <a:bodyPr/>
          <a:lstStyle/>
          <a:p>
            <a:pPr>
              <a:defRPr/>
            </a:pPr>
            <a:fld id="{D5E44DE2-5AD0-4F39-987C-1EE29B5F5E41}"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is a great time to use lots of wedges to keep the kerf open. Note the bark below the saw and the assistant watching the kerf on the opposite side so the sawyer knows when she is getting close to the undercut. </a:t>
            </a:r>
          </a:p>
          <a:p>
            <a:endParaRPr lang="en-US" smtClean="0"/>
          </a:p>
        </p:txBody>
      </p:sp>
      <p:sp>
        <p:nvSpPr>
          <p:cNvPr id="4" name="Slide Number Placeholder 3"/>
          <p:cNvSpPr>
            <a:spLocks noGrp="1"/>
          </p:cNvSpPr>
          <p:nvPr>
            <p:ph type="sldNum" sz="quarter" idx="5"/>
          </p:nvPr>
        </p:nvSpPr>
        <p:spPr/>
        <p:txBody>
          <a:bodyPr/>
          <a:lstStyle/>
          <a:p>
            <a:pPr>
              <a:defRPr/>
            </a:pPr>
            <a:fld id="{B0FC06D9-6A25-4863-8594-D60A66A5D038}" type="slidenum">
              <a:rPr lang="en-US" smtClean="0"/>
              <a:pPr>
                <a:defRPr/>
              </a:pPr>
              <a:t>69</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photo</a:t>
            </a:r>
            <a:endParaRPr lang="en-US" dirty="0"/>
          </a:p>
        </p:txBody>
      </p:sp>
      <p:sp>
        <p:nvSpPr>
          <p:cNvPr id="4" name="Slide Number Placeholder 3"/>
          <p:cNvSpPr>
            <a:spLocks noGrp="1"/>
          </p:cNvSpPr>
          <p:nvPr>
            <p:ph type="sldNum" sz="quarter" idx="10"/>
          </p:nvPr>
        </p:nvSpPr>
        <p:spPr/>
        <p:txBody>
          <a:bodyPr/>
          <a:lstStyle/>
          <a:p>
            <a:pPr>
              <a:defRPr/>
            </a:pPr>
            <a:fld id="{6DB5F79B-747C-4E22-BB34-A15876A67F21}" type="slidenum">
              <a:rPr lang="en-US" smtClean="0"/>
              <a:pPr>
                <a:defRPr/>
              </a:pPr>
              <a:t>70</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Before going through the series of slides showing examples of each cut, have the students describe the log-condition that would likely employee each of these cuts. This should be review but it is good to make sure the students are clear on the terms before moving on to binds in the next section.</a:t>
            </a:r>
          </a:p>
          <a:p>
            <a:r>
              <a:rPr lang="en-US" b="1" dirty="0" smtClean="0"/>
              <a:t>The Double Cut </a:t>
            </a:r>
            <a:r>
              <a:rPr lang="en-US" dirty="0" smtClean="0"/>
              <a:t>(not in the literature) </a:t>
            </a:r>
            <a:r>
              <a:rPr lang="en-US" b="1" dirty="0" smtClean="0"/>
              <a:t>is a last resort. This cut is commonly used with chainsaws because it require a lot more cutting. It’s a bunch more work but can get you out of a problem – very rotten log that won’t hold wedges – large twisted log – severe side bind – shattered or split log. The idea is that the extra space created allows the kerf to close in on the blade while leaving lots of space. Once this process is started, wedges become useless. </a:t>
            </a:r>
          </a:p>
          <a:p>
            <a:endParaRPr lang="en-US" b="1" dirty="0" smtClean="0"/>
          </a:p>
          <a:p>
            <a:r>
              <a:rPr lang="en-US" b="1" dirty="0" smtClean="0"/>
              <a:t>Need photos</a:t>
            </a:r>
            <a:r>
              <a:rPr lang="en-US" b="1" baseline="0" dirty="0" smtClean="0"/>
              <a:t> of cut types</a:t>
            </a:r>
            <a:endParaRPr lang="en-US" b="1" dirty="0" smtClean="0"/>
          </a:p>
        </p:txBody>
      </p:sp>
      <p:sp>
        <p:nvSpPr>
          <p:cNvPr id="4" name="Slide Number Placeholder 3"/>
          <p:cNvSpPr>
            <a:spLocks noGrp="1"/>
          </p:cNvSpPr>
          <p:nvPr>
            <p:ph type="sldNum" sz="quarter" idx="5"/>
          </p:nvPr>
        </p:nvSpPr>
        <p:spPr/>
        <p:txBody>
          <a:bodyPr/>
          <a:lstStyle/>
          <a:p>
            <a:pPr>
              <a:defRPr/>
            </a:pPr>
            <a:fld id="{200086CB-68CD-4C69-8CAB-3D952455ECA8}" type="slidenum">
              <a:rPr lang="en-US" smtClean="0"/>
              <a:pPr>
                <a:defRPr/>
              </a:pPr>
              <a:t>72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a:t>
            </a:r>
            <a:r>
              <a:rPr lang="en-US" baseline="0" dirty="0" smtClean="0"/>
              <a:t>: </a:t>
            </a:r>
            <a:r>
              <a:rPr lang="en-US" dirty="0" smtClean="0"/>
              <a:t>Cut must be in this sequence</a:t>
            </a:r>
          </a:p>
          <a:p>
            <a:endParaRPr lang="en-US" dirty="0" smtClean="0"/>
          </a:p>
          <a:p>
            <a:pPr defTabSz="966612">
              <a:defRPr/>
            </a:pPr>
            <a:r>
              <a:rPr lang="en-US" baseline="0" dirty="0" smtClean="0"/>
              <a:t>Need images or video</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B5F79B-747C-4E22-BB34-A15876A67F21}" type="slidenum">
              <a:rPr lang="en-US" smtClean="0"/>
              <a:pPr>
                <a:defRPr/>
              </a:pPr>
              <a:t>73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aseline="0" dirty="0" smtClean="0"/>
              <a:t>Need images or video</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B5F79B-747C-4E22-BB34-A15876A67F21}" type="slidenum">
              <a:rPr lang="en-US" smtClean="0"/>
              <a:pPr>
                <a:defRPr/>
              </a:pPr>
              <a:t>74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offset cut is great for keeping your saw out of the dirt.</a:t>
            </a:r>
          </a:p>
          <a:p>
            <a:endParaRPr lang="en-US" dirty="0" smtClean="0"/>
          </a:p>
          <a:p>
            <a:r>
              <a:rPr lang="en-US" dirty="0" smtClean="0"/>
              <a:t>INSTRUCTOR:</a:t>
            </a:r>
            <a:r>
              <a:rPr lang="en-US" baseline="0" dirty="0" smtClean="0"/>
              <a:t> Ask students if cutting </a:t>
            </a:r>
            <a:r>
              <a:rPr lang="en-US" dirty="0" smtClean="0"/>
              <a:t>off-set with</a:t>
            </a:r>
            <a:r>
              <a:rPr lang="en-US" baseline="0" dirty="0" smtClean="0"/>
              <a:t> </a:t>
            </a:r>
            <a:r>
              <a:rPr lang="en-US" dirty="0" smtClean="0"/>
              <a:t> top bind which</a:t>
            </a:r>
            <a:r>
              <a:rPr lang="en-US" baseline="0" dirty="0" smtClean="0"/>
              <a:t> side do you cut first? Vice versa.</a:t>
            </a:r>
          </a:p>
          <a:p>
            <a:endParaRPr lang="en-US" baseline="0" dirty="0" smtClean="0"/>
          </a:p>
          <a:p>
            <a:pPr defTabSz="966612">
              <a:defRPr/>
            </a:pPr>
            <a:r>
              <a:rPr lang="en-US" baseline="0" dirty="0" smtClean="0"/>
              <a:t>Need images or video</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DB5F79B-747C-4E22-BB34-A15876A67F21}" type="slidenum">
              <a:rPr lang="en-US" smtClean="0"/>
              <a:pPr>
                <a:defRPr/>
              </a:pPr>
              <a:t>75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saw falls with the log and is safe on the shelf left by the offset cut</a:t>
            </a:r>
          </a:p>
        </p:txBody>
      </p:sp>
      <p:sp>
        <p:nvSpPr>
          <p:cNvPr id="4" name="Slide Number Placeholder 3"/>
          <p:cNvSpPr>
            <a:spLocks noGrp="1"/>
          </p:cNvSpPr>
          <p:nvPr>
            <p:ph type="sldNum" sz="quarter" idx="5"/>
          </p:nvPr>
        </p:nvSpPr>
        <p:spPr/>
        <p:txBody>
          <a:bodyPr/>
          <a:lstStyle/>
          <a:p>
            <a:pPr>
              <a:defRPr/>
            </a:pPr>
            <a:fld id="{B201E09C-B578-4980-81DD-9289A5987E96}" type="slidenum">
              <a:rPr lang="en-US" smtClean="0"/>
              <a:pPr>
                <a:defRPr/>
              </a:pPr>
              <a:t>76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smtClean="0"/>
              <a:t>Make two cuts side by side wide enough apart that your chipping tool will easily fit in. A Pulaski is commonly used for the wood removal.</a:t>
            </a:r>
          </a:p>
          <a:p>
            <a:pPr defTabSz="966612">
              <a:defRPr/>
            </a:pPr>
            <a:r>
              <a:rPr lang="en-US" dirty="0" smtClean="0"/>
              <a:t>Use to remove large (60”) timber with smaller chain</a:t>
            </a:r>
            <a:r>
              <a:rPr lang="en-US" baseline="0" dirty="0" smtClean="0"/>
              <a:t> saw</a:t>
            </a:r>
          </a:p>
          <a:p>
            <a:pPr defTabSz="966612">
              <a:defRPr/>
            </a:pPr>
            <a:endParaRPr lang="en-US" baseline="0" dirty="0" smtClean="0"/>
          </a:p>
          <a:p>
            <a:pPr defTabSz="966612">
              <a:defRPr/>
            </a:pPr>
            <a:r>
              <a:rPr lang="en-US" baseline="0" dirty="0" smtClean="0"/>
              <a:t>INSTRUCTOR: Stress single buck, DO NOT WANT SAWYER ON TENSION SIDE.</a:t>
            </a:r>
          </a:p>
          <a:p>
            <a:pPr defTabSz="966612">
              <a:defRPr/>
            </a:pPr>
            <a:r>
              <a:rPr lang="en-US" baseline="0" dirty="0" smtClean="0"/>
              <a:t>Need images or video</a:t>
            </a:r>
            <a:endParaRPr lang="en-US" dirty="0" smtClean="0"/>
          </a:p>
        </p:txBody>
      </p:sp>
      <p:sp>
        <p:nvSpPr>
          <p:cNvPr id="4" name="Slide Number Placeholder 3"/>
          <p:cNvSpPr>
            <a:spLocks noGrp="1"/>
          </p:cNvSpPr>
          <p:nvPr>
            <p:ph type="sldNum" sz="quarter" idx="10"/>
          </p:nvPr>
        </p:nvSpPr>
        <p:spPr/>
        <p:txBody>
          <a:bodyPr/>
          <a:lstStyle/>
          <a:p>
            <a:pPr>
              <a:defRPr/>
            </a:pPr>
            <a:fld id="{6DB5F79B-747C-4E22-BB34-A15876A67F21}" type="slidenum">
              <a:rPr lang="en-US" smtClean="0"/>
              <a:pPr>
                <a:defRPr/>
              </a:pPr>
              <a:t>77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b="1" dirty="0" smtClean="0"/>
          </a:p>
        </p:txBody>
      </p:sp>
      <p:sp>
        <p:nvSpPr>
          <p:cNvPr id="4" name="Slide Number Placeholder 3"/>
          <p:cNvSpPr>
            <a:spLocks noGrp="1"/>
          </p:cNvSpPr>
          <p:nvPr>
            <p:ph type="sldNum" sz="quarter" idx="5"/>
          </p:nvPr>
        </p:nvSpPr>
        <p:spPr/>
        <p:txBody>
          <a:bodyPr/>
          <a:lstStyle/>
          <a:p>
            <a:pPr>
              <a:defRPr/>
            </a:pPr>
            <a:fld id="{200086CB-68CD-4C69-8CAB-3D952455ECA8}" type="slidenum">
              <a:rPr lang="en-US" smtClean="0"/>
              <a:pPr>
                <a:defRPr/>
              </a:pPr>
              <a:t>78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 this case, the sawyers got a deep top cut before running into any bind which reduced the amount of </a:t>
            </a:r>
            <a:r>
              <a:rPr lang="en-US" dirty="0" err="1" smtClean="0"/>
              <a:t>underbucking</a:t>
            </a:r>
            <a:r>
              <a:rPr lang="en-US" dirty="0" smtClean="0"/>
              <a:t>.</a:t>
            </a:r>
          </a:p>
          <a:p>
            <a:pPr eaLnBrk="1" hangingPunct="1">
              <a:spcBef>
                <a:spcPct val="0"/>
              </a:spcBef>
            </a:pPr>
            <a:endParaRPr lang="en-US" dirty="0" smtClean="0"/>
          </a:p>
          <a:p>
            <a:pPr eaLnBrk="1" hangingPunct="1">
              <a:spcBef>
                <a:spcPct val="0"/>
              </a:spcBef>
            </a:pPr>
            <a:r>
              <a:rPr lang="en-US" dirty="0" smtClean="0"/>
              <a:t>INSTRUCTORS</a:t>
            </a:r>
            <a:r>
              <a:rPr lang="en-US" baseline="0" dirty="0" smtClean="0"/>
              <a:t> – Discuss avoiding zippers</a:t>
            </a:r>
            <a:endParaRPr lang="en-US" dirty="0"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987A1F-0E97-40A1-A4A1-CB2CBFC72FA6}" type="slidenum">
              <a:rPr lang="en-US" smtClean="0"/>
              <a:pPr fontAlgn="base">
                <a:spcBef>
                  <a:spcPct val="0"/>
                </a:spcBef>
                <a:spcAft>
                  <a:spcPct val="0"/>
                </a:spcAft>
                <a:defRPr/>
              </a:pPr>
              <a:t>79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Ask what other items need to be in place before the crew leaves the trailhead</a:t>
            </a:r>
          </a:p>
        </p:txBody>
      </p:sp>
      <p:sp>
        <p:nvSpPr>
          <p:cNvPr id="4" name="Slide Number Placeholder 3"/>
          <p:cNvSpPr>
            <a:spLocks noGrp="1"/>
          </p:cNvSpPr>
          <p:nvPr>
            <p:ph type="sldNum" sz="quarter" idx="5"/>
          </p:nvPr>
        </p:nvSpPr>
        <p:spPr/>
        <p:txBody>
          <a:bodyPr/>
          <a:lstStyle/>
          <a:p>
            <a:pPr>
              <a:defRPr/>
            </a:pPr>
            <a:fld id="{DAC7FAF6-4E3C-4040-B9D1-3752DB950F1A}" type="slidenum">
              <a:rPr lang="en-US" smtClean="0"/>
              <a:pPr>
                <a:defRPr/>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sawyers raised the log off the ground by driving stacked wedged in under the log. Then they drove a small log under that would not move during the cut process. </a:t>
            </a:r>
          </a:p>
          <a:p>
            <a:endParaRPr lang="en-US" dirty="0" smtClean="0"/>
          </a:p>
          <a:p>
            <a:r>
              <a:rPr lang="en-US" dirty="0" smtClean="0"/>
              <a:t>INSTRUCTOR</a:t>
            </a:r>
            <a:r>
              <a:rPr lang="en-US" baseline="0" dirty="0" smtClean="0"/>
              <a:t> – Ask students how many wedges are “lots” of wedges, should carry </a:t>
            </a:r>
            <a:endParaRPr lang="en-US" dirty="0" smtClean="0"/>
          </a:p>
        </p:txBody>
      </p:sp>
      <p:sp>
        <p:nvSpPr>
          <p:cNvPr id="4" name="Slide Number Placeholder 3"/>
          <p:cNvSpPr>
            <a:spLocks noGrp="1"/>
          </p:cNvSpPr>
          <p:nvPr>
            <p:ph type="sldNum" sz="quarter" idx="5"/>
          </p:nvPr>
        </p:nvSpPr>
        <p:spPr/>
        <p:txBody>
          <a:bodyPr/>
          <a:lstStyle/>
          <a:p>
            <a:pPr>
              <a:defRPr/>
            </a:pPr>
            <a:fld id="{A4E66872-8DA5-40F7-AAA6-7FD4459DBDF7}" type="slidenum">
              <a:rPr lang="en-US" smtClean="0"/>
              <a:pPr>
                <a:defRPr/>
              </a:pPr>
              <a:t>81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INSTRUCTOR: Emphasis</a:t>
            </a:r>
            <a:r>
              <a:rPr lang="en-US" baseline="0" dirty="0" smtClean="0"/>
              <a:t> size and number of wedges are determined by size of log. That’s why proper trail survey notes are important</a:t>
            </a:r>
          </a:p>
          <a:p>
            <a:endParaRPr lang="en-US" baseline="0" dirty="0" smtClean="0"/>
          </a:p>
          <a:p>
            <a:r>
              <a:rPr lang="en-US" baseline="0" dirty="0" smtClean="0"/>
              <a:t>Add photo of hanging wedge or axe</a:t>
            </a:r>
            <a:endParaRPr lang="en-US" dirty="0" smtClean="0"/>
          </a:p>
        </p:txBody>
      </p:sp>
      <p:sp>
        <p:nvSpPr>
          <p:cNvPr id="4" name="Slide Number Placeholder 3"/>
          <p:cNvSpPr>
            <a:spLocks noGrp="1"/>
          </p:cNvSpPr>
          <p:nvPr>
            <p:ph type="sldNum" sz="quarter" idx="5"/>
          </p:nvPr>
        </p:nvSpPr>
        <p:spPr/>
        <p:txBody>
          <a:bodyPr/>
          <a:lstStyle/>
          <a:p>
            <a:pPr>
              <a:defRPr/>
            </a:pPr>
            <a:fld id="{A4E66872-8DA5-40F7-AAA6-7FD4459DBDF7}" type="slidenum">
              <a:rPr lang="en-US" smtClean="0"/>
              <a:pPr>
                <a:defRPr/>
              </a:pPr>
              <a:t>82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type of cut is needed with severe end-bind so the upper log will slide past the lower off-cut. It is not needed if the upper portion is well anchored. </a:t>
            </a:r>
          </a:p>
          <a:p>
            <a:r>
              <a:rPr lang="en-US" dirty="0" smtClean="0"/>
              <a:t>It is often used to maximize up-hill clearance for pack-stock in steep landscapes.</a:t>
            </a:r>
          </a:p>
          <a:p>
            <a:endParaRPr lang="en-US" dirty="0" smtClean="0"/>
          </a:p>
        </p:txBody>
      </p:sp>
      <p:sp>
        <p:nvSpPr>
          <p:cNvPr id="4" name="Slide Number Placeholder 3"/>
          <p:cNvSpPr>
            <a:spLocks noGrp="1"/>
          </p:cNvSpPr>
          <p:nvPr>
            <p:ph type="sldNum" sz="quarter" idx="5"/>
          </p:nvPr>
        </p:nvSpPr>
        <p:spPr/>
        <p:txBody>
          <a:bodyPr/>
          <a:lstStyle/>
          <a:p>
            <a:pPr>
              <a:defRPr/>
            </a:pPr>
            <a:fld id="{E5EA189E-82C3-45E2-81F5-C0BE111BFB9A}" type="slidenum">
              <a:rPr lang="en-US" smtClean="0"/>
              <a:pPr>
                <a:defRPr/>
              </a:pPr>
              <a:t>84</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saw types, handles, sheaths,</a:t>
            </a:r>
            <a:r>
              <a:rPr lang="en-US" baseline="0" dirty="0" smtClean="0"/>
              <a:t> and lengths</a:t>
            </a:r>
          </a:p>
          <a:p>
            <a:r>
              <a:rPr lang="en-US" baseline="0" dirty="0" smtClean="0"/>
              <a:t>Importance of having two saws</a:t>
            </a:r>
          </a:p>
          <a:p>
            <a:r>
              <a:rPr lang="en-US" baseline="0" dirty="0" smtClean="0"/>
              <a:t>3-5 lb axe not necessary as MTDC states that’s for felling. Use 2-3 lb for bucking only operations.</a:t>
            </a:r>
          </a:p>
          <a:p>
            <a:r>
              <a:rPr lang="en-US" baseline="0" dirty="0" smtClean="0"/>
              <a:t>Importance of straight handle axe for buck, axe use in MTDC assuming you are felling so the axe suggested is for felling</a:t>
            </a:r>
          </a:p>
          <a:p>
            <a:r>
              <a:rPr lang="en-US" baseline="0" dirty="0" smtClean="0"/>
              <a:t>Pruning saw eliminates the need to limb with an axe</a:t>
            </a:r>
          </a:p>
          <a:p>
            <a:endParaRPr lang="en-US" dirty="0"/>
          </a:p>
        </p:txBody>
      </p:sp>
      <p:sp>
        <p:nvSpPr>
          <p:cNvPr id="4" name="Slide Number Placeholder 3"/>
          <p:cNvSpPr>
            <a:spLocks noGrp="1"/>
          </p:cNvSpPr>
          <p:nvPr>
            <p:ph type="sldNum" sz="quarter" idx="10"/>
          </p:nvPr>
        </p:nvSpPr>
        <p:spPr/>
        <p:txBody>
          <a:bodyPr/>
          <a:lstStyle/>
          <a:p>
            <a:pPr>
              <a:defRPr/>
            </a:pPr>
            <a:fld id="{CBA8E343-9C49-4239-9F82-84ABC602D30C}" type="slidenum">
              <a:rPr lang="en-US" smtClean="0"/>
              <a:pPr>
                <a:defRPr/>
              </a:pPr>
              <a:t>87</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Pass around a couple 1’ pieces of saw so students can see up close the set and swedging on the raker.</a:t>
            </a:r>
          </a:p>
        </p:txBody>
      </p:sp>
      <p:sp>
        <p:nvSpPr>
          <p:cNvPr id="4" name="Slide Number Placeholder 3"/>
          <p:cNvSpPr>
            <a:spLocks noGrp="1"/>
          </p:cNvSpPr>
          <p:nvPr>
            <p:ph type="sldNum" sz="quarter" idx="5"/>
          </p:nvPr>
        </p:nvSpPr>
        <p:spPr/>
        <p:txBody>
          <a:bodyPr/>
          <a:lstStyle/>
          <a:p>
            <a:pPr>
              <a:defRPr/>
            </a:pPr>
            <a:fld id="{D799BBDF-A8A2-4F5C-878E-CAAC1A48CAC0}" type="slidenum">
              <a:rPr lang="en-US" smtClean="0"/>
              <a:pPr>
                <a:defRPr/>
              </a:pPr>
              <a:t>88</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saw dynamics and cutting action should be a refresher for most students if they have taken the TSC 103 class. If not, then discuss the cutters and rakers. Explain why it is critical for a crosscut kerf to held open (a pinched saw loses its set).</a:t>
            </a:r>
          </a:p>
        </p:txBody>
      </p:sp>
      <p:sp>
        <p:nvSpPr>
          <p:cNvPr id="4" name="Slide Number Placeholder 3"/>
          <p:cNvSpPr>
            <a:spLocks noGrp="1"/>
          </p:cNvSpPr>
          <p:nvPr>
            <p:ph type="sldNum" sz="quarter" idx="5"/>
          </p:nvPr>
        </p:nvSpPr>
        <p:spPr/>
        <p:txBody>
          <a:bodyPr/>
          <a:lstStyle/>
          <a:p>
            <a:pPr>
              <a:defRPr/>
            </a:pPr>
            <a:fld id="{F16EF289-289C-44D4-B033-89FA9EFA2403}" type="slidenum">
              <a:rPr lang="en-US" smtClean="0"/>
              <a:pPr>
                <a:defRPr/>
              </a:pPr>
              <a:t>89</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saw types, handles, sheaths,</a:t>
            </a:r>
            <a:r>
              <a:rPr lang="en-US" baseline="0" dirty="0" smtClean="0"/>
              <a:t> and lengths</a:t>
            </a:r>
          </a:p>
          <a:p>
            <a:r>
              <a:rPr lang="en-US" baseline="0" dirty="0" smtClean="0"/>
              <a:t>Importance of having two saws</a:t>
            </a:r>
          </a:p>
          <a:p>
            <a:r>
              <a:rPr lang="en-US" baseline="0" dirty="0" smtClean="0"/>
              <a:t>3-5 lb axe not necessary as MTDC states that’s for felling. Use 2-3 lb for bucking only operations.</a:t>
            </a:r>
          </a:p>
          <a:p>
            <a:r>
              <a:rPr lang="en-US" baseline="0" dirty="0" smtClean="0"/>
              <a:t>Importance of straight handle axe for buck, axe use in MTDC assuming you are felling so the axe suggested is for felling</a:t>
            </a:r>
          </a:p>
          <a:p>
            <a:r>
              <a:rPr lang="en-US" baseline="0" dirty="0" smtClean="0"/>
              <a:t>Pruning saw eliminates the need to limb with an axe</a:t>
            </a:r>
          </a:p>
          <a:p>
            <a:endParaRPr lang="en-US" dirty="0"/>
          </a:p>
        </p:txBody>
      </p:sp>
      <p:sp>
        <p:nvSpPr>
          <p:cNvPr id="4" name="Slide Number Placeholder 3"/>
          <p:cNvSpPr>
            <a:spLocks noGrp="1"/>
          </p:cNvSpPr>
          <p:nvPr>
            <p:ph type="sldNum" sz="quarter" idx="10"/>
          </p:nvPr>
        </p:nvSpPr>
        <p:spPr/>
        <p:txBody>
          <a:bodyPr/>
          <a:lstStyle/>
          <a:p>
            <a:pPr>
              <a:defRPr/>
            </a:pPr>
            <a:fld id="{CBA8E343-9C49-4239-9F82-84ABC602D30C}" type="slidenum">
              <a:rPr lang="en-US" smtClean="0"/>
              <a:pPr>
                <a:defRPr/>
              </a:pPr>
              <a:t>90</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A8E343-9C49-4239-9F82-84ABC602D30C}" type="slidenum">
              <a:rPr lang="en-US" smtClean="0"/>
              <a:pPr>
                <a:defRPr/>
              </a:pPr>
              <a:t>91</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When &amp; Why would we under-buck?</a:t>
            </a:r>
          </a:p>
          <a:p>
            <a:r>
              <a:rPr lang="en-US" smtClean="0"/>
              <a:t>Top compression we can’t overcome with wedges or some other means.</a:t>
            </a:r>
          </a:p>
        </p:txBody>
      </p:sp>
      <p:sp>
        <p:nvSpPr>
          <p:cNvPr id="4" name="Slide Number Placeholder 3"/>
          <p:cNvSpPr>
            <a:spLocks noGrp="1"/>
          </p:cNvSpPr>
          <p:nvPr>
            <p:ph type="sldNum" sz="quarter" idx="5"/>
          </p:nvPr>
        </p:nvSpPr>
        <p:spPr/>
        <p:txBody>
          <a:bodyPr/>
          <a:lstStyle/>
          <a:p>
            <a:pPr>
              <a:defRPr/>
            </a:pPr>
            <a:fld id="{83EAE04B-4A6B-4078-AA40-872E6F965C20}" type="slidenum">
              <a:rPr lang="en-US" smtClean="0"/>
              <a:pPr>
                <a:defRPr/>
              </a:pPr>
              <a:t>92</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Drive the underbucking tool firmly into the log and be sure the angle puts the saw where you want it. </a:t>
            </a:r>
          </a:p>
        </p:txBody>
      </p:sp>
      <p:sp>
        <p:nvSpPr>
          <p:cNvPr id="4" name="Slide Number Placeholder 3"/>
          <p:cNvSpPr>
            <a:spLocks noGrp="1"/>
          </p:cNvSpPr>
          <p:nvPr>
            <p:ph type="sldNum" sz="quarter" idx="5"/>
          </p:nvPr>
        </p:nvSpPr>
        <p:spPr/>
        <p:txBody>
          <a:bodyPr/>
          <a:lstStyle/>
          <a:p>
            <a:pPr>
              <a:defRPr/>
            </a:pPr>
            <a:fld id="{C2F555EB-FD7D-4A93-A12F-CC2C639779D7}" type="slidenum">
              <a:rPr lang="en-US" smtClean="0"/>
              <a:pPr>
                <a:defRPr/>
              </a:pPr>
              <a:t>94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DE333BA8-924B-4502-A97E-D689821C9DD5}" type="slidenum">
              <a:rPr lang="en-US" smtClean="0"/>
              <a:pPr>
                <a:defRPr/>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Start slow and easy with short strokes – then gradually lengthen the motion. </a:t>
            </a:r>
          </a:p>
        </p:txBody>
      </p:sp>
      <p:sp>
        <p:nvSpPr>
          <p:cNvPr id="4" name="Slide Number Placeholder 3"/>
          <p:cNvSpPr>
            <a:spLocks noGrp="1"/>
          </p:cNvSpPr>
          <p:nvPr>
            <p:ph type="sldNum" sz="quarter" idx="5"/>
          </p:nvPr>
        </p:nvSpPr>
        <p:spPr/>
        <p:txBody>
          <a:bodyPr/>
          <a:lstStyle/>
          <a:p>
            <a:pPr>
              <a:defRPr/>
            </a:pPr>
            <a:fld id="{95C20F30-DC8A-43BC-9F65-58819AEA2ABF}" type="slidenum">
              <a:rPr lang="en-US" smtClean="0"/>
              <a:pPr>
                <a:defRPr/>
              </a:pPr>
              <a:t>95</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Sometimes you need to underbuck.</a:t>
            </a:r>
          </a:p>
        </p:txBody>
      </p:sp>
      <p:sp>
        <p:nvSpPr>
          <p:cNvPr id="4" name="Slide Number Placeholder 3"/>
          <p:cNvSpPr>
            <a:spLocks noGrp="1"/>
          </p:cNvSpPr>
          <p:nvPr>
            <p:ph type="sldNum" sz="quarter" idx="5"/>
          </p:nvPr>
        </p:nvSpPr>
        <p:spPr/>
        <p:txBody>
          <a:bodyPr/>
          <a:lstStyle/>
          <a:p>
            <a:pPr>
              <a:defRPr/>
            </a:pPr>
            <a:fld id="{0CC4D0CE-7988-4E00-AE83-1C641340E1D4}" type="slidenum">
              <a:rPr lang="en-US" smtClean="0"/>
              <a:pPr>
                <a:defRPr/>
              </a:pPr>
              <a:t>96</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don’t have a bark spud, you have to use an axe.</a:t>
            </a:r>
            <a:endParaRPr lang="en-US" dirty="0"/>
          </a:p>
        </p:txBody>
      </p:sp>
      <p:sp>
        <p:nvSpPr>
          <p:cNvPr id="4" name="Slide Number Placeholder 3"/>
          <p:cNvSpPr>
            <a:spLocks noGrp="1"/>
          </p:cNvSpPr>
          <p:nvPr>
            <p:ph type="sldNum" sz="quarter" idx="10"/>
          </p:nvPr>
        </p:nvSpPr>
        <p:spPr/>
        <p:txBody>
          <a:bodyPr/>
          <a:lstStyle/>
          <a:p>
            <a:pPr>
              <a:defRPr/>
            </a:pPr>
            <a:fld id="{CBA8E343-9C49-4239-9F82-84ABC602D30C}" type="slidenum">
              <a:rPr lang="en-US" smtClean="0"/>
              <a:pPr>
                <a:defRPr/>
              </a:pPr>
              <a:t>97</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Peavey –</a:t>
            </a:r>
            <a:r>
              <a:rPr lang="en-US" baseline="0" dirty="0" smtClean="0"/>
              <a:t> purchase the </a:t>
            </a:r>
            <a:r>
              <a:rPr lang="en-US" baseline="0" dirty="0" err="1" smtClean="0"/>
              <a:t>Stihl</a:t>
            </a:r>
            <a:r>
              <a:rPr lang="en-US" baseline="0" dirty="0" smtClean="0"/>
              <a:t> aluminum, weigh 75% less</a:t>
            </a:r>
            <a:endParaRPr lang="en-US" dirty="0"/>
          </a:p>
        </p:txBody>
      </p:sp>
      <p:sp>
        <p:nvSpPr>
          <p:cNvPr id="4" name="Slide Number Placeholder 3"/>
          <p:cNvSpPr>
            <a:spLocks noGrp="1"/>
          </p:cNvSpPr>
          <p:nvPr>
            <p:ph type="sldNum" sz="quarter" idx="10"/>
          </p:nvPr>
        </p:nvSpPr>
        <p:spPr/>
        <p:txBody>
          <a:bodyPr/>
          <a:lstStyle/>
          <a:p>
            <a:pPr>
              <a:defRPr/>
            </a:pPr>
            <a:fld id="{CBA8E343-9C49-4239-9F82-84ABC602D30C}" type="slidenum">
              <a:rPr lang="en-US" smtClean="0"/>
              <a:pPr>
                <a:defRPr/>
              </a:pPr>
              <a:t>98</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97DA22-811D-4C32-A868-ABF49E108D5F}" type="slidenum">
              <a:rPr lang="en-US"/>
              <a:pPr/>
              <a:t>101</a:t>
            </a:fld>
            <a:endParaRPr lang="en-US" dirty="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61F7E5-964B-4802-86A3-9884D5DE6993}" type="slidenum">
              <a:rPr lang="en-US"/>
              <a:pPr/>
              <a:t>102</a:t>
            </a:fld>
            <a:endParaRPr lang="en-US" dirty="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3-5 lb axe not necessary as MTDC states that’s for felling. Use 2-3 lb for bucking only operations.</a:t>
            </a:r>
          </a:p>
          <a:p>
            <a:r>
              <a:rPr lang="en-US" baseline="0" dirty="0" smtClean="0"/>
              <a:t>Importance of straight handle axe for buck, axe use in MTDC assuming you are felling so the axe suggested is for felling</a:t>
            </a:r>
          </a:p>
          <a:p>
            <a:r>
              <a:rPr lang="en-US" baseline="0" dirty="0" smtClean="0"/>
              <a:t>Pruning saw eliminates the need to limb with an axe or chain saw</a:t>
            </a:r>
          </a:p>
          <a:p>
            <a:r>
              <a:rPr lang="en-US" baseline="0" dirty="0" smtClean="0"/>
              <a:t>Fuel must be in approved containers – MSR red 1 liter fuel bottles – check lid and gasket for fit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CBA8E343-9C49-4239-9F82-84ABC602D30C}" type="slidenum">
              <a:rPr lang="en-US" smtClean="0"/>
              <a:pPr>
                <a:defRPr/>
              </a:pPr>
              <a:t>106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A8E343-9C49-4239-9F82-84ABC602D30C}" type="slidenum">
              <a:rPr lang="en-US" smtClean="0"/>
              <a:pPr>
                <a:defRPr/>
              </a:pPr>
              <a:t>107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Peavey –</a:t>
            </a:r>
            <a:r>
              <a:rPr lang="en-US" baseline="0" dirty="0" smtClean="0"/>
              <a:t> purchase the </a:t>
            </a:r>
            <a:r>
              <a:rPr lang="en-US" baseline="0" dirty="0" err="1" smtClean="0"/>
              <a:t>Stihl</a:t>
            </a:r>
            <a:r>
              <a:rPr lang="en-US" baseline="0" dirty="0" smtClean="0"/>
              <a:t> aluminum, weigh 75% less</a:t>
            </a:r>
            <a:endParaRPr lang="en-US" dirty="0" smtClean="0"/>
          </a:p>
        </p:txBody>
      </p:sp>
      <p:sp>
        <p:nvSpPr>
          <p:cNvPr id="4" name="Slide Number Placeholder 3"/>
          <p:cNvSpPr>
            <a:spLocks noGrp="1"/>
          </p:cNvSpPr>
          <p:nvPr>
            <p:ph type="sldNum" sz="quarter" idx="10"/>
          </p:nvPr>
        </p:nvSpPr>
        <p:spPr/>
        <p:txBody>
          <a:bodyPr/>
          <a:lstStyle/>
          <a:p>
            <a:pPr>
              <a:defRPr/>
            </a:pPr>
            <a:fld id="{CBA8E343-9C49-4239-9F82-84ABC602D30C}" type="slidenum">
              <a:rPr lang="en-US" smtClean="0"/>
              <a:pPr>
                <a:defRPr/>
              </a:pPr>
              <a:t>108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Don’t spend too much time on each item as this is covered in detail in the introductory classes. If your class is not supported by a Trail Skills event and your students are new to the PCTA Program, then do cover them in detail.</a:t>
            </a:r>
          </a:p>
        </p:txBody>
      </p:sp>
      <p:sp>
        <p:nvSpPr>
          <p:cNvPr id="4" name="Slide Number Placeholder 3"/>
          <p:cNvSpPr>
            <a:spLocks noGrp="1"/>
          </p:cNvSpPr>
          <p:nvPr>
            <p:ph type="sldNum" sz="quarter" idx="5"/>
          </p:nvPr>
        </p:nvSpPr>
        <p:spPr/>
        <p:txBody>
          <a:bodyPr/>
          <a:lstStyle/>
          <a:p>
            <a:pPr>
              <a:defRPr/>
            </a:pPr>
            <a:fld id="{BC3C88E6-3470-4FF1-9B5F-5EBD86281EB8}"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Footer Placeholder 21"/>
          <p:cNvSpPr>
            <a:spLocks noGrp="1"/>
          </p:cNvSpPr>
          <p:nvPr>
            <p:ph type="ftr" sz="quarter" idx="10"/>
          </p:nvPr>
        </p:nvSpPr>
        <p:spPr/>
        <p:txBody>
          <a:bodyPr/>
          <a:lstStyle>
            <a:lvl1pPr>
              <a:defRPr/>
            </a:lvl1pPr>
          </a:lstStyle>
          <a:p>
            <a:pPr>
              <a:defRPr/>
            </a:pPr>
            <a:r>
              <a:rPr lang="en-US"/>
              <a:t>Pacific Crest Trail Association</a:t>
            </a:r>
          </a:p>
          <a:p>
            <a:pPr>
              <a:defRPr/>
            </a:pPr>
            <a:r>
              <a:rPr lang="en-US"/>
              <a:t>Saw Safety &amp; Review  •  March 2012</a:t>
            </a:r>
          </a:p>
        </p:txBody>
      </p:sp>
      <p:sp>
        <p:nvSpPr>
          <p:cNvPr id="5" name="Slide Number Placeholder 17"/>
          <p:cNvSpPr>
            <a:spLocks noGrp="1"/>
          </p:cNvSpPr>
          <p:nvPr>
            <p:ph type="sldNum" sz="quarter" idx="11"/>
          </p:nvPr>
        </p:nvSpPr>
        <p:spPr/>
        <p:txBody>
          <a:bodyPr/>
          <a:lstStyle>
            <a:lvl1pPr>
              <a:defRPr/>
            </a:lvl1pPr>
          </a:lstStyle>
          <a:p>
            <a:pPr>
              <a:defRPr/>
            </a:pPr>
            <a:fld id="{C763418E-477C-47F4-B3F9-035E0DA9BC6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7200" y="6246813"/>
            <a:ext cx="2127250" cy="471487"/>
          </a:xfrm>
          <a:prstGeom prst="rect">
            <a:avLst/>
          </a:prstGeom>
        </p:spPr>
        <p:txBody>
          <a:bodyPr lIns="82945" tIns="41473" rIns="82945" bIns="41473"/>
          <a:lstStyle>
            <a:lvl1pPr>
              <a:defRPr/>
            </a:lvl1pPr>
          </a:lstStyle>
          <a:p>
            <a:pPr>
              <a:defRPr/>
            </a:pPr>
            <a:endParaRPr lang="en-US"/>
          </a:p>
        </p:txBody>
      </p:sp>
      <p:sp>
        <p:nvSpPr>
          <p:cNvPr id="4" name="Footer Placeholder 3"/>
          <p:cNvSpPr>
            <a:spLocks noGrp="1"/>
          </p:cNvSpPr>
          <p:nvPr>
            <p:ph type="ftr" idx="11"/>
          </p:nvPr>
        </p:nvSpPr>
        <p:spPr>
          <a:xfrm>
            <a:off x="3127375" y="6246813"/>
            <a:ext cx="2897188" cy="471487"/>
          </a:xfrm>
        </p:spPr>
        <p:txBody>
          <a:bodyPr/>
          <a:lstStyle>
            <a:lvl1pPr>
              <a:defRPr/>
            </a:lvl1pPr>
          </a:lstStyle>
          <a:p>
            <a:pPr>
              <a:defRPr/>
            </a:pPr>
            <a:endParaRPr lang="en-US"/>
          </a:p>
        </p:txBody>
      </p:sp>
      <p:sp>
        <p:nvSpPr>
          <p:cNvPr id="5" name="Slide Number Placeholder 4"/>
          <p:cNvSpPr>
            <a:spLocks noGrp="1"/>
          </p:cNvSpPr>
          <p:nvPr>
            <p:ph type="sldNum" idx="12"/>
          </p:nvPr>
        </p:nvSpPr>
        <p:spPr>
          <a:xfrm>
            <a:off x="6556375" y="6246813"/>
            <a:ext cx="2128838" cy="471487"/>
          </a:xfrm>
        </p:spPr>
        <p:txBody>
          <a:bodyPr/>
          <a:lstStyle>
            <a:lvl1pPr>
              <a:defRPr/>
            </a:lvl1pPr>
          </a:lstStyle>
          <a:p>
            <a:pPr>
              <a:defRPr/>
            </a:pPr>
            <a:fld id="{2ACB1BB8-528A-4168-86A3-60D9CC08809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497A32D-DA66-459B-AE37-A22DC12262A1}" type="datetimeFigureOut">
              <a:rPr lang="en-US"/>
              <a:pPr>
                <a:defRPr/>
              </a:pPr>
              <a:t>4/29/2013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PCTA  -  Safety &amp; Review</a:t>
            </a:r>
          </a:p>
          <a:p>
            <a:pPr>
              <a:defRPr/>
            </a:pPr>
            <a:r>
              <a:rPr lang="en-US"/>
              <a:t> March 2012</a:t>
            </a:r>
          </a:p>
        </p:txBody>
      </p:sp>
      <p:sp>
        <p:nvSpPr>
          <p:cNvPr id="6" name="Slide Number Placeholder 5"/>
          <p:cNvSpPr>
            <a:spLocks noGrp="1"/>
          </p:cNvSpPr>
          <p:nvPr>
            <p:ph type="sldNum" sz="quarter" idx="12"/>
          </p:nvPr>
        </p:nvSpPr>
        <p:spPr/>
        <p:txBody>
          <a:bodyPr/>
          <a:lstStyle>
            <a:lvl1pPr>
              <a:defRPr/>
            </a:lvl1pPr>
          </a:lstStyle>
          <a:p>
            <a:pPr>
              <a:defRPr/>
            </a:pPr>
            <a:fld id="{50CCDEF8-FCB0-436D-B90E-1F1F7CFADB3F}"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Footer Placeholder 21"/>
          <p:cNvSpPr>
            <a:spLocks noGrp="1"/>
          </p:cNvSpPr>
          <p:nvPr>
            <p:ph type="ftr" sz="quarter" idx="10"/>
          </p:nvPr>
        </p:nvSpPr>
        <p:spPr/>
        <p:txBody>
          <a:bodyPr/>
          <a:lstStyle>
            <a:lvl1pPr>
              <a:defRPr/>
            </a:lvl1pPr>
          </a:lstStyle>
          <a:p>
            <a:pPr>
              <a:defRPr/>
            </a:pPr>
            <a:r>
              <a:rPr lang="en-US"/>
              <a:t>Pacific Crest Trail Association</a:t>
            </a:r>
          </a:p>
          <a:p>
            <a:pPr>
              <a:defRPr/>
            </a:pPr>
            <a:r>
              <a:rPr lang="en-US"/>
              <a:t>Saw Safety &amp; Review  •  February 2012</a:t>
            </a:r>
          </a:p>
        </p:txBody>
      </p:sp>
      <p:sp>
        <p:nvSpPr>
          <p:cNvPr id="5" name="Slide Number Placeholder 17"/>
          <p:cNvSpPr>
            <a:spLocks noGrp="1"/>
          </p:cNvSpPr>
          <p:nvPr>
            <p:ph type="sldNum" sz="quarter" idx="11"/>
          </p:nvPr>
        </p:nvSpPr>
        <p:spPr/>
        <p:txBody>
          <a:bodyPr/>
          <a:lstStyle>
            <a:lvl1pPr>
              <a:defRPr/>
            </a:lvl1pPr>
          </a:lstStyle>
          <a:p>
            <a:pPr>
              <a:defRPr/>
            </a:pPr>
            <a:fld id="{F97332CA-CB43-442A-BA9B-E5B5BD274FB1}"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21"/>
          <p:cNvSpPr>
            <a:spLocks noGrp="1"/>
          </p:cNvSpPr>
          <p:nvPr>
            <p:ph type="ftr" sz="quarter" idx="10"/>
          </p:nvPr>
        </p:nvSpPr>
        <p:spPr/>
        <p:txBody>
          <a:bodyPr/>
          <a:lstStyle>
            <a:lvl1pPr>
              <a:defRPr/>
            </a:lvl1pPr>
          </a:lstStyle>
          <a:p>
            <a:pPr>
              <a:defRPr/>
            </a:pPr>
            <a:r>
              <a:rPr lang="en-US"/>
              <a:t>Pacific Crest Trail Association</a:t>
            </a:r>
          </a:p>
          <a:p>
            <a:pPr>
              <a:defRPr/>
            </a:pPr>
            <a:r>
              <a:rPr lang="en-US"/>
              <a:t>Saw Safety &amp; Review  •  February 2012</a:t>
            </a:r>
          </a:p>
        </p:txBody>
      </p:sp>
      <p:sp>
        <p:nvSpPr>
          <p:cNvPr id="6" name="Slide Number Placeholder 17"/>
          <p:cNvSpPr>
            <a:spLocks noGrp="1"/>
          </p:cNvSpPr>
          <p:nvPr>
            <p:ph type="sldNum" sz="quarter" idx="11"/>
          </p:nvPr>
        </p:nvSpPr>
        <p:spPr/>
        <p:txBody>
          <a:bodyPr/>
          <a:lstStyle>
            <a:lvl1pPr>
              <a:defRPr/>
            </a:lvl1pPr>
          </a:lstStyle>
          <a:p>
            <a:pPr>
              <a:defRPr/>
            </a:pPr>
            <a:fld id="{2F6FEE36-9D6E-4561-907F-2846A9C2144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21"/>
          <p:cNvSpPr>
            <a:spLocks noGrp="1"/>
          </p:cNvSpPr>
          <p:nvPr>
            <p:ph type="ftr" sz="quarter" idx="10"/>
          </p:nvPr>
        </p:nvSpPr>
        <p:spPr/>
        <p:txBody>
          <a:bodyPr/>
          <a:lstStyle>
            <a:lvl1pPr>
              <a:defRPr/>
            </a:lvl1pPr>
          </a:lstStyle>
          <a:p>
            <a:pPr>
              <a:defRPr/>
            </a:pPr>
            <a:r>
              <a:rPr lang="en-US"/>
              <a:t>Pacific Crest Trail Association</a:t>
            </a:r>
          </a:p>
          <a:p>
            <a:pPr>
              <a:defRPr/>
            </a:pPr>
            <a:r>
              <a:rPr lang="en-US"/>
              <a:t>Saw Safety &amp; Review  •  February 2012</a:t>
            </a:r>
          </a:p>
        </p:txBody>
      </p:sp>
      <p:sp>
        <p:nvSpPr>
          <p:cNvPr id="8" name="Slide Number Placeholder 17"/>
          <p:cNvSpPr>
            <a:spLocks noGrp="1"/>
          </p:cNvSpPr>
          <p:nvPr>
            <p:ph type="sldNum" sz="quarter" idx="11"/>
          </p:nvPr>
        </p:nvSpPr>
        <p:spPr/>
        <p:txBody>
          <a:bodyPr/>
          <a:lstStyle>
            <a:lvl1pPr>
              <a:defRPr/>
            </a:lvl1pPr>
          </a:lstStyle>
          <a:p>
            <a:pPr>
              <a:defRPr/>
            </a:pPr>
            <a:fld id="{428B1935-1190-41EA-8DD0-2E0DC80216A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Footer Placeholder 21"/>
          <p:cNvSpPr>
            <a:spLocks noGrp="1"/>
          </p:cNvSpPr>
          <p:nvPr>
            <p:ph type="ftr" sz="quarter" idx="10"/>
          </p:nvPr>
        </p:nvSpPr>
        <p:spPr/>
        <p:txBody>
          <a:bodyPr/>
          <a:lstStyle>
            <a:lvl1pPr>
              <a:defRPr/>
            </a:lvl1pPr>
          </a:lstStyle>
          <a:p>
            <a:pPr>
              <a:defRPr/>
            </a:pPr>
            <a:r>
              <a:rPr lang="en-US"/>
              <a:t>Pacific Crest Trail Association</a:t>
            </a:r>
          </a:p>
          <a:p>
            <a:pPr>
              <a:defRPr/>
            </a:pPr>
            <a:r>
              <a:rPr lang="en-US"/>
              <a:t>Saw Safety &amp; Review  •  February 2012</a:t>
            </a:r>
          </a:p>
        </p:txBody>
      </p:sp>
      <p:sp>
        <p:nvSpPr>
          <p:cNvPr id="4" name="Slide Number Placeholder 17"/>
          <p:cNvSpPr>
            <a:spLocks noGrp="1"/>
          </p:cNvSpPr>
          <p:nvPr>
            <p:ph type="sldNum" sz="quarter" idx="11"/>
          </p:nvPr>
        </p:nvSpPr>
        <p:spPr/>
        <p:txBody>
          <a:bodyPr/>
          <a:lstStyle>
            <a:lvl1pPr>
              <a:defRPr/>
            </a:lvl1pPr>
          </a:lstStyle>
          <a:p>
            <a:pPr>
              <a:defRPr/>
            </a:pPr>
            <a:fld id="{F03C804E-F978-451F-B2FA-B4EA92A7A08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1"/>
          <p:cNvSpPr>
            <a:spLocks noGrp="1"/>
          </p:cNvSpPr>
          <p:nvPr>
            <p:ph type="ftr" sz="quarter" idx="10"/>
          </p:nvPr>
        </p:nvSpPr>
        <p:spPr/>
        <p:txBody>
          <a:bodyPr/>
          <a:lstStyle>
            <a:lvl1pPr>
              <a:defRPr/>
            </a:lvl1pPr>
          </a:lstStyle>
          <a:p>
            <a:pPr>
              <a:defRPr/>
            </a:pPr>
            <a:r>
              <a:rPr lang="en-US"/>
              <a:t>Pacific Crest Trail Association</a:t>
            </a:r>
          </a:p>
          <a:p>
            <a:pPr>
              <a:defRPr/>
            </a:pPr>
            <a:r>
              <a:rPr lang="en-US"/>
              <a:t>Saw Safety &amp; Review  •  February 2012</a:t>
            </a:r>
          </a:p>
        </p:txBody>
      </p:sp>
      <p:sp>
        <p:nvSpPr>
          <p:cNvPr id="3" name="Slide Number Placeholder 17"/>
          <p:cNvSpPr>
            <a:spLocks noGrp="1"/>
          </p:cNvSpPr>
          <p:nvPr>
            <p:ph type="sldNum" sz="quarter" idx="11"/>
          </p:nvPr>
        </p:nvSpPr>
        <p:spPr/>
        <p:txBody>
          <a:bodyPr/>
          <a:lstStyle>
            <a:lvl1pPr>
              <a:defRPr/>
            </a:lvl1pPr>
          </a:lstStyle>
          <a:p>
            <a:pPr>
              <a:defRPr/>
            </a:pPr>
            <a:fld id="{7F03EEEF-4827-46BE-9AC2-55C2B06B2E8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21"/>
          <p:cNvSpPr>
            <a:spLocks noGrp="1"/>
          </p:cNvSpPr>
          <p:nvPr>
            <p:ph type="ftr" sz="quarter" idx="10"/>
          </p:nvPr>
        </p:nvSpPr>
        <p:spPr/>
        <p:txBody>
          <a:bodyPr/>
          <a:lstStyle>
            <a:lvl1pPr>
              <a:defRPr/>
            </a:lvl1pPr>
          </a:lstStyle>
          <a:p>
            <a:pPr>
              <a:defRPr/>
            </a:pPr>
            <a:r>
              <a:rPr lang="en-US"/>
              <a:t>Pacific Crest Trail Association</a:t>
            </a:r>
          </a:p>
          <a:p>
            <a:pPr>
              <a:defRPr/>
            </a:pPr>
            <a:r>
              <a:rPr lang="en-US"/>
              <a:t>Saw Safety &amp; Review  •  February 2012</a:t>
            </a:r>
          </a:p>
        </p:txBody>
      </p:sp>
      <p:sp>
        <p:nvSpPr>
          <p:cNvPr id="6" name="Slide Number Placeholder 17"/>
          <p:cNvSpPr>
            <a:spLocks noGrp="1"/>
          </p:cNvSpPr>
          <p:nvPr>
            <p:ph type="sldNum" sz="quarter" idx="11"/>
          </p:nvPr>
        </p:nvSpPr>
        <p:spPr/>
        <p:txBody>
          <a:bodyPr/>
          <a:lstStyle>
            <a:lvl1pPr>
              <a:defRPr/>
            </a:lvl1pPr>
          </a:lstStyle>
          <a:p>
            <a:pPr>
              <a:defRPr/>
            </a:pPr>
            <a:fld id="{9345D9FF-3BA2-43B0-A920-1911F8DBA1B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4"/>
          <p:cNvSpPr>
            <a:spLocks/>
          </p:cNvSpPr>
          <p:nvPr userDrawn="1"/>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6" name="Snip and Round Single Corner Rectangle 5"/>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ight Triangle 6"/>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reeform 7"/>
          <p:cNvSpPr>
            <a:spLocks/>
          </p:cNvSpPr>
          <p:nvPr/>
        </p:nvSpPr>
        <p:spPr bwMode="auto">
          <a:xfrm flipV="1">
            <a:off x="-19050"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2052"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2053"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200">
                <a:solidFill>
                  <a:schemeClr val="tx2">
                    <a:shade val="90000"/>
                  </a:schemeClr>
                </a:solidFill>
              </a:defRPr>
            </a:lvl1pPr>
          </a:lstStyle>
          <a:p>
            <a:pPr>
              <a:defRPr/>
            </a:pPr>
            <a:r>
              <a:rPr lang="en-US"/>
              <a:t>Pacific Crest Trail Association</a:t>
            </a:r>
          </a:p>
          <a:p>
            <a:pPr>
              <a:defRPr/>
            </a:pPr>
            <a:r>
              <a:rPr lang="en-US"/>
              <a:t>Saw Safety &amp; Review  •  March 2012</a:t>
            </a: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002F1227-6644-40C1-A762-E2D9DF7029CB}" type="slidenum">
              <a:rPr lang="en-US"/>
              <a:pPr>
                <a:defRPr/>
              </a:pPr>
              <a:t>‹#›</a:t>
            </a:fld>
            <a:endParaRPr lang="en-US" dirty="0"/>
          </a:p>
        </p:txBody>
      </p:sp>
      <p:grpSp>
        <p:nvGrpSpPr>
          <p:cNvPr id="2056"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Lst>
  <p:hf hdr="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0.tqn.com/d/firstaid/1/0/c/8/-/-/Nicaraguan_First_Aid_Kit_Unpacked.jp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file:///C:\Users\jtripp.PCTADC\Desktop\Saw%20Policy\draft%20documents\Complete%20Training%20PPT\2012.03.09%20Wind%20River%20-%20Side%20Bind%20-%20Winston%20Rall.m2ts" TargetMode="Externa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video" Target="file:///C:\Users\jtripp.PCTADC\Desktop\Saw%20Policy\draft%20documents\Complete%20Training%20PPT\top%20bind.wmv" TargetMode="Externa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ideo" Target="file:///C:\Users\jtripp.PCTADC\Desktop\Saw%20Policy\draft%20documents\Complete%20Training%20PPT\2012.03.09%20Wind%20River%20-%20Side%20Bind%20-%20Winston%20Rall.m2ts" TargetMode="External"/><Relationship Id="rId4" Type="http://schemas.openxmlformats.org/officeDocument/2006/relationships/image" Target="../media/image22.png"/></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C:\Users\William W Hawley\Pictures\2011-07-19\019.JPG"/>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4" descr="04-5226-009"/>
          <p:cNvPicPr>
            <a:picLocks noChangeArrowheads="1"/>
          </p:cNvPicPr>
          <p:nvPr/>
        </p:nvPicPr>
        <p:blipFill>
          <a:blip r:embed="rId3" cstate="screen"/>
          <a:srcRect/>
          <a:stretch>
            <a:fillRect/>
          </a:stretch>
        </p:blipFill>
        <p:spPr bwMode="auto">
          <a:xfrm>
            <a:off x="4495800" y="3429000"/>
            <a:ext cx="4114800" cy="2738438"/>
          </a:xfrm>
          <a:prstGeom prst="rect">
            <a:avLst/>
          </a:prstGeom>
          <a:noFill/>
          <a:ln w="9525">
            <a:noFill/>
            <a:miter lim="800000"/>
            <a:headEnd/>
            <a:tailEnd/>
          </a:ln>
        </p:spPr>
      </p:pic>
      <p:sp>
        <p:nvSpPr>
          <p:cNvPr id="25605" name="Title 9"/>
          <p:cNvSpPr>
            <a:spLocks noGrp="1"/>
          </p:cNvSpPr>
          <p:nvPr>
            <p:ph type="title"/>
          </p:nvPr>
        </p:nvSpPr>
        <p:spPr>
          <a:xfrm>
            <a:off x="457200" y="457200"/>
            <a:ext cx="8229600" cy="1143000"/>
          </a:xfrm>
        </p:spPr>
        <p:txBody>
          <a:bodyPr/>
          <a:lstStyle/>
          <a:p>
            <a:pPr eaLnBrk="1" hangingPunct="1"/>
            <a:r>
              <a:rPr lang="en-US" b="1" dirty="0" smtClean="0"/>
              <a:t>Chain Saw Chaps</a:t>
            </a:r>
          </a:p>
        </p:txBody>
      </p:sp>
      <p:sp>
        <p:nvSpPr>
          <p:cNvPr id="25606" name="Content Placeholder 15"/>
          <p:cNvSpPr>
            <a:spLocks noGrp="1"/>
          </p:cNvSpPr>
          <p:nvPr>
            <p:ph sz="half" idx="1"/>
          </p:nvPr>
        </p:nvSpPr>
        <p:spPr>
          <a:xfrm>
            <a:off x="4419600" y="1600200"/>
            <a:ext cx="4572000" cy="2651125"/>
          </a:xfrm>
        </p:spPr>
        <p:txBody>
          <a:bodyPr/>
          <a:lstStyle/>
          <a:p>
            <a:pPr eaLnBrk="1" hangingPunct="1">
              <a:buFont typeface="Arial" charset="0"/>
              <a:buChar char="•"/>
            </a:pPr>
            <a:r>
              <a:rPr lang="en-US" sz="2000" dirty="0" smtClean="0"/>
              <a:t>Must overlap boots at least 2 inches</a:t>
            </a:r>
          </a:p>
          <a:p>
            <a:pPr eaLnBrk="1" hangingPunct="1">
              <a:buFont typeface="Arial" charset="0"/>
              <a:buChar char="•"/>
            </a:pPr>
            <a:r>
              <a:rPr lang="en-US" sz="2000" dirty="0" smtClean="0"/>
              <a:t>Use only clean saw chaps (uncut and undamaged by oils and solvents)</a:t>
            </a:r>
          </a:p>
          <a:p>
            <a:pPr eaLnBrk="1" hangingPunct="1">
              <a:buFont typeface="Arial" charset="0"/>
              <a:buChar char="•"/>
            </a:pPr>
            <a:r>
              <a:rPr lang="en-US" sz="2000" dirty="0" smtClean="0"/>
              <a:t>They must meet the current USFS or ASTM specifications</a:t>
            </a:r>
          </a:p>
          <a:p>
            <a:pPr eaLnBrk="1" hangingPunct="1"/>
            <a:endParaRPr lang="en-US" sz="2000" dirty="0" smtClean="0"/>
          </a:p>
        </p:txBody>
      </p:sp>
      <p:pic>
        <p:nvPicPr>
          <p:cNvPr id="9" name="Picture 2" descr="C:\Users\William W Hawley\Desktop\Lil_Bugger_SAW\Chaisaw_Refresher\Cut chaps 2.JPG"/>
          <p:cNvPicPr>
            <a:picLocks noChangeAspect="1" noChangeArrowheads="1"/>
          </p:cNvPicPr>
          <p:nvPr/>
        </p:nvPicPr>
        <p:blipFill>
          <a:blip r:embed="rId4" cstate="screen"/>
          <a:srcRect/>
          <a:stretch>
            <a:fillRect/>
          </a:stretch>
        </p:blipFill>
        <p:spPr bwMode="auto">
          <a:xfrm>
            <a:off x="685800" y="1600200"/>
            <a:ext cx="3429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562664"/>
            <a:ext cx="7851648" cy="1828800"/>
          </a:xfrm>
        </p:spPr>
        <p:txBody>
          <a:bodyPr/>
          <a:lstStyle/>
          <a:p>
            <a:pPr fontAlgn="auto">
              <a:spcAft>
                <a:spcPts val="0"/>
              </a:spcAft>
              <a:defRPr/>
            </a:pPr>
            <a:r>
              <a:rPr lang="en-US" sz="6000" dirty="0" smtClean="0"/>
              <a:t>Chain Saw </a:t>
            </a:r>
            <a:br>
              <a:rPr lang="en-US" sz="6000" dirty="0" smtClean="0"/>
            </a:br>
            <a:r>
              <a:rPr lang="en-US" sz="6000" dirty="0" smtClean="0"/>
              <a:t>Specific Training</a:t>
            </a:r>
            <a:endParaRPr lang="en-US" dirty="0"/>
          </a:p>
        </p:txBody>
      </p:sp>
      <p:sp>
        <p:nvSpPr>
          <p:cNvPr id="13315" name="Subtitle 2"/>
          <p:cNvSpPr>
            <a:spLocks noGrp="1"/>
          </p:cNvSpPr>
          <p:nvPr>
            <p:ph type="subTitle" idx="1"/>
          </p:nvPr>
        </p:nvSpPr>
        <p:spPr>
          <a:xfrm>
            <a:off x="533400" y="4419600"/>
            <a:ext cx="7854950" cy="1752600"/>
          </a:xfrm>
        </p:spPr>
        <p:txBody>
          <a:bodyPr/>
          <a:lstStyle/>
          <a:p>
            <a:pPr marR="0"/>
            <a:r>
              <a:rPr lang="en-US" sz="2800" dirty="0" smtClean="0"/>
              <a:t>For Trainee Saw Operators and Saw Operators</a:t>
            </a:r>
          </a:p>
          <a:p>
            <a:pPr marR="0"/>
            <a:r>
              <a:rPr lang="en-US" sz="2400" dirty="0" smtClean="0">
                <a:solidFill>
                  <a:srgbClr val="7F7F7F"/>
                </a:solidFill>
              </a:rPr>
              <a:t>March 2013</a:t>
            </a:r>
          </a:p>
          <a:p>
            <a:pPr marR="0"/>
            <a:endParaRPr lang="en-US" dirty="0" smtClean="0"/>
          </a:p>
        </p:txBody>
      </p:sp>
      <p:pic>
        <p:nvPicPr>
          <p:cNvPr id="13316" name="Picture 2" descr="PCTLogo"/>
          <p:cNvPicPr>
            <a:picLocks noChangeAspect="1" noChangeArrowheads="1"/>
          </p:cNvPicPr>
          <p:nvPr/>
        </p:nvPicPr>
        <p:blipFill>
          <a:blip r:embed="rId2" cstate="screen"/>
          <a:srcRect/>
          <a:stretch>
            <a:fillRect/>
          </a:stretch>
        </p:blipFill>
        <p:spPr bwMode="auto">
          <a:xfrm>
            <a:off x="6324600" y="1143000"/>
            <a:ext cx="1441450" cy="1371600"/>
          </a:xfrm>
          <a:prstGeom prst="rect">
            <a:avLst/>
          </a:prstGeom>
          <a:noFill/>
          <a:ln w="9525">
            <a:noFill/>
            <a:miter lim="800000"/>
            <a:headEnd/>
            <a:tailEnd/>
          </a:ln>
        </p:spPr>
      </p:pic>
      <p:pic>
        <p:nvPicPr>
          <p:cNvPr id="13317" name="Picture 3" descr="Original Art ps"/>
          <p:cNvPicPr>
            <a:picLocks noChangeAspect="1" noChangeArrowheads="1"/>
          </p:cNvPicPr>
          <p:nvPr/>
        </p:nvPicPr>
        <p:blipFill>
          <a:blip r:embed="rId3" cstate="screen"/>
          <a:srcRect/>
          <a:stretch>
            <a:fillRect/>
          </a:stretch>
        </p:blipFill>
        <p:spPr bwMode="auto">
          <a:xfrm>
            <a:off x="3733800" y="1295400"/>
            <a:ext cx="1806575"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066800" y="1905000"/>
            <a:ext cx="7053948" cy="4684889"/>
            <a:chOff x="-57150" y="412626"/>
            <a:chExt cx="9549356" cy="6342218"/>
          </a:xfrm>
        </p:grpSpPr>
        <p:pic>
          <p:nvPicPr>
            <p:cNvPr id="96260" name="Picture 4" descr="Stihl parts"/>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57150" y="412626"/>
              <a:ext cx="9258300" cy="6342218"/>
            </a:xfrm>
            <a:prstGeom prst="rect">
              <a:avLst/>
            </a:prstGeom>
            <a:noFill/>
            <a:extLst>
              <a:ext uri="{909E8E84-426E-40DD-AFC4-6F175D3DCCD1}">
                <a14:hiddenFill xmlns="" xmlns:a14="http://schemas.microsoft.com/office/drawing/2010/main">
                  <a:solidFill>
                    <a:srgbClr val="FFFFFF"/>
                  </a:solidFill>
                </a14:hiddenFill>
              </a:ext>
            </a:extLst>
          </p:spPr>
        </p:pic>
        <p:sp>
          <p:nvSpPr>
            <p:cNvPr id="96262" name="Text Box 6"/>
            <p:cNvSpPr txBox="1">
              <a:spLocks noChangeArrowheads="1"/>
            </p:cNvSpPr>
            <p:nvPr/>
          </p:nvSpPr>
          <p:spPr bwMode="auto">
            <a:xfrm>
              <a:off x="7885904" y="2475757"/>
              <a:ext cx="1466850" cy="915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latin typeface="Arial" charset="0"/>
                </a:rPr>
                <a:t>Tension </a:t>
              </a:r>
            </a:p>
            <a:p>
              <a:r>
                <a:rPr lang="en-US" sz="1800" b="1" dirty="0">
                  <a:latin typeface="Arial" charset="0"/>
                </a:rPr>
                <a:t>adjustment </a:t>
              </a:r>
            </a:p>
            <a:p>
              <a:r>
                <a:rPr lang="en-US" sz="1800" b="1" dirty="0">
                  <a:latin typeface="Arial" charset="0"/>
                </a:rPr>
                <a:t>screw</a:t>
              </a:r>
            </a:p>
          </p:txBody>
        </p:sp>
        <p:sp>
          <p:nvSpPr>
            <p:cNvPr id="96264" name="Text Box 8"/>
            <p:cNvSpPr txBox="1">
              <a:spLocks noChangeArrowheads="1"/>
            </p:cNvSpPr>
            <p:nvPr/>
          </p:nvSpPr>
          <p:spPr bwMode="auto">
            <a:xfrm>
              <a:off x="4584895" y="5983080"/>
              <a:ext cx="18288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1800" b="1" dirty="0">
                  <a:solidFill>
                    <a:schemeClr val="bg1"/>
                  </a:solidFill>
                  <a:latin typeface="Arial" charset="0"/>
                </a:rPr>
                <a:t>Chain catcher</a:t>
              </a:r>
            </a:p>
          </p:txBody>
        </p:sp>
        <p:sp>
          <p:nvSpPr>
            <p:cNvPr id="96265" name="Text Box 9"/>
            <p:cNvSpPr txBox="1">
              <a:spLocks noChangeArrowheads="1"/>
            </p:cNvSpPr>
            <p:nvPr/>
          </p:nvSpPr>
          <p:spPr bwMode="auto">
            <a:xfrm>
              <a:off x="3965955" y="1031565"/>
              <a:ext cx="15049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latin typeface="Arial" charset="0"/>
                </a:rPr>
                <a:t>front handle</a:t>
              </a:r>
            </a:p>
          </p:txBody>
        </p:sp>
        <p:sp>
          <p:nvSpPr>
            <p:cNvPr id="96266" name="Text Box 10"/>
            <p:cNvSpPr txBox="1">
              <a:spLocks noChangeArrowheads="1"/>
            </p:cNvSpPr>
            <p:nvPr/>
          </p:nvSpPr>
          <p:spPr bwMode="auto">
            <a:xfrm>
              <a:off x="7315200" y="609600"/>
              <a:ext cx="14287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latin typeface="Arial" charset="0"/>
                </a:rPr>
                <a:t>hand guard</a:t>
              </a:r>
            </a:p>
          </p:txBody>
        </p:sp>
        <p:sp>
          <p:nvSpPr>
            <p:cNvPr id="96267" name="Text Box 11"/>
            <p:cNvSpPr txBox="1">
              <a:spLocks noChangeArrowheads="1"/>
            </p:cNvSpPr>
            <p:nvPr/>
          </p:nvSpPr>
          <p:spPr bwMode="auto">
            <a:xfrm>
              <a:off x="412750" y="6338888"/>
              <a:ext cx="14160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solidFill>
                    <a:schemeClr val="bg1"/>
                  </a:solidFill>
                  <a:latin typeface="Arial" charset="0"/>
                </a:rPr>
                <a:t>rear handle</a:t>
              </a:r>
            </a:p>
          </p:txBody>
        </p:sp>
        <p:sp>
          <p:nvSpPr>
            <p:cNvPr id="96268" name="Text Box 12"/>
            <p:cNvSpPr txBox="1">
              <a:spLocks noChangeArrowheads="1"/>
            </p:cNvSpPr>
            <p:nvPr/>
          </p:nvSpPr>
          <p:spPr bwMode="auto">
            <a:xfrm>
              <a:off x="762000" y="5181600"/>
              <a:ext cx="17589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latin typeface="Arial" charset="0"/>
                </a:rPr>
                <a:t>throttle trigger</a:t>
              </a:r>
            </a:p>
          </p:txBody>
        </p:sp>
        <p:sp>
          <p:nvSpPr>
            <p:cNvPr id="96269" name="Text Box 13"/>
            <p:cNvSpPr txBox="1">
              <a:spLocks noChangeArrowheads="1"/>
            </p:cNvSpPr>
            <p:nvPr/>
          </p:nvSpPr>
          <p:spPr bwMode="auto">
            <a:xfrm>
              <a:off x="-57150" y="3094696"/>
              <a:ext cx="1136650" cy="6413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latin typeface="Arial" charset="0"/>
                </a:rPr>
                <a:t>throttle</a:t>
              </a:r>
            </a:p>
            <a:p>
              <a:r>
                <a:rPr lang="en-US" sz="1800" b="1" dirty="0">
                  <a:latin typeface="Arial" charset="0"/>
                </a:rPr>
                <a:t>interlock</a:t>
              </a:r>
            </a:p>
          </p:txBody>
        </p:sp>
        <p:sp>
          <p:nvSpPr>
            <p:cNvPr id="96270" name="Text Box 14"/>
            <p:cNvSpPr txBox="1">
              <a:spLocks noChangeArrowheads="1"/>
            </p:cNvSpPr>
            <p:nvPr/>
          </p:nvSpPr>
          <p:spPr bwMode="auto">
            <a:xfrm>
              <a:off x="7924800" y="3810000"/>
              <a:ext cx="7302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latin typeface="Arial" charset="0"/>
                </a:rPr>
                <a:t>dogs</a:t>
              </a:r>
            </a:p>
          </p:txBody>
        </p:sp>
        <p:sp>
          <p:nvSpPr>
            <p:cNvPr id="96271" name="Text Box 15"/>
            <p:cNvSpPr txBox="1">
              <a:spLocks noChangeArrowheads="1"/>
            </p:cNvSpPr>
            <p:nvPr/>
          </p:nvSpPr>
          <p:spPr bwMode="auto">
            <a:xfrm>
              <a:off x="7823200" y="4953000"/>
              <a:ext cx="13208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sz="1800" b="1" dirty="0">
                  <a:latin typeface="Arial" charset="0"/>
                </a:rPr>
                <a:t>Guide bar</a:t>
              </a:r>
            </a:p>
          </p:txBody>
        </p:sp>
        <p:sp>
          <p:nvSpPr>
            <p:cNvPr id="96272" name="Text Box 16"/>
            <p:cNvSpPr txBox="1">
              <a:spLocks noChangeArrowheads="1"/>
            </p:cNvSpPr>
            <p:nvPr/>
          </p:nvSpPr>
          <p:spPr bwMode="auto">
            <a:xfrm>
              <a:off x="8711157" y="4023105"/>
              <a:ext cx="781049"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latin typeface="Arial" charset="0"/>
                </a:rPr>
                <a:t>chain</a:t>
              </a:r>
            </a:p>
          </p:txBody>
        </p:sp>
        <p:sp>
          <p:nvSpPr>
            <p:cNvPr id="96273" name="Text Box 17"/>
            <p:cNvSpPr txBox="1">
              <a:spLocks noChangeArrowheads="1"/>
            </p:cNvSpPr>
            <p:nvPr/>
          </p:nvSpPr>
          <p:spPr bwMode="auto">
            <a:xfrm>
              <a:off x="7620000" y="1752600"/>
              <a:ext cx="958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latin typeface="Arial" charset="0"/>
                </a:rPr>
                <a:t>muffler</a:t>
              </a:r>
            </a:p>
          </p:txBody>
        </p:sp>
        <p:sp>
          <p:nvSpPr>
            <p:cNvPr id="96274" name="Text Box 18"/>
            <p:cNvSpPr txBox="1">
              <a:spLocks noChangeArrowheads="1"/>
            </p:cNvSpPr>
            <p:nvPr/>
          </p:nvSpPr>
          <p:spPr bwMode="auto">
            <a:xfrm>
              <a:off x="2109137" y="1444192"/>
              <a:ext cx="1981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en-US" sz="1800" b="1" dirty="0">
                  <a:latin typeface="Arial" charset="0"/>
                </a:rPr>
                <a:t>Cooling fins</a:t>
              </a:r>
            </a:p>
          </p:txBody>
        </p:sp>
        <p:sp>
          <p:nvSpPr>
            <p:cNvPr id="96275" name="Rectangle 19"/>
            <p:cNvSpPr>
              <a:spLocks noChangeArrowheads="1"/>
            </p:cNvSpPr>
            <p:nvPr/>
          </p:nvSpPr>
          <p:spPr bwMode="auto">
            <a:xfrm>
              <a:off x="7086600" y="6400800"/>
              <a:ext cx="19050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r" eaLnBrk="0" hangingPunct="0"/>
              <a:endParaRPr lang="en-US" sz="1400" dirty="0">
                <a:solidFill>
                  <a:schemeClr val="bg1"/>
                </a:solidFill>
              </a:endParaRPr>
            </a:p>
          </p:txBody>
        </p:sp>
        <p:sp>
          <p:nvSpPr>
            <p:cNvPr id="96276" name="Line 20"/>
            <p:cNvSpPr>
              <a:spLocks noChangeShapeType="1"/>
            </p:cNvSpPr>
            <p:nvPr/>
          </p:nvSpPr>
          <p:spPr bwMode="auto">
            <a:xfrm>
              <a:off x="4648200" y="4800600"/>
              <a:ext cx="609600" cy="83820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6277" name="Rectangle 21"/>
            <p:cNvSpPr>
              <a:spLocks noChangeArrowheads="1"/>
            </p:cNvSpPr>
            <p:nvPr/>
          </p:nvSpPr>
          <p:spPr bwMode="auto">
            <a:xfrm>
              <a:off x="7370121" y="6189393"/>
              <a:ext cx="2063131" cy="499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800" b="1" dirty="0">
                  <a:latin typeface="Arial" charset="0"/>
                </a:rPr>
                <a:t>Bar studs</a:t>
              </a:r>
            </a:p>
          </p:txBody>
        </p:sp>
        <p:sp>
          <p:nvSpPr>
            <p:cNvPr id="96278" name="Line 22"/>
            <p:cNvSpPr>
              <a:spLocks noChangeShapeType="1"/>
            </p:cNvSpPr>
            <p:nvPr/>
          </p:nvSpPr>
          <p:spPr bwMode="auto">
            <a:xfrm>
              <a:off x="1066800" y="4038600"/>
              <a:ext cx="304800" cy="152400"/>
            </a:xfrm>
            <a:prstGeom prst="line">
              <a:avLst/>
            </a:prstGeom>
            <a:noFill/>
            <a:ln w="50800">
              <a:solidFill>
                <a:schemeClr val="tx1"/>
              </a:solidFill>
              <a:round/>
              <a:headEn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6279" name="Line 23"/>
            <p:cNvSpPr>
              <a:spLocks noChangeShapeType="1"/>
            </p:cNvSpPr>
            <p:nvPr/>
          </p:nvSpPr>
          <p:spPr bwMode="auto">
            <a:xfrm flipV="1">
              <a:off x="1524000" y="4876800"/>
              <a:ext cx="457200" cy="304800"/>
            </a:xfrm>
            <a:prstGeom prst="line">
              <a:avLst/>
            </a:prstGeom>
            <a:noFill/>
            <a:ln w="50800">
              <a:solidFill>
                <a:schemeClr val="tx1"/>
              </a:solidFill>
              <a:round/>
              <a:headEn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6281" name="Line 25"/>
            <p:cNvSpPr>
              <a:spLocks noChangeShapeType="1"/>
            </p:cNvSpPr>
            <p:nvPr/>
          </p:nvSpPr>
          <p:spPr bwMode="auto">
            <a:xfrm>
              <a:off x="4038599" y="2209800"/>
              <a:ext cx="1219199" cy="1600200"/>
            </a:xfrm>
            <a:prstGeom prst="line">
              <a:avLst/>
            </a:prstGeom>
            <a:noFill/>
            <a:ln w="50800">
              <a:solidFill>
                <a:schemeClr val="bg1"/>
              </a:solidFill>
              <a:round/>
              <a:headEn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6282" name="Line 26"/>
            <p:cNvSpPr>
              <a:spLocks noChangeShapeType="1"/>
            </p:cNvSpPr>
            <p:nvPr/>
          </p:nvSpPr>
          <p:spPr bwMode="auto">
            <a:xfrm flipH="1">
              <a:off x="7162800" y="2133600"/>
              <a:ext cx="533400" cy="990600"/>
            </a:xfrm>
            <a:prstGeom prst="line">
              <a:avLst/>
            </a:prstGeom>
            <a:noFill/>
            <a:ln w="50800">
              <a:solidFill>
                <a:schemeClr val="tx1"/>
              </a:solidFill>
              <a:round/>
              <a:headEn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6283" name="Line 27"/>
            <p:cNvSpPr>
              <a:spLocks noChangeShapeType="1"/>
            </p:cNvSpPr>
            <p:nvPr/>
          </p:nvSpPr>
          <p:spPr bwMode="auto">
            <a:xfrm flipH="1">
              <a:off x="6781800" y="3429000"/>
              <a:ext cx="1066800" cy="1981200"/>
            </a:xfrm>
            <a:prstGeom prst="line">
              <a:avLst/>
            </a:prstGeom>
            <a:noFill/>
            <a:ln w="38100">
              <a:solidFill>
                <a:schemeClr val="bg1"/>
              </a:solidFill>
              <a:round/>
              <a:headEn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6284" name="Line 28"/>
            <p:cNvSpPr>
              <a:spLocks noChangeShapeType="1"/>
            </p:cNvSpPr>
            <p:nvPr/>
          </p:nvSpPr>
          <p:spPr bwMode="auto">
            <a:xfrm flipV="1">
              <a:off x="6096000" y="6477000"/>
              <a:ext cx="228600" cy="76200"/>
            </a:xfrm>
            <a:prstGeom prst="line">
              <a:avLst/>
            </a:prstGeom>
            <a:noFill/>
            <a:ln w="50800">
              <a:solidFill>
                <a:schemeClr val="bg1"/>
              </a:solidFill>
              <a:round/>
              <a:headEn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6285" name="Line 29"/>
            <p:cNvSpPr>
              <a:spLocks noChangeShapeType="1"/>
            </p:cNvSpPr>
            <p:nvPr/>
          </p:nvSpPr>
          <p:spPr bwMode="auto">
            <a:xfrm flipH="1" flipV="1">
              <a:off x="6553200" y="5486400"/>
              <a:ext cx="1219200" cy="304800"/>
            </a:xfrm>
            <a:prstGeom prst="line">
              <a:avLst/>
            </a:prstGeom>
            <a:noFill/>
            <a:ln w="38100">
              <a:solidFill>
                <a:schemeClr val="bg1"/>
              </a:solidFill>
              <a:round/>
              <a:headEn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6286" name="Line 30"/>
            <p:cNvSpPr>
              <a:spLocks noChangeShapeType="1"/>
            </p:cNvSpPr>
            <p:nvPr/>
          </p:nvSpPr>
          <p:spPr bwMode="auto">
            <a:xfrm flipH="1" flipV="1">
              <a:off x="7239000" y="5486400"/>
              <a:ext cx="533400" cy="304800"/>
            </a:xfrm>
            <a:prstGeom prst="line">
              <a:avLst/>
            </a:prstGeom>
            <a:noFill/>
            <a:ln w="38100">
              <a:solidFill>
                <a:schemeClr val="bg1"/>
              </a:solidFill>
              <a:round/>
              <a:headEn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30" name="Title 29"/>
          <p:cNvSpPr>
            <a:spLocks noGrp="1"/>
          </p:cNvSpPr>
          <p:nvPr>
            <p:ph type="title"/>
          </p:nvPr>
        </p:nvSpPr>
        <p:spPr/>
        <p:txBody>
          <a:bodyPr/>
          <a:lstStyle/>
          <a:p>
            <a:r>
              <a:rPr lang="en-US" b="1" dirty="0" smtClean="0"/>
              <a:t>Parts of Chain Saw</a:t>
            </a:r>
            <a:endParaRPr lang="en-US" b="1" dirty="0"/>
          </a:p>
        </p:txBody>
      </p:sp>
    </p:spTree>
    <p:extLst>
      <p:ext uri="{BB962C8B-B14F-4D97-AF65-F5344CB8AC3E}">
        <p14:creationId xmlns="" xmlns:p14="http://schemas.microsoft.com/office/powerpoint/2010/main" val="17299136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371600" y="2133600"/>
            <a:ext cx="6324600" cy="4456331"/>
            <a:chOff x="-176228" y="-60326"/>
            <a:chExt cx="9883459" cy="6963913"/>
          </a:xfrm>
        </p:grpSpPr>
        <p:pic>
          <p:nvPicPr>
            <p:cNvPr id="99333" name="Picture 5" descr="Stihl L"/>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57150" y="-60326"/>
              <a:ext cx="9258300" cy="6918325"/>
            </a:xfrm>
            <a:prstGeom prst="rect">
              <a:avLst/>
            </a:prstGeom>
            <a:noFill/>
            <a:extLst>
              <a:ext uri="{909E8E84-426E-40DD-AFC4-6F175D3DCCD1}">
                <a14:hiddenFill xmlns="" xmlns:a14="http://schemas.microsoft.com/office/drawing/2010/main">
                  <a:solidFill>
                    <a:srgbClr val="FFFFFF"/>
                  </a:solidFill>
                </a14:hiddenFill>
              </a:ext>
            </a:extLst>
          </p:spPr>
        </p:pic>
        <p:sp>
          <p:nvSpPr>
            <p:cNvPr id="99335" name="Text Box 7"/>
            <p:cNvSpPr txBox="1">
              <a:spLocks noChangeArrowheads="1"/>
            </p:cNvSpPr>
            <p:nvPr/>
          </p:nvSpPr>
          <p:spPr bwMode="auto">
            <a:xfrm>
              <a:off x="-176228" y="4821865"/>
              <a:ext cx="15557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latin typeface="Arial" charset="0"/>
                </a:rPr>
                <a:t>Flywheel/fan</a:t>
              </a:r>
            </a:p>
          </p:txBody>
        </p:sp>
        <p:sp>
          <p:nvSpPr>
            <p:cNvPr id="99336" name="Text Box 8"/>
            <p:cNvSpPr txBox="1">
              <a:spLocks noChangeArrowheads="1"/>
            </p:cNvSpPr>
            <p:nvPr/>
          </p:nvSpPr>
          <p:spPr bwMode="auto">
            <a:xfrm>
              <a:off x="-44327" y="3048000"/>
              <a:ext cx="1416110" cy="10100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sz="1800" b="1" dirty="0">
                  <a:latin typeface="Arial" charset="0"/>
                </a:rPr>
                <a:t>Oil</a:t>
              </a:r>
            </a:p>
            <a:p>
              <a:r>
                <a:rPr lang="en-US" sz="1800" b="1" dirty="0">
                  <a:latin typeface="Arial" charset="0"/>
                </a:rPr>
                <a:t>tank</a:t>
              </a:r>
            </a:p>
          </p:txBody>
        </p:sp>
        <p:sp>
          <p:nvSpPr>
            <p:cNvPr id="99337" name="Text Box 9"/>
            <p:cNvSpPr txBox="1">
              <a:spLocks noChangeArrowheads="1"/>
            </p:cNvSpPr>
            <p:nvPr/>
          </p:nvSpPr>
          <p:spPr bwMode="auto">
            <a:xfrm>
              <a:off x="6248400" y="2057400"/>
              <a:ext cx="17335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latin typeface="Arial" charset="0"/>
                </a:rPr>
                <a:t>Air filter cover</a:t>
              </a:r>
            </a:p>
          </p:txBody>
        </p:sp>
        <p:sp>
          <p:nvSpPr>
            <p:cNvPr id="99339" name="Text Box 11"/>
            <p:cNvSpPr txBox="1">
              <a:spLocks noChangeArrowheads="1"/>
            </p:cNvSpPr>
            <p:nvPr/>
          </p:nvSpPr>
          <p:spPr bwMode="auto">
            <a:xfrm>
              <a:off x="7620000" y="4038600"/>
              <a:ext cx="12001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latin typeface="Arial" charset="0"/>
                </a:rPr>
                <a:t>Throttle</a:t>
              </a:r>
            </a:p>
            <a:p>
              <a:r>
                <a:rPr lang="en-US" sz="1800" b="1" dirty="0">
                  <a:latin typeface="Arial" charset="0"/>
                </a:rPr>
                <a:t> interlock</a:t>
              </a:r>
            </a:p>
          </p:txBody>
        </p:sp>
        <p:sp>
          <p:nvSpPr>
            <p:cNvPr id="99340" name="Text Box 12"/>
            <p:cNvSpPr txBox="1">
              <a:spLocks noChangeArrowheads="1"/>
            </p:cNvSpPr>
            <p:nvPr/>
          </p:nvSpPr>
          <p:spPr bwMode="auto">
            <a:xfrm>
              <a:off x="4229652" y="5893565"/>
              <a:ext cx="3691412" cy="10100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sz="1800" b="1" dirty="0">
                  <a:solidFill>
                    <a:schemeClr val="bg1"/>
                  </a:solidFill>
                  <a:latin typeface="Arial" charset="0"/>
                </a:rPr>
                <a:t>Throttle</a:t>
              </a:r>
            </a:p>
            <a:p>
              <a:r>
                <a:rPr lang="en-US" sz="1800" b="1" dirty="0">
                  <a:solidFill>
                    <a:schemeClr val="bg1"/>
                  </a:solidFill>
                  <a:latin typeface="Arial" charset="0"/>
                </a:rPr>
                <a:t>trigger</a:t>
              </a:r>
            </a:p>
          </p:txBody>
        </p:sp>
        <p:sp>
          <p:nvSpPr>
            <p:cNvPr id="99341" name="Text Box 13"/>
            <p:cNvSpPr txBox="1">
              <a:spLocks noChangeArrowheads="1"/>
            </p:cNvSpPr>
            <p:nvPr/>
          </p:nvSpPr>
          <p:spPr bwMode="auto">
            <a:xfrm>
              <a:off x="1252706" y="5417254"/>
              <a:ext cx="1123949"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solidFill>
                    <a:schemeClr val="bg1"/>
                  </a:solidFill>
                  <a:latin typeface="Arial" charset="0"/>
                </a:rPr>
                <a:t>Magneto</a:t>
              </a:r>
            </a:p>
          </p:txBody>
        </p:sp>
        <p:sp>
          <p:nvSpPr>
            <p:cNvPr id="99342" name="Text Box 14"/>
            <p:cNvSpPr txBox="1">
              <a:spLocks noChangeArrowheads="1"/>
            </p:cNvSpPr>
            <p:nvPr/>
          </p:nvSpPr>
          <p:spPr bwMode="auto">
            <a:xfrm>
              <a:off x="3276600" y="2286000"/>
              <a:ext cx="11239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latin typeface="Arial" charset="0"/>
                </a:rPr>
                <a:t>Gunning</a:t>
              </a:r>
            </a:p>
            <a:p>
              <a:r>
                <a:rPr lang="en-US" sz="1800" b="1" dirty="0">
                  <a:latin typeface="Arial" charset="0"/>
                </a:rPr>
                <a:t> mark</a:t>
              </a:r>
            </a:p>
          </p:txBody>
        </p:sp>
        <p:sp>
          <p:nvSpPr>
            <p:cNvPr id="99343" name="Text Box 15"/>
            <p:cNvSpPr txBox="1">
              <a:spLocks noChangeArrowheads="1"/>
            </p:cNvSpPr>
            <p:nvPr/>
          </p:nvSpPr>
          <p:spPr bwMode="auto">
            <a:xfrm>
              <a:off x="6477000" y="3048001"/>
              <a:ext cx="3230231" cy="10100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sz="1800" b="1" dirty="0">
                  <a:latin typeface="Arial" charset="0"/>
                </a:rPr>
                <a:t>On/off switch</a:t>
              </a:r>
            </a:p>
            <a:p>
              <a:r>
                <a:rPr lang="en-US" sz="1800" b="1" dirty="0">
                  <a:latin typeface="Arial" charset="0"/>
                </a:rPr>
                <a:t>&amp; choke</a:t>
              </a:r>
            </a:p>
          </p:txBody>
        </p:sp>
        <p:sp>
          <p:nvSpPr>
            <p:cNvPr id="99344" name="Text Box 16"/>
            <p:cNvSpPr txBox="1">
              <a:spLocks noChangeArrowheads="1"/>
            </p:cNvSpPr>
            <p:nvPr/>
          </p:nvSpPr>
          <p:spPr bwMode="auto">
            <a:xfrm>
              <a:off x="2324407" y="5774488"/>
              <a:ext cx="11874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dirty="0">
                  <a:solidFill>
                    <a:schemeClr val="bg1"/>
                  </a:solidFill>
                  <a:latin typeface="Arial" charset="0"/>
                </a:rPr>
                <a:t>Fuel tank</a:t>
              </a:r>
            </a:p>
          </p:txBody>
        </p:sp>
        <p:sp>
          <p:nvSpPr>
            <p:cNvPr id="99345" name="Rectangle 17"/>
            <p:cNvSpPr>
              <a:spLocks noChangeArrowheads="1"/>
            </p:cNvSpPr>
            <p:nvPr/>
          </p:nvSpPr>
          <p:spPr bwMode="auto">
            <a:xfrm>
              <a:off x="7086600" y="6400800"/>
              <a:ext cx="19050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r" eaLnBrk="0" hangingPunct="0"/>
              <a:endParaRPr lang="en-US" sz="1400" dirty="0"/>
            </a:p>
          </p:txBody>
        </p:sp>
        <p:sp>
          <p:nvSpPr>
            <p:cNvPr id="99347" name="Line 19"/>
            <p:cNvSpPr>
              <a:spLocks noChangeShapeType="1"/>
            </p:cNvSpPr>
            <p:nvPr/>
          </p:nvSpPr>
          <p:spPr bwMode="auto">
            <a:xfrm flipH="1">
              <a:off x="5867400" y="2286000"/>
              <a:ext cx="381000" cy="76200"/>
            </a:xfrm>
            <a:prstGeom prst="line">
              <a:avLst/>
            </a:prstGeom>
            <a:noFill/>
            <a:ln w="50800">
              <a:solidFill>
                <a:schemeClr val="tx1"/>
              </a:solidFill>
              <a:round/>
              <a:headEn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9348" name="Line 20"/>
            <p:cNvSpPr>
              <a:spLocks noChangeShapeType="1"/>
            </p:cNvSpPr>
            <p:nvPr/>
          </p:nvSpPr>
          <p:spPr bwMode="auto">
            <a:xfrm flipH="1">
              <a:off x="5562600" y="3276600"/>
              <a:ext cx="914400" cy="533400"/>
            </a:xfrm>
            <a:prstGeom prst="line">
              <a:avLst/>
            </a:prstGeom>
            <a:noFill/>
            <a:ln w="50800">
              <a:solidFill>
                <a:schemeClr val="tx1"/>
              </a:solidFill>
              <a:round/>
              <a:headEn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9349" name="Line 21"/>
            <p:cNvSpPr>
              <a:spLocks noChangeShapeType="1"/>
            </p:cNvSpPr>
            <p:nvPr/>
          </p:nvSpPr>
          <p:spPr bwMode="auto">
            <a:xfrm flipH="1">
              <a:off x="7010400" y="4419600"/>
              <a:ext cx="609600" cy="152400"/>
            </a:xfrm>
            <a:prstGeom prst="line">
              <a:avLst/>
            </a:prstGeom>
            <a:noFill/>
            <a:ln w="50800">
              <a:solidFill>
                <a:schemeClr val="tx1"/>
              </a:solidFill>
              <a:round/>
              <a:headEn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9350" name="Line 22"/>
            <p:cNvSpPr>
              <a:spLocks noChangeShapeType="1"/>
            </p:cNvSpPr>
            <p:nvPr/>
          </p:nvSpPr>
          <p:spPr bwMode="auto">
            <a:xfrm flipV="1">
              <a:off x="2057400" y="4343400"/>
              <a:ext cx="609600" cy="457200"/>
            </a:xfrm>
            <a:prstGeom prst="line">
              <a:avLst/>
            </a:prstGeom>
            <a:noFill/>
            <a:ln w="50800">
              <a:solidFill>
                <a:schemeClr val="tx1"/>
              </a:solidFill>
              <a:round/>
              <a:headEn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9351" name="Line 23"/>
            <p:cNvSpPr>
              <a:spLocks noChangeShapeType="1"/>
            </p:cNvSpPr>
            <p:nvPr/>
          </p:nvSpPr>
          <p:spPr bwMode="auto">
            <a:xfrm>
              <a:off x="685800" y="3276600"/>
              <a:ext cx="1295400" cy="0"/>
            </a:xfrm>
            <a:prstGeom prst="line">
              <a:avLst/>
            </a:prstGeom>
            <a:noFill/>
            <a:ln w="50800">
              <a:solidFill>
                <a:schemeClr val="tx1"/>
              </a:solidFill>
              <a:round/>
              <a:headEn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9352" name="Line 24"/>
            <p:cNvSpPr>
              <a:spLocks noChangeShapeType="1"/>
            </p:cNvSpPr>
            <p:nvPr/>
          </p:nvSpPr>
          <p:spPr bwMode="auto">
            <a:xfrm flipV="1">
              <a:off x="3657600" y="4800600"/>
              <a:ext cx="381000" cy="838200"/>
            </a:xfrm>
            <a:prstGeom prst="line">
              <a:avLst/>
            </a:prstGeom>
            <a:noFill/>
            <a:ln w="50800">
              <a:solidFill>
                <a:schemeClr val="bg1"/>
              </a:solidFill>
              <a:round/>
              <a:headEn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9353" name="Line 25"/>
            <p:cNvSpPr>
              <a:spLocks noChangeShapeType="1"/>
            </p:cNvSpPr>
            <p:nvPr/>
          </p:nvSpPr>
          <p:spPr bwMode="auto">
            <a:xfrm flipV="1">
              <a:off x="4953000" y="4800600"/>
              <a:ext cx="914400" cy="1143000"/>
            </a:xfrm>
            <a:prstGeom prst="line">
              <a:avLst/>
            </a:prstGeom>
            <a:noFill/>
            <a:ln w="50800">
              <a:solidFill>
                <a:schemeClr val="bg1"/>
              </a:solidFill>
              <a:round/>
              <a:headEn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9354" name="Line 26"/>
            <p:cNvSpPr>
              <a:spLocks noChangeShapeType="1"/>
            </p:cNvSpPr>
            <p:nvPr/>
          </p:nvSpPr>
          <p:spPr bwMode="auto">
            <a:xfrm flipV="1">
              <a:off x="2667000" y="4648200"/>
              <a:ext cx="762000" cy="685800"/>
            </a:xfrm>
            <a:prstGeom prst="line">
              <a:avLst/>
            </a:prstGeom>
            <a:noFill/>
            <a:ln w="50800">
              <a:solidFill>
                <a:schemeClr val="bg1"/>
              </a:solidFill>
              <a:round/>
              <a:headEn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9355" name="Line 27"/>
            <p:cNvSpPr>
              <a:spLocks noChangeShapeType="1"/>
            </p:cNvSpPr>
            <p:nvPr/>
          </p:nvSpPr>
          <p:spPr bwMode="auto">
            <a:xfrm flipH="1" flipV="1">
              <a:off x="3429000" y="2133600"/>
              <a:ext cx="304800" cy="1524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26" name="Title 25"/>
          <p:cNvSpPr>
            <a:spLocks noGrp="1"/>
          </p:cNvSpPr>
          <p:nvPr>
            <p:ph type="title"/>
          </p:nvPr>
        </p:nvSpPr>
        <p:spPr/>
        <p:txBody>
          <a:bodyPr/>
          <a:lstStyle/>
          <a:p>
            <a:r>
              <a:rPr lang="en-US" b="1" dirty="0" smtClean="0"/>
              <a:t>Parts of Chain Saw</a:t>
            </a:r>
            <a:endParaRPr lang="en-US" b="1" dirty="0"/>
          </a:p>
        </p:txBody>
      </p:sp>
    </p:spTree>
    <p:extLst>
      <p:ext uri="{BB962C8B-B14F-4D97-AF65-F5344CB8AC3E}">
        <p14:creationId xmlns="" xmlns:p14="http://schemas.microsoft.com/office/powerpoint/2010/main" val="245111146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Chain Saw Tools</a:t>
            </a:r>
            <a:endParaRPr lang="en-US" b="1" dirty="0"/>
          </a:p>
        </p:txBody>
      </p:sp>
      <p:sp>
        <p:nvSpPr>
          <p:cNvPr id="3" name="Content Placeholder 2"/>
          <p:cNvSpPr>
            <a:spLocks noGrp="1"/>
          </p:cNvSpPr>
          <p:nvPr>
            <p:ph idx="1"/>
          </p:nvPr>
        </p:nvSpPr>
        <p:spPr/>
        <p:txBody>
          <a:bodyPr numCol="2"/>
          <a:lstStyle/>
          <a:p>
            <a:pPr>
              <a:buNone/>
            </a:pPr>
            <a:r>
              <a:rPr lang="en-US" b="1" dirty="0" smtClean="0"/>
              <a:t>Required</a:t>
            </a:r>
          </a:p>
          <a:p>
            <a:r>
              <a:rPr lang="en-US" dirty="0" smtClean="0"/>
              <a:t>PPE</a:t>
            </a:r>
          </a:p>
          <a:p>
            <a:r>
              <a:rPr lang="en-US" dirty="0" smtClean="0"/>
              <a:t>First aid kit</a:t>
            </a:r>
          </a:p>
          <a:p>
            <a:r>
              <a:rPr lang="en-US" dirty="0" smtClean="0"/>
              <a:t>Communications</a:t>
            </a:r>
          </a:p>
          <a:p>
            <a:r>
              <a:rPr lang="en-US" dirty="0" smtClean="0"/>
              <a:t>Fire extinguisher</a:t>
            </a:r>
          </a:p>
          <a:p>
            <a:r>
              <a:rPr lang="en-US" dirty="0" smtClean="0"/>
              <a:t>Chain saw + bar cover</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Chain Saw Safety Components</a:t>
            </a:r>
            <a:endParaRPr lang="en-US" b="1" dirty="0"/>
          </a:p>
        </p:txBody>
      </p:sp>
      <p:sp>
        <p:nvSpPr>
          <p:cNvPr id="3" name="Content Placeholder 2"/>
          <p:cNvSpPr>
            <a:spLocks noGrp="1"/>
          </p:cNvSpPr>
          <p:nvPr>
            <p:ph idx="1"/>
          </p:nvPr>
        </p:nvSpPr>
        <p:spPr/>
        <p:txBody>
          <a:bodyPr numCol="1"/>
          <a:lstStyle/>
          <a:p>
            <a:r>
              <a:rPr lang="en-US" dirty="0" smtClean="0"/>
              <a:t>Chain brake</a:t>
            </a:r>
          </a:p>
          <a:p>
            <a:r>
              <a:rPr lang="en-US" dirty="0" smtClean="0"/>
              <a:t>Chain catcher</a:t>
            </a:r>
          </a:p>
          <a:p>
            <a:r>
              <a:rPr lang="en-US" dirty="0" smtClean="0"/>
              <a:t>Bumper spikes aka dogs</a:t>
            </a:r>
          </a:p>
          <a:p>
            <a:r>
              <a:rPr lang="en-US" dirty="0" smtClean="0"/>
              <a:t>Bar cover (protection from chain and dogs)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Chain Saw Starting Procedure</a:t>
            </a:r>
            <a:endParaRPr lang="en-US" b="1" dirty="0"/>
          </a:p>
        </p:txBody>
      </p:sp>
      <p:sp>
        <p:nvSpPr>
          <p:cNvPr id="3" name="Content Placeholder 2"/>
          <p:cNvSpPr>
            <a:spLocks noGrp="1"/>
          </p:cNvSpPr>
          <p:nvPr>
            <p:ph idx="1"/>
          </p:nvPr>
        </p:nvSpPr>
        <p:spPr/>
        <p:txBody>
          <a:bodyPr numCol="1"/>
          <a:lstStyle/>
          <a:p>
            <a:r>
              <a:rPr lang="en-US" dirty="0" smtClean="0"/>
              <a:t>Chain brake </a:t>
            </a:r>
            <a:r>
              <a:rPr lang="en-US" u="sng" dirty="0" smtClean="0"/>
              <a:t>MUST</a:t>
            </a:r>
            <a:r>
              <a:rPr lang="en-US" dirty="0" smtClean="0"/>
              <a:t> be on when starting</a:t>
            </a:r>
          </a:p>
          <a:p>
            <a:r>
              <a:rPr lang="en-US" dirty="0" smtClean="0"/>
              <a:t>No drop starting</a:t>
            </a:r>
          </a:p>
          <a:p>
            <a:r>
              <a:rPr lang="en-US" dirty="0" smtClean="0"/>
              <a:t>Find the best method that works for you</a:t>
            </a:r>
          </a:p>
          <a:p>
            <a:endParaRPr lang="en-US" dirty="0"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Chain Saw Tools</a:t>
            </a:r>
            <a:endParaRPr lang="en-US" b="1" dirty="0"/>
          </a:p>
        </p:txBody>
      </p:sp>
      <p:sp>
        <p:nvSpPr>
          <p:cNvPr id="3" name="Content Placeholder 2"/>
          <p:cNvSpPr>
            <a:spLocks noGrp="1"/>
          </p:cNvSpPr>
          <p:nvPr>
            <p:ph idx="1"/>
          </p:nvPr>
        </p:nvSpPr>
        <p:spPr>
          <a:xfrm>
            <a:off x="457200" y="1935163"/>
            <a:ext cx="8229600" cy="3398837"/>
          </a:xfrm>
        </p:spPr>
        <p:txBody>
          <a:bodyPr numCol="2"/>
          <a:lstStyle/>
          <a:p>
            <a:pPr>
              <a:buNone/>
            </a:pPr>
            <a:r>
              <a:rPr lang="en-US" b="1" dirty="0" smtClean="0"/>
              <a:t>Required</a:t>
            </a:r>
          </a:p>
          <a:p>
            <a:r>
              <a:rPr lang="en-US" dirty="0" smtClean="0"/>
              <a:t>PPE</a:t>
            </a:r>
          </a:p>
          <a:p>
            <a:r>
              <a:rPr lang="en-US" dirty="0" smtClean="0"/>
              <a:t>First aid kit</a:t>
            </a:r>
          </a:p>
          <a:p>
            <a:r>
              <a:rPr lang="en-US" dirty="0" smtClean="0"/>
              <a:t>Communications</a:t>
            </a:r>
          </a:p>
          <a:p>
            <a:r>
              <a:rPr lang="en-US" dirty="0" smtClean="0"/>
              <a:t>Fire extinguisher</a:t>
            </a:r>
          </a:p>
          <a:p>
            <a:r>
              <a:rPr lang="en-US" dirty="0" smtClean="0"/>
              <a:t>Chain saw + bar cover</a:t>
            </a:r>
          </a:p>
          <a:p>
            <a:r>
              <a:rPr lang="en-US" dirty="0" smtClean="0"/>
              <a:t>Fuel + chain oil</a:t>
            </a:r>
          </a:p>
          <a:p>
            <a:endParaRPr lang="en-US" dirty="0" smtClean="0"/>
          </a:p>
          <a:p>
            <a:r>
              <a:rPr lang="en-US" dirty="0" smtClean="0"/>
              <a:t>Bar wrench</a:t>
            </a:r>
          </a:p>
          <a:p>
            <a:r>
              <a:rPr lang="en-US" dirty="0" smtClean="0"/>
              <a:t>Single-bit, straight-handled axe + sheath</a:t>
            </a:r>
          </a:p>
          <a:p>
            <a:r>
              <a:rPr lang="en-US" dirty="0" smtClean="0"/>
              <a:t>Bucking wedges</a:t>
            </a:r>
          </a:p>
          <a:p>
            <a:r>
              <a:rPr lang="en-US" dirty="0" smtClean="0"/>
              <a:t>Pruning saw + sheath</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Chain Saw Tools</a:t>
            </a:r>
            <a:endParaRPr lang="en-US" b="1" dirty="0"/>
          </a:p>
        </p:txBody>
      </p:sp>
      <p:sp>
        <p:nvSpPr>
          <p:cNvPr id="3" name="Content Placeholder 2"/>
          <p:cNvSpPr>
            <a:spLocks noGrp="1"/>
          </p:cNvSpPr>
          <p:nvPr>
            <p:ph idx="1"/>
          </p:nvPr>
        </p:nvSpPr>
        <p:spPr/>
        <p:txBody>
          <a:bodyPr/>
          <a:lstStyle/>
          <a:p>
            <a:pPr>
              <a:buNone/>
            </a:pPr>
            <a:r>
              <a:rPr lang="en-US" b="1" dirty="0" smtClean="0"/>
              <a:t>Recommended</a:t>
            </a:r>
          </a:p>
          <a:p>
            <a:r>
              <a:rPr lang="en-US" dirty="0" smtClean="0"/>
              <a:t>Extra chain(s) and/or filing kit</a:t>
            </a:r>
          </a:p>
          <a:p>
            <a:r>
              <a:rPr lang="en-US" dirty="0" smtClean="0"/>
              <a:t>Saw maintenance kit</a:t>
            </a:r>
          </a:p>
          <a:p>
            <a:r>
              <a:rPr lang="en-US" dirty="0" smtClean="0"/>
              <a:t>Extra bar</a:t>
            </a:r>
          </a:p>
          <a:p>
            <a:r>
              <a:rPr lang="en-US" dirty="0" smtClean="0"/>
              <a:t>Chain saw pack</a:t>
            </a:r>
          </a:p>
          <a:p>
            <a:r>
              <a:rPr lang="en-US" dirty="0" smtClean="0"/>
              <a:t>Loppers</a:t>
            </a:r>
          </a:p>
          <a:p>
            <a:r>
              <a:rPr lang="en-US" dirty="0" smtClean="0"/>
              <a:t>Clippers</a:t>
            </a:r>
          </a:p>
          <a:p>
            <a:r>
              <a:rPr lang="en-US" dirty="0" smtClean="0"/>
              <a:t>Small shovel or </a:t>
            </a:r>
            <a:r>
              <a:rPr lang="en-US" dirty="0" err="1" smtClean="0"/>
              <a:t>combi</a:t>
            </a:r>
            <a:r>
              <a:rPr lang="en-US" dirty="0" smtClean="0"/>
              <a:t>-tool</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Chain Saw Tools</a:t>
            </a:r>
            <a:endParaRPr lang="en-US" b="1" dirty="0"/>
          </a:p>
        </p:txBody>
      </p:sp>
      <p:sp>
        <p:nvSpPr>
          <p:cNvPr id="3" name="Content Placeholder 2"/>
          <p:cNvSpPr>
            <a:spLocks noGrp="1"/>
          </p:cNvSpPr>
          <p:nvPr>
            <p:ph idx="1"/>
          </p:nvPr>
        </p:nvSpPr>
        <p:spPr/>
        <p:txBody>
          <a:bodyPr/>
          <a:lstStyle/>
          <a:p>
            <a:pPr>
              <a:buNone/>
            </a:pPr>
            <a:r>
              <a:rPr lang="en-US" b="1" dirty="0" smtClean="0"/>
              <a:t>Project Dependent</a:t>
            </a:r>
          </a:p>
          <a:p>
            <a:r>
              <a:rPr lang="en-US" dirty="0" smtClean="0"/>
              <a:t>Pulaski</a:t>
            </a:r>
          </a:p>
          <a:p>
            <a:r>
              <a:rPr lang="en-US" dirty="0" smtClean="0"/>
              <a:t>Peavey, cant hook</a:t>
            </a:r>
          </a:p>
          <a:p>
            <a:r>
              <a:rPr lang="en-US" dirty="0" smtClean="0"/>
              <a:t>Log carrier</a:t>
            </a:r>
          </a:p>
          <a:p>
            <a:r>
              <a:rPr lang="en-US" dirty="0" smtClean="0"/>
              <a:t>Double-bit axe + sheath</a:t>
            </a:r>
          </a:p>
          <a:p>
            <a:r>
              <a:rPr lang="en-US" dirty="0" smtClean="0"/>
              <a:t>Basic rigging: strap, rope, come-along</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screen"/>
          <a:srcRect/>
          <a:stretch>
            <a:fillRect/>
          </a:stretch>
        </p:blipFill>
        <p:spPr bwMode="auto">
          <a:xfrm>
            <a:off x="990600" y="2286000"/>
            <a:ext cx="6705600" cy="4343400"/>
          </a:xfrm>
          <a:prstGeom prst="rect">
            <a:avLst/>
          </a:prstGeom>
          <a:noFill/>
          <a:ln w="9525">
            <a:noFill/>
            <a:miter lim="800000"/>
            <a:headEnd/>
            <a:tailEnd/>
          </a:ln>
        </p:spPr>
      </p:pic>
      <p:sp>
        <p:nvSpPr>
          <p:cNvPr id="6" name="Title 5"/>
          <p:cNvSpPr>
            <a:spLocks noGrp="1"/>
          </p:cNvSpPr>
          <p:nvPr>
            <p:ph type="title"/>
          </p:nvPr>
        </p:nvSpPr>
        <p:spPr/>
        <p:txBody>
          <a:bodyPr>
            <a:normAutofit fontScale="90000"/>
          </a:bodyPr>
          <a:lstStyle/>
          <a:p>
            <a:pPr eaLnBrk="1" fontAlgn="auto" hangingPunct="1">
              <a:spcAft>
                <a:spcPts val="0"/>
              </a:spcAft>
              <a:defRPr/>
            </a:pPr>
            <a:r>
              <a:rPr lang="en-US" b="1" dirty="0" smtClean="0"/>
              <a:t>Chain Saw Injury </a:t>
            </a:r>
            <a:br>
              <a:rPr lang="en-US" b="1" dirty="0" smtClean="0"/>
            </a:br>
            <a:r>
              <a:rPr lang="en-US" b="1" dirty="0" smtClean="0"/>
              <a:t>Location &amp; Frequency</a:t>
            </a:r>
            <a:endParaRPr lang="en-US" b="1" dirty="0"/>
          </a:p>
        </p:txBody>
      </p:sp>
      <p:sp>
        <p:nvSpPr>
          <p:cNvPr id="27652" name="TextBox 7"/>
          <p:cNvSpPr txBox="1">
            <a:spLocks noChangeArrowheads="1"/>
          </p:cNvSpPr>
          <p:nvPr/>
        </p:nvSpPr>
        <p:spPr bwMode="auto">
          <a:xfrm>
            <a:off x="4953000" y="6248400"/>
            <a:ext cx="2703513" cy="461963"/>
          </a:xfrm>
          <a:prstGeom prst="rect">
            <a:avLst/>
          </a:prstGeom>
          <a:solidFill>
            <a:schemeClr val="bg1"/>
          </a:solidFill>
          <a:ln w="9525">
            <a:noFill/>
            <a:miter lim="800000"/>
            <a:headEnd/>
            <a:tailEnd/>
          </a:ln>
        </p:spPr>
        <p:txBody>
          <a:bodyPr>
            <a:spAutoFit/>
          </a:bodyPr>
          <a:lstStyle/>
          <a:p>
            <a:pPr algn="ctr"/>
            <a:r>
              <a:rPr lang="en-US" sz="1200" b="1"/>
              <a:t>Consumer Product Safety </a:t>
            </a:r>
          </a:p>
          <a:p>
            <a:pPr algn="ctr"/>
            <a:r>
              <a:rPr lang="en-US" sz="1200" b="1"/>
              <a:t>Commission, 1994</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6"/>
          <p:cNvSpPr>
            <a:spLocks noGrp="1"/>
          </p:cNvSpPr>
          <p:nvPr>
            <p:ph type="title"/>
          </p:nvPr>
        </p:nvSpPr>
        <p:spPr/>
        <p:txBody>
          <a:bodyPr/>
          <a:lstStyle/>
          <a:p>
            <a:pPr eaLnBrk="1" hangingPunct="1"/>
            <a:r>
              <a:rPr lang="en-US" b="1" dirty="0" smtClean="0"/>
              <a:t>First Aid Kit</a:t>
            </a:r>
          </a:p>
        </p:txBody>
      </p:sp>
      <p:sp>
        <p:nvSpPr>
          <p:cNvPr id="8" name="Content Placeholder 7"/>
          <p:cNvSpPr>
            <a:spLocks noGrp="1"/>
          </p:cNvSpPr>
          <p:nvPr>
            <p:ph idx="1"/>
          </p:nvPr>
        </p:nvSpPr>
        <p:spPr>
          <a:xfrm>
            <a:off x="457200" y="1935163"/>
            <a:ext cx="4419600" cy="4389437"/>
          </a:xfrm>
        </p:spPr>
        <p:txBody>
          <a:bodyPr>
            <a:normAutofit/>
          </a:bodyPr>
          <a:lstStyle/>
          <a:p>
            <a:pPr marL="274320" indent="-274320" eaLnBrk="1" fontAlgn="auto" hangingPunct="1">
              <a:spcAft>
                <a:spcPts val="0"/>
              </a:spcAft>
              <a:buClr>
                <a:schemeClr val="accent3"/>
              </a:buClr>
              <a:buFont typeface="Wingdings 2"/>
              <a:buChar char=""/>
              <a:defRPr/>
            </a:pPr>
            <a:r>
              <a:rPr lang="en-US" dirty="0" smtClean="0"/>
              <a:t>OHSA-compliant</a:t>
            </a:r>
          </a:p>
          <a:p>
            <a:pPr marL="641033" lvl="1" indent="-274320" eaLnBrk="1" fontAlgn="auto" hangingPunct="1">
              <a:spcAft>
                <a:spcPts val="0"/>
              </a:spcAft>
              <a:buClr>
                <a:schemeClr val="accent3"/>
              </a:buClr>
              <a:buFont typeface="Wingdings 2"/>
              <a:buChar char=""/>
              <a:defRPr/>
            </a:pPr>
            <a:r>
              <a:rPr lang="en-US" dirty="0" smtClean="0"/>
              <a:t>Two large gauze pads </a:t>
            </a:r>
            <a:br>
              <a:rPr lang="en-US" dirty="0" smtClean="0"/>
            </a:br>
            <a:r>
              <a:rPr lang="en-US" dirty="0" smtClean="0"/>
              <a:t>(at least 8 x 10 inches)</a:t>
            </a:r>
          </a:p>
          <a:p>
            <a:pPr marL="641033" lvl="1" indent="-274320" eaLnBrk="1" fontAlgn="auto" hangingPunct="1">
              <a:spcAft>
                <a:spcPts val="0"/>
              </a:spcAft>
              <a:buClr>
                <a:schemeClr val="accent3"/>
              </a:buClr>
              <a:buFont typeface="Wingdings 2"/>
              <a:buChar char=""/>
              <a:defRPr/>
            </a:pPr>
            <a:r>
              <a:rPr lang="en-US" dirty="0" smtClean="0"/>
              <a:t>Two elastic wraps</a:t>
            </a:r>
          </a:p>
          <a:p>
            <a:pPr marL="274320" indent="-274320" eaLnBrk="1" fontAlgn="auto" hangingPunct="1">
              <a:spcAft>
                <a:spcPts val="0"/>
              </a:spcAft>
              <a:buClr>
                <a:schemeClr val="accent3"/>
              </a:buClr>
              <a:buFont typeface="Wingdings 2"/>
              <a:buChar char=""/>
              <a:defRPr/>
            </a:pPr>
            <a:r>
              <a:rPr lang="en-US" dirty="0" smtClean="0"/>
              <a:t>PCTA Injury Info Packet</a:t>
            </a:r>
          </a:p>
        </p:txBody>
      </p:sp>
      <p:pic>
        <p:nvPicPr>
          <p:cNvPr id="7" name="Picture 2" descr="Nicaraguan first aid kit contents">
            <a:hlinkClick r:id="rId3" tooltip="View Full-Size"/>
          </p:cNvPr>
          <p:cNvPicPr>
            <a:picLocks noChangeAspect="1" noChangeArrowheads="1"/>
          </p:cNvPicPr>
          <p:nvPr/>
        </p:nvPicPr>
        <p:blipFill>
          <a:blip r:embed="rId4" cstate="screen"/>
          <a:srcRect/>
          <a:stretch>
            <a:fillRect/>
          </a:stretch>
        </p:blipFill>
        <p:spPr bwMode="auto">
          <a:xfrm>
            <a:off x="5029200" y="1447800"/>
            <a:ext cx="3676650" cy="4500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b="1" smtClean="0"/>
              <a:t>Job Hazard Analysis (JHA)</a:t>
            </a:r>
          </a:p>
        </p:txBody>
      </p:sp>
      <p:sp>
        <p:nvSpPr>
          <p:cNvPr id="18435" name="Content Placeholder 2"/>
          <p:cNvSpPr>
            <a:spLocks noGrp="1"/>
          </p:cNvSpPr>
          <p:nvPr>
            <p:ph idx="1"/>
          </p:nvPr>
        </p:nvSpPr>
        <p:spPr/>
        <p:txBody>
          <a:bodyPr/>
          <a:lstStyle/>
          <a:p>
            <a:pPr eaLnBrk="1" hangingPunct="1">
              <a:buNone/>
            </a:pPr>
            <a:r>
              <a:rPr lang="en-US" sz="2400" b="1" dirty="0" smtClean="0"/>
              <a:t>www.pcta.org/volunteer/crew-leader-center/#planning</a:t>
            </a:r>
          </a:p>
          <a:p>
            <a:pPr eaLnBrk="1" hangingPunct="1">
              <a:buNone/>
            </a:pPr>
            <a:r>
              <a:rPr lang="en-US" sz="2400" b="1" dirty="0" smtClean="0"/>
              <a:t>Scroll down to “Job Hazard Analysis (JHA)”</a:t>
            </a:r>
          </a:p>
          <a:p>
            <a:pPr eaLnBrk="1" hangingPunct="1"/>
            <a:r>
              <a:rPr lang="en-US" sz="2400" dirty="0" smtClean="0"/>
              <a:t>May need one or more JHA</a:t>
            </a:r>
          </a:p>
          <a:p>
            <a:pPr eaLnBrk="1" hangingPunct="1"/>
            <a:r>
              <a:rPr lang="en-US" sz="2400" dirty="0" smtClean="0"/>
              <a:t>Check with your PCTA Regional Rep to confirm version</a:t>
            </a:r>
          </a:p>
          <a:p>
            <a:pPr eaLnBrk="1" hangingPunct="1"/>
            <a:r>
              <a:rPr lang="en-US" sz="2400" dirty="0" smtClean="0"/>
              <a:t>Review and highlight the main points</a:t>
            </a:r>
          </a:p>
          <a:p>
            <a:pPr eaLnBrk="1" hangingPunct="1"/>
            <a:r>
              <a:rPr lang="en-US" sz="2400" dirty="0" smtClean="0"/>
              <a:t>Note weather and other special conditions</a:t>
            </a:r>
          </a:p>
          <a:p>
            <a:pPr eaLnBrk="1" hangingPunct="1"/>
            <a:r>
              <a:rPr lang="en-US" sz="2400" u="sng" dirty="0" smtClean="0"/>
              <a:t>Everyone must sign the back page</a:t>
            </a:r>
          </a:p>
          <a:p>
            <a:pPr eaLnBrk="1" hangingPunct="1"/>
            <a:r>
              <a:rPr lang="en-US" sz="2400" dirty="0" smtClean="0"/>
              <a:t>Mail with the PCTA Project Report to Sacramento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z="4800" b="1" dirty="0" smtClean="0"/>
              <a:t>Safety Requirements Review</a:t>
            </a:r>
            <a:endParaRPr lang="en-US" sz="4800" dirty="0" smtClean="0"/>
          </a:p>
        </p:txBody>
      </p:sp>
      <p:sp>
        <p:nvSpPr>
          <p:cNvPr id="30723" name="Content Placeholder 2"/>
          <p:cNvSpPr>
            <a:spLocks noGrp="1"/>
          </p:cNvSpPr>
          <p:nvPr>
            <p:ph idx="1"/>
          </p:nvPr>
        </p:nvSpPr>
        <p:spPr/>
        <p:txBody>
          <a:bodyPr/>
          <a:lstStyle/>
          <a:p>
            <a:pPr marL="742950" indent="-742950" eaLnBrk="1" fontAlgn="auto" hangingPunct="1">
              <a:spcAft>
                <a:spcPts val="0"/>
              </a:spcAft>
              <a:buClr>
                <a:schemeClr val="accent3"/>
              </a:buClr>
              <a:buFont typeface="Calibri" pitchFamily="34" charset="0"/>
              <a:buAutoNum type="arabicPeriod"/>
              <a:defRPr/>
            </a:pPr>
            <a:r>
              <a:rPr lang="en-US" sz="3600" dirty="0" smtClean="0"/>
              <a:t>PPE</a:t>
            </a:r>
            <a:endParaRPr lang="en-US" sz="3200" dirty="0" smtClean="0"/>
          </a:p>
          <a:p>
            <a:pPr marL="742950" indent="-742950" eaLnBrk="1" fontAlgn="auto" hangingPunct="1">
              <a:spcAft>
                <a:spcPts val="0"/>
              </a:spcAft>
              <a:buClr>
                <a:schemeClr val="accent3"/>
              </a:buClr>
              <a:buFont typeface="Calibri" pitchFamily="34" charset="0"/>
              <a:buAutoNum type="arabicPeriod"/>
              <a:defRPr/>
            </a:pPr>
            <a:r>
              <a:rPr lang="en-US" sz="3600" dirty="0" smtClean="0"/>
              <a:t>First Aid &amp; CPR</a:t>
            </a:r>
          </a:p>
          <a:p>
            <a:pPr marL="742950" indent="-742950" eaLnBrk="1" fontAlgn="auto" hangingPunct="1">
              <a:spcAft>
                <a:spcPts val="0"/>
              </a:spcAft>
              <a:buClr>
                <a:schemeClr val="accent3"/>
              </a:buClr>
              <a:buFont typeface="Calibri" pitchFamily="34" charset="0"/>
              <a:buAutoNum type="arabicPeriod"/>
              <a:defRPr/>
            </a:pPr>
            <a:r>
              <a:rPr lang="en-US" sz="3600" dirty="0" smtClean="0"/>
              <a:t>JHAs</a:t>
            </a:r>
          </a:p>
          <a:p>
            <a:pPr marL="742950" indent="-742950" eaLnBrk="1" fontAlgn="auto" hangingPunct="1">
              <a:spcAft>
                <a:spcPts val="0"/>
              </a:spcAft>
              <a:buClr>
                <a:schemeClr val="accent3"/>
              </a:buClr>
              <a:buFont typeface="Calibri" pitchFamily="34" charset="0"/>
              <a:buAutoNum type="arabicPeriod"/>
              <a:defRPr/>
            </a:pPr>
            <a:r>
              <a:rPr lang="en-US" sz="3600" dirty="0" smtClean="0"/>
              <a:t>Trailhead Communication Plan</a:t>
            </a:r>
          </a:p>
          <a:p>
            <a:pPr marL="742950" indent="-742950" eaLnBrk="1" fontAlgn="auto" hangingPunct="1">
              <a:spcAft>
                <a:spcPts val="0"/>
              </a:spcAft>
              <a:buClr>
                <a:schemeClr val="accent3"/>
              </a:buClr>
              <a:buFont typeface="Calibri" pitchFamily="34" charset="0"/>
              <a:buAutoNum type="arabicPeriod"/>
              <a:defRPr/>
            </a:pPr>
            <a:r>
              <a:rPr lang="en-US" sz="3600" dirty="0" smtClean="0"/>
              <a:t>Emergency Action Plan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William W Hawley\Documents\TKO Projects\TKO Heman CK 3-19\TKO Herman Creek 3-19-11 -1 - log project - assessing.jpg"/>
          <p:cNvPicPr>
            <a:picLocks noChangeAspect="1" noChangeArrowheads="1"/>
          </p:cNvPicPr>
          <p:nvPr/>
        </p:nvPicPr>
        <p:blipFill>
          <a:blip r:embed="rId3" cstate="screen"/>
          <a:srcRect/>
          <a:stretch>
            <a:fillRect/>
          </a:stretch>
        </p:blipFill>
        <p:spPr bwMode="auto">
          <a:xfrm>
            <a:off x="990600" y="1600200"/>
            <a:ext cx="7086600" cy="4852988"/>
          </a:xfrm>
          <a:prstGeom prst="rect">
            <a:avLst/>
          </a:prstGeom>
          <a:noFill/>
          <a:ln w="9525">
            <a:noFill/>
            <a:miter lim="800000"/>
            <a:headEnd/>
            <a:tailEnd/>
          </a:ln>
        </p:spPr>
      </p:pic>
      <p:sp>
        <p:nvSpPr>
          <p:cNvPr id="31747" name="Title 6"/>
          <p:cNvSpPr>
            <a:spLocks noGrp="1"/>
          </p:cNvSpPr>
          <p:nvPr>
            <p:ph type="title"/>
          </p:nvPr>
        </p:nvSpPr>
        <p:spPr>
          <a:xfrm>
            <a:off x="457200" y="457200"/>
            <a:ext cx="8229600" cy="1143000"/>
          </a:xfrm>
        </p:spPr>
        <p:txBody>
          <a:bodyPr/>
          <a:lstStyle/>
          <a:p>
            <a:pPr eaLnBrk="1" hangingPunct="1"/>
            <a:r>
              <a:rPr lang="en-US" b="1" dirty="0" smtClean="0"/>
              <a:t>Situational Awareness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sz="4900" b="1" dirty="0" smtClean="0"/>
              <a:t>Environmental Conditions</a:t>
            </a:r>
            <a:endParaRPr lang="en-US" dirty="0"/>
          </a:p>
        </p:txBody>
      </p:sp>
      <p:sp>
        <p:nvSpPr>
          <p:cNvPr id="11" name="Content Placeholder 10"/>
          <p:cNvSpPr>
            <a:spLocks noGrp="1"/>
          </p:cNvSpPr>
          <p:nvPr>
            <p:ph idx="1"/>
          </p:nvPr>
        </p:nvSpPr>
        <p:spPr>
          <a:xfrm>
            <a:off x="457200" y="1935163"/>
            <a:ext cx="5105400" cy="4389437"/>
          </a:xfrm>
        </p:spPr>
        <p:txBody>
          <a:bodyPr/>
          <a:lstStyle/>
          <a:p>
            <a:r>
              <a:rPr lang="en-US" b="1" dirty="0" smtClean="0"/>
              <a:t>Wind: </a:t>
            </a:r>
            <a:r>
              <a:rPr lang="en-US" dirty="0" smtClean="0"/>
              <a:t>Pinecones and small branches falling</a:t>
            </a:r>
          </a:p>
          <a:p>
            <a:r>
              <a:rPr lang="en-US" b="1" dirty="0" smtClean="0"/>
              <a:t>Ice: </a:t>
            </a:r>
            <a:r>
              <a:rPr lang="en-US" dirty="0" smtClean="0"/>
              <a:t>NO GO on sloped work-site</a:t>
            </a:r>
          </a:p>
          <a:p>
            <a:r>
              <a:rPr lang="en-US" b="1" dirty="0" smtClean="0"/>
              <a:t>Rain: </a:t>
            </a:r>
            <a:r>
              <a:rPr lang="en-US" dirty="0" smtClean="0"/>
              <a:t>Is it too slippery?</a:t>
            </a:r>
          </a:p>
          <a:p>
            <a:r>
              <a:rPr lang="en-US" b="1" dirty="0" smtClean="0"/>
              <a:t>Heat: </a:t>
            </a:r>
            <a:r>
              <a:rPr lang="en-US" dirty="0" smtClean="0"/>
              <a:t>Will heat prevent completion of project?</a:t>
            </a:r>
          </a:p>
          <a:p>
            <a:r>
              <a:rPr lang="en-US" b="1" dirty="0" smtClean="0"/>
              <a:t>Light: </a:t>
            </a:r>
            <a:r>
              <a:rPr lang="en-US" dirty="0" smtClean="0"/>
              <a:t>Is there enough light to finish the project and clean up?</a:t>
            </a:r>
          </a:p>
          <a:p>
            <a:endParaRPr lang="en-US" dirty="0"/>
          </a:p>
        </p:txBody>
      </p:sp>
      <p:sp>
        <p:nvSpPr>
          <p:cNvPr id="9" name="Rectangle 8"/>
          <p:cNvSpPr/>
          <p:nvPr/>
        </p:nvSpPr>
        <p:spPr>
          <a:xfrm>
            <a:off x="914400" y="5715000"/>
            <a:ext cx="7315200" cy="523220"/>
          </a:xfrm>
          <a:prstGeom prst="rect">
            <a:avLst/>
          </a:prstGeom>
        </p:spPr>
        <p:txBody>
          <a:bodyPr wrap="square">
            <a:spAutoFit/>
          </a:bodyPr>
          <a:lstStyle/>
          <a:p>
            <a:pPr algn="ctr"/>
            <a:r>
              <a:rPr lang="en-US" sz="2800" b="1" dirty="0" smtClean="0">
                <a:solidFill>
                  <a:schemeClr val="tx2"/>
                </a:solidFill>
                <a:latin typeface="+mj-lt"/>
              </a:rPr>
              <a:t>Constantly reassess throughout the day</a:t>
            </a:r>
            <a:endParaRPr lang="en-US" sz="2800" b="1" dirty="0">
              <a:solidFill>
                <a:schemeClr val="tx2"/>
              </a:solidFill>
              <a:latin typeface="+mj-lt"/>
            </a:endParaRPr>
          </a:p>
        </p:txBody>
      </p:sp>
      <p:pic>
        <p:nvPicPr>
          <p:cNvPr id="10" name="Picture 9" descr="Fantasy_wallpapers_74.jpg"/>
          <p:cNvPicPr>
            <a:picLocks noChangeAspect="1"/>
          </p:cNvPicPr>
          <p:nvPr/>
        </p:nvPicPr>
        <p:blipFill>
          <a:blip r:embed="rId3" cstate="screen"/>
          <a:srcRect/>
          <a:stretch>
            <a:fillRect/>
          </a:stretch>
        </p:blipFill>
        <p:spPr>
          <a:xfrm>
            <a:off x="5715000" y="1828800"/>
            <a:ext cx="3048000" cy="373924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 Go or No Go Cards 2013_02.jpg"/>
          <p:cNvPicPr>
            <a:picLocks noChangeAspect="1"/>
          </p:cNvPicPr>
          <p:nvPr/>
        </p:nvPicPr>
        <p:blipFill>
          <a:blip r:embed="rId3" cstate="screen"/>
          <a:srcRect l="3973" t="10000" r="51438" b="63333"/>
          <a:stretch>
            <a:fillRect/>
          </a:stretch>
        </p:blipFill>
        <p:spPr>
          <a:xfrm>
            <a:off x="923925" y="838200"/>
            <a:ext cx="7381875" cy="5715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a:defRPr/>
            </a:pPr>
            <a:fld id="{8361EA30-CA2D-4B90-AF47-4FA8BA9BE385}" type="slidenum">
              <a:rPr lang="en-US"/>
              <a:pPr>
                <a:defRPr/>
              </a:pPr>
              <a:t>18</a:t>
            </a:fld>
            <a:endParaRPr lang="en-US"/>
          </a:p>
        </p:txBody>
      </p:sp>
      <p:pic>
        <p:nvPicPr>
          <p:cNvPr id="4" name="Picture 3" descr="9 Go or No Go Cards 2013_022.jpg"/>
          <p:cNvPicPr>
            <a:picLocks noChangeAspect="1"/>
          </p:cNvPicPr>
          <p:nvPr/>
        </p:nvPicPr>
        <p:blipFill>
          <a:blip r:embed="rId3" cstate="screen"/>
          <a:srcRect l="3973" t="10000" r="51438" b="64444"/>
          <a:stretch>
            <a:fillRect/>
          </a:stretch>
        </p:blipFill>
        <p:spPr>
          <a:xfrm>
            <a:off x="685800" y="823452"/>
            <a:ext cx="7620000" cy="565354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b="1" dirty="0" smtClean="0"/>
              <a:t>Situational Hazard Awareness</a:t>
            </a:r>
          </a:p>
        </p:txBody>
      </p:sp>
      <p:sp>
        <p:nvSpPr>
          <p:cNvPr id="32771" name="Content Placeholder 2"/>
          <p:cNvSpPr>
            <a:spLocks noGrp="1"/>
          </p:cNvSpPr>
          <p:nvPr>
            <p:ph idx="1"/>
          </p:nvPr>
        </p:nvSpPr>
        <p:spPr>
          <a:xfrm>
            <a:off x="457200" y="1935163"/>
            <a:ext cx="2971800" cy="4389437"/>
          </a:xfrm>
        </p:spPr>
        <p:txBody>
          <a:bodyPr/>
          <a:lstStyle/>
          <a:p>
            <a:pPr eaLnBrk="1" hangingPunct="1"/>
            <a:r>
              <a:rPr lang="en-US" dirty="0" smtClean="0"/>
              <a:t>Environmental </a:t>
            </a:r>
            <a:br>
              <a:rPr lang="en-US" dirty="0" smtClean="0"/>
            </a:br>
            <a:r>
              <a:rPr lang="en-US" dirty="0" smtClean="0"/>
              <a:t>conditions</a:t>
            </a:r>
          </a:p>
          <a:p>
            <a:pPr eaLnBrk="1" hangingPunct="1"/>
            <a:r>
              <a:rPr lang="en-US" dirty="0" smtClean="0"/>
              <a:t>Overhead survey</a:t>
            </a:r>
          </a:p>
          <a:p>
            <a:pPr eaLnBrk="1" hangingPunct="1"/>
            <a:r>
              <a:rPr lang="en-US" dirty="0" smtClean="0"/>
              <a:t>Ground survey</a:t>
            </a:r>
          </a:p>
          <a:p>
            <a:pPr eaLnBrk="1" hangingPunct="1"/>
            <a:r>
              <a:rPr lang="en-US" dirty="0" smtClean="0"/>
              <a:t>Site prep</a:t>
            </a:r>
          </a:p>
          <a:p>
            <a:pPr eaLnBrk="1" hangingPunct="1"/>
            <a:r>
              <a:rPr lang="en-US" dirty="0" smtClean="0"/>
              <a:t>Crew and </a:t>
            </a:r>
            <a:br>
              <a:rPr lang="en-US" dirty="0" smtClean="0"/>
            </a:br>
            <a:r>
              <a:rPr lang="en-US" dirty="0" smtClean="0"/>
              <a:t>equipment</a:t>
            </a:r>
          </a:p>
          <a:p>
            <a:pPr eaLnBrk="1" hangingPunct="1"/>
            <a:r>
              <a:rPr lang="en-US" dirty="0" smtClean="0"/>
              <a:t>Cut analysis and plan</a:t>
            </a:r>
          </a:p>
          <a:p>
            <a:pPr eaLnBrk="1" hangingPunct="1"/>
            <a:endParaRPr lang="en-US" u="sng" dirty="0" smtClean="0"/>
          </a:p>
        </p:txBody>
      </p:sp>
      <p:pic>
        <p:nvPicPr>
          <p:cNvPr id="32774" name="Picture 2" descr="C:\Users\William W Hawley\Documents\TKO Projects\TKO Heman CK 3-19\TKO Herman Creek 3-19-11 -1 - log project - assessing.jpg"/>
          <p:cNvPicPr>
            <a:picLocks noChangeAspect="1" noChangeArrowheads="1"/>
          </p:cNvPicPr>
          <p:nvPr/>
        </p:nvPicPr>
        <p:blipFill>
          <a:blip r:embed="rId3" cstate="screen"/>
          <a:srcRect/>
          <a:stretch>
            <a:fillRect/>
          </a:stretch>
        </p:blipFill>
        <p:spPr bwMode="auto">
          <a:xfrm>
            <a:off x="3503613" y="1981200"/>
            <a:ext cx="5372100" cy="4167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638864"/>
            <a:ext cx="7851648" cy="1828800"/>
          </a:xfrm>
        </p:spPr>
        <p:txBody>
          <a:bodyPr rtlCol="0"/>
          <a:lstStyle/>
          <a:p>
            <a:pPr eaLnBrk="1" fontAlgn="auto" hangingPunct="1">
              <a:spcAft>
                <a:spcPts val="0"/>
              </a:spcAft>
              <a:defRPr/>
            </a:pPr>
            <a:r>
              <a:rPr lang="en-US" dirty="0" smtClean="0"/>
              <a:t>Saw Safety For </a:t>
            </a:r>
            <a:br>
              <a:rPr lang="en-US" dirty="0" smtClean="0"/>
            </a:br>
            <a:r>
              <a:rPr lang="en-US" dirty="0" smtClean="0"/>
              <a:t>Volunteer Sawyers</a:t>
            </a:r>
            <a:endParaRPr lang="en-US" dirty="0"/>
          </a:p>
        </p:txBody>
      </p:sp>
      <p:sp>
        <p:nvSpPr>
          <p:cNvPr id="13315" name="Subtitle 2"/>
          <p:cNvSpPr>
            <a:spLocks noGrp="1"/>
          </p:cNvSpPr>
          <p:nvPr>
            <p:ph type="subTitle" idx="1"/>
          </p:nvPr>
        </p:nvSpPr>
        <p:spPr>
          <a:xfrm>
            <a:off x="533400" y="4495800"/>
            <a:ext cx="7854950" cy="1752600"/>
          </a:xfrm>
        </p:spPr>
        <p:txBody>
          <a:bodyPr/>
          <a:lstStyle/>
          <a:p>
            <a:pPr marR="0" eaLnBrk="1" hangingPunct="1"/>
            <a:r>
              <a:rPr lang="en-US" dirty="0" smtClean="0"/>
              <a:t>Bucking Only</a:t>
            </a:r>
          </a:p>
          <a:p>
            <a:pPr marR="0" eaLnBrk="1" hangingPunct="1"/>
            <a:r>
              <a:rPr lang="en-US" sz="2000" dirty="0" smtClean="0">
                <a:solidFill>
                  <a:srgbClr val="7F7F7F"/>
                </a:solidFill>
              </a:rPr>
              <a:t>March 2013</a:t>
            </a:r>
          </a:p>
        </p:txBody>
      </p:sp>
      <p:pic>
        <p:nvPicPr>
          <p:cNvPr id="13316" name="Picture 2" descr="PCTLogo"/>
          <p:cNvPicPr>
            <a:picLocks noChangeAspect="1" noChangeArrowheads="1"/>
          </p:cNvPicPr>
          <p:nvPr/>
        </p:nvPicPr>
        <p:blipFill>
          <a:blip r:embed="rId3" cstate="screen"/>
          <a:srcRect/>
          <a:stretch>
            <a:fillRect/>
          </a:stretch>
        </p:blipFill>
        <p:spPr bwMode="auto">
          <a:xfrm>
            <a:off x="6934200" y="1295400"/>
            <a:ext cx="1441450" cy="1371600"/>
          </a:xfrm>
          <a:prstGeom prst="rect">
            <a:avLst/>
          </a:prstGeom>
          <a:noFill/>
          <a:ln w="9525">
            <a:noFill/>
            <a:miter lim="800000"/>
            <a:headEnd/>
            <a:tailEnd/>
          </a:ln>
        </p:spPr>
      </p:pic>
      <p:pic>
        <p:nvPicPr>
          <p:cNvPr id="13317" name="Picture 3" descr="Original Art ps"/>
          <p:cNvPicPr>
            <a:picLocks noChangeAspect="1" noChangeArrowheads="1"/>
          </p:cNvPicPr>
          <p:nvPr/>
        </p:nvPicPr>
        <p:blipFill>
          <a:blip r:embed="rId4" cstate="screen"/>
          <a:srcRect/>
          <a:stretch>
            <a:fillRect/>
          </a:stretch>
        </p:blipFill>
        <p:spPr bwMode="auto">
          <a:xfrm>
            <a:off x="4343400" y="1447800"/>
            <a:ext cx="1806575"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b="1" dirty="0" smtClean="0"/>
              <a:t>Overhead Hazard Survey</a:t>
            </a:r>
            <a:endParaRPr lang="en-US" dirty="0" smtClean="0"/>
          </a:p>
        </p:txBody>
      </p:sp>
      <p:sp>
        <p:nvSpPr>
          <p:cNvPr id="13" name="Content Placeholder 12"/>
          <p:cNvSpPr>
            <a:spLocks noGrp="1"/>
          </p:cNvSpPr>
          <p:nvPr>
            <p:ph idx="4294967295"/>
          </p:nvPr>
        </p:nvSpPr>
        <p:spPr>
          <a:xfrm>
            <a:off x="457200" y="1905000"/>
            <a:ext cx="8229600" cy="4419600"/>
          </a:xfrm>
        </p:spPr>
        <p:txBody>
          <a:bodyPr>
            <a:noAutofit/>
          </a:bodyPr>
          <a:lstStyle/>
          <a:p>
            <a:pPr marL="0" indent="0" eaLnBrk="1" fontAlgn="auto" hangingPunct="1">
              <a:spcAft>
                <a:spcPts val="0"/>
              </a:spcAft>
              <a:buClr>
                <a:schemeClr val="accent3"/>
              </a:buClr>
              <a:buFont typeface="Wingdings 2"/>
              <a:buNone/>
              <a:defRPr/>
            </a:pPr>
            <a:r>
              <a:rPr lang="en-US" sz="2400" dirty="0" smtClean="0"/>
              <a:t>Look at all the standing timber to determine its condition</a:t>
            </a:r>
          </a:p>
          <a:p>
            <a:pPr marL="274320" indent="-274320" eaLnBrk="1" fontAlgn="auto" hangingPunct="1">
              <a:spcBef>
                <a:spcPts val="1200"/>
              </a:spcBef>
              <a:spcAft>
                <a:spcPts val="0"/>
              </a:spcAft>
              <a:buClr>
                <a:schemeClr val="accent3"/>
              </a:buClr>
              <a:buFont typeface="Wingdings 2"/>
              <a:buNone/>
              <a:defRPr/>
            </a:pPr>
            <a:r>
              <a:rPr lang="en-US" sz="2400" dirty="0" smtClean="0"/>
              <a:t>Check for:</a:t>
            </a:r>
          </a:p>
          <a:p>
            <a:pPr marL="274320" indent="-274320" eaLnBrk="1" fontAlgn="auto" hangingPunct="1">
              <a:spcAft>
                <a:spcPts val="0"/>
              </a:spcAft>
              <a:buClr>
                <a:schemeClr val="accent3"/>
              </a:buClr>
              <a:buFont typeface="Wingdings" pitchFamily="2" charset="2"/>
              <a:buChar char="ü"/>
              <a:defRPr/>
            </a:pPr>
            <a:r>
              <a:rPr lang="en-US" sz="2400" dirty="0" smtClean="0"/>
              <a:t> </a:t>
            </a:r>
            <a:r>
              <a:rPr lang="en-US" sz="2000" dirty="0" smtClean="0"/>
              <a:t>Snags</a:t>
            </a:r>
          </a:p>
          <a:p>
            <a:pPr marL="274320" indent="-274320" eaLnBrk="1" fontAlgn="auto" hangingPunct="1">
              <a:spcAft>
                <a:spcPts val="0"/>
              </a:spcAft>
              <a:buClr>
                <a:schemeClr val="accent3"/>
              </a:buClr>
              <a:buFont typeface="Wingdings" pitchFamily="2" charset="2"/>
              <a:buChar char="ü"/>
              <a:defRPr/>
            </a:pPr>
            <a:r>
              <a:rPr lang="en-US" sz="2000" dirty="0" smtClean="0"/>
              <a:t> </a:t>
            </a:r>
            <a:r>
              <a:rPr lang="en-US" sz="2000" dirty="0" err="1" smtClean="0"/>
              <a:t>Leaners</a:t>
            </a:r>
            <a:endParaRPr lang="en-US" sz="2000" dirty="0" smtClean="0"/>
          </a:p>
          <a:p>
            <a:pPr marL="274320" indent="-274320" eaLnBrk="1" fontAlgn="auto" hangingPunct="1">
              <a:spcAft>
                <a:spcPts val="0"/>
              </a:spcAft>
              <a:buClr>
                <a:schemeClr val="accent3"/>
              </a:buClr>
              <a:buFont typeface="Wingdings" pitchFamily="2" charset="2"/>
              <a:buChar char="ü"/>
              <a:defRPr/>
            </a:pPr>
            <a:r>
              <a:rPr lang="en-US" sz="2000" dirty="0" smtClean="0"/>
              <a:t> Loose Limbs</a:t>
            </a:r>
          </a:p>
          <a:p>
            <a:pPr marL="274320" indent="-274320" eaLnBrk="1" fontAlgn="auto" hangingPunct="1">
              <a:spcAft>
                <a:spcPts val="0"/>
              </a:spcAft>
              <a:buClr>
                <a:schemeClr val="accent3"/>
              </a:buClr>
              <a:buFont typeface="Wingdings" pitchFamily="2" charset="2"/>
              <a:buChar char="ü"/>
              <a:defRPr/>
            </a:pPr>
            <a:r>
              <a:rPr lang="en-US" sz="2000" dirty="0" smtClean="0"/>
              <a:t> Loose Bark</a:t>
            </a:r>
          </a:p>
          <a:p>
            <a:pPr marL="274320" indent="-274320" eaLnBrk="1" fontAlgn="auto" hangingPunct="1">
              <a:spcAft>
                <a:spcPts val="0"/>
              </a:spcAft>
              <a:buClr>
                <a:schemeClr val="accent3"/>
              </a:buClr>
              <a:buFont typeface="Wingdings" pitchFamily="2" charset="2"/>
              <a:buChar char="ü"/>
              <a:defRPr/>
            </a:pPr>
            <a:r>
              <a:rPr lang="en-US" sz="2000" dirty="0" smtClean="0"/>
              <a:t> Feeding Holes</a:t>
            </a:r>
          </a:p>
          <a:p>
            <a:pPr marL="274320" indent="-274320" eaLnBrk="1" fontAlgn="auto" hangingPunct="1">
              <a:spcAft>
                <a:spcPts val="0"/>
              </a:spcAft>
              <a:buClr>
                <a:schemeClr val="accent3"/>
              </a:buClr>
              <a:buFont typeface="Wingdings" pitchFamily="2" charset="2"/>
              <a:buChar char="ü"/>
              <a:defRPr/>
            </a:pPr>
            <a:r>
              <a:rPr lang="en-US" sz="2000" dirty="0" smtClean="0"/>
              <a:t> Insect Activity</a:t>
            </a:r>
          </a:p>
          <a:p>
            <a:pPr marL="274320" indent="-274320" eaLnBrk="1" fontAlgn="auto" hangingPunct="1">
              <a:spcAft>
                <a:spcPts val="0"/>
              </a:spcAft>
              <a:buClr>
                <a:schemeClr val="accent3"/>
              </a:buClr>
              <a:buFont typeface="Wingdings" pitchFamily="2" charset="2"/>
              <a:buChar char="ü"/>
              <a:defRPr/>
            </a:pPr>
            <a:r>
              <a:rPr lang="en-US" sz="2000" dirty="0" smtClean="0"/>
              <a:t> Conks and Mushrooms</a:t>
            </a:r>
          </a:p>
          <a:p>
            <a:pPr marL="274320" indent="-274320" eaLnBrk="1" fontAlgn="auto" hangingPunct="1">
              <a:spcAft>
                <a:spcPts val="0"/>
              </a:spcAft>
              <a:buClr>
                <a:schemeClr val="accent3"/>
              </a:buClr>
              <a:buFont typeface="Wingdings" pitchFamily="2" charset="2"/>
              <a:buChar char="ü"/>
              <a:defRPr/>
            </a:pPr>
            <a:r>
              <a:rPr lang="en-US" sz="2000" dirty="0" smtClean="0"/>
              <a:t> Shelf or Bracket Fungi</a:t>
            </a:r>
          </a:p>
          <a:p>
            <a:pPr marL="274320" indent="-274320" eaLnBrk="1" fontAlgn="auto" hangingPunct="1">
              <a:spcAft>
                <a:spcPts val="0"/>
              </a:spcAft>
              <a:buClr>
                <a:schemeClr val="accent3"/>
              </a:buClr>
              <a:buFont typeface="Wingdings" pitchFamily="2" charset="2"/>
              <a:buChar char="ü"/>
              <a:defRPr/>
            </a:pPr>
            <a:r>
              <a:rPr lang="en-US" sz="2000" dirty="0" smtClean="0"/>
              <a:t> Sap Rot</a:t>
            </a:r>
          </a:p>
        </p:txBody>
      </p:sp>
      <p:pic>
        <p:nvPicPr>
          <p:cNvPr id="34822" name="Picture 2" descr="C:\Users\William W Hawley\Desktop\001.JPG"/>
          <p:cNvPicPr>
            <a:picLocks noChangeAspect="1" noChangeArrowheads="1"/>
          </p:cNvPicPr>
          <p:nvPr/>
        </p:nvPicPr>
        <p:blipFill>
          <a:blip r:embed="rId3" cstate="screen"/>
          <a:srcRect/>
          <a:stretch>
            <a:fillRect/>
          </a:stretch>
        </p:blipFill>
        <p:spPr bwMode="auto">
          <a:xfrm>
            <a:off x="6553200" y="2362200"/>
            <a:ext cx="2438400" cy="3124200"/>
          </a:xfrm>
          <a:prstGeom prst="rect">
            <a:avLst/>
          </a:prstGeom>
          <a:noFill/>
          <a:ln w="9525">
            <a:solidFill>
              <a:schemeClr val="tx1"/>
            </a:solidFill>
            <a:miter lim="800000"/>
            <a:headEnd/>
            <a:tailEnd/>
          </a:ln>
        </p:spPr>
      </p:pic>
      <p:pic>
        <p:nvPicPr>
          <p:cNvPr id="34823" name="Picture 3" descr="C:\Users\William W Hawley\Desktop\002.JPG"/>
          <p:cNvPicPr>
            <a:picLocks noChangeAspect="1" noChangeArrowheads="1"/>
          </p:cNvPicPr>
          <p:nvPr/>
        </p:nvPicPr>
        <p:blipFill>
          <a:blip r:embed="rId4" cstate="screen"/>
          <a:srcRect/>
          <a:stretch>
            <a:fillRect/>
          </a:stretch>
        </p:blipFill>
        <p:spPr bwMode="auto">
          <a:xfrm>
            <a:off x="3581400" y="2362200"/>
            <a:ext cx="2819400" cy="3124200"/>
          </a:xfrm>
          <a:prstGeom prst="rect">
            <a:avLst/>
          </a:prstGeom>
          <a:noFill/>
          <a:ln w="9525">
            <a:solidFill>
              <a:schemeClr val="tx1"/>
            </a:solidFill>
            <a:miter lim="800000"/>
            <a:headEnd/>
            <a:tailEnd/>
          </a:ln>
        </p:spPr>
      </p:pic>
      <p:sp>
        <p:nvSpPr>
          <p:cNvPr id="20490" name="TextBox 11"/>
          <p:cNvSpPr txBox="1">
            <a:spLocks noChangeArrowheads="1"/>
          </p:cNvSpPr>
          <p:nvPr/>
        </p:nvSpPr>
        <p:spPr bwMode="auto">
          <a:xfrm>
            <a:off x="4191000" y="5562600"/>
            <a:ext cx="4648200" cy="1015663"/>
          </a:xfrm>
          <a:prstGeom prst="rect">
            <a:avLst/>
          </a:prstGeom>
          <a:noFill/>
          <a:ln w="9525">
            <a:noFill/>
            <a:miter lim="800000"/>
            <a:headEnd/>
            <a:tailEnd/>
          </a:ln>
        </p:spPr>
        <p:txBody>
          <a:bodyPr wrap="square">
            <a:spAutoFit/>
          </a:bodyPr>
          <a:lstStyle/>
          <a:p>
            <a:pPr algn="ctr"/>
            <a:r>
              <a:rPr lang="en-US" sz="2000" b="1" dirty="0">
                <a:solidFill>
                  <a:srgbClr val="FF0000"/>
                </a:solidFill>
                <a:latin typeface="Calibri" pitchFamily="34" charset="0"/>
              </a:rPr>
              <a:t>Can the wind or your work cause these hazards to fall and harm you, your crew, </a:t>
            </a:r>
            <a:r>
              <a:rPr lang="en-US" sz="2000" b="1" dirty="0" smtClean="0">
                <a:solidFill>
                  <a:srgbClr val="FF0000"/>
                </a:solidFill>
                <a:latin typeface="Calibri" pitchFamily="34" charset="0"/>
              </a:rPr>
              <a:t>hikers or equestrians?</a:t>
            </a:r>
            <a:endParaRPr lang="en-US" sz="2000" b="1" dirty="0">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photo of the top of a tree broken off and laying on the ground"/>
          <p:cNvPicPr>
            <a:picLocks noChangeAspect="1" noChangeArrowheads="1"/>
          </p:cNvPicPr>
          <p:nvPr/>
        </p:nvPicPr>
        <p:blipFill>
          <a:blip r:embed="rId3" cstate="screen"/>
          <a:srcRect/>
          <a:stretch>
            <a:fillRect/>
          </a:stretch>
        </p:blipFill>
        <p:spPr bwMode="auto">
          <a:xfrm>
            <a:off x="1371600" y="1905000"/>
            <a:ext cx="6553200" cy="4419600"/>
          </a:xfrm>
          <a:prstGeom prst="rect">
            <a:avLst/>
          </a:prstGeom>
          <a:noFill/>
          <a:ln w="9525">
            <a:noFill/>
            <a:miter lim="800000"/>
            <a:headEnd/>
            <a:tailEnd/>
          </a:ln>
        </p:spPr>
      </p:pic>
      <p:sp>
        <p:nvSpPr>
          <p:cNvPr id="7" name="Title 6"/>
          <p:cNvSpPr>
            <a:spLocks noGrp="1"/>
          </p:cNvSpPr>
          <p:nvPr>
            <p:ph type="title"/>
          </p:nvPr>
        </p:nvSpPr>
        <p:spPr/>
        <p:txBody>
          <a:bodyPr/>
          <a:lstStyle/>
          <a:p>
            <a:r>
              <a:rPr lang="en-US" b="1" dirty="0" smtClean="0"/>
              <a:t>Hazards: Snags</a:t>
            </a:r>
            <a:endParaRPr lang="en-US" b="1" dirty="0"/>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b="1" dirty="0" smtClean="0"/>
              <a:t>Hazards: Sap Rot Indicators</a:t>
            </a:r>
            <a:endParaRPr lang="en-US" b="1" dirty="0"/>
          </a:p>
        </p:txBody>
      </p:sp>
      <p:pic>
        <p:nvPicPr>
          <p:cNvPr id="37895" name="Picture 5" descr="Sap rot indicators - Sap rot conks are another indicator."/>
          <p:cNvPicPr>
            <a:picLocks noChangeAspect="1" noChangeArrowheads="1"/>
          </p:cNvPicPr>
          <p:nvPr/>
        </p:nvPicPr>
        <p:blipFill>
          <a:blip r:embed="rId3" cstate="screen"/>
          <a:srcRect/>
          <a:stretch>
            <a:fillRect/>
          </a:stretch>
        </p:blipFill>
        <p:spPr bwMode="auto">
          <a:xfrm>
            <a:off x="4191000" y="1981200"/>
            <a:ext cx="4267200" cy="4191000"/>
          </a:xfrm>
          <a:prstGeom prst="rect">
            <a:avLst/>
          </a:prstGeom>
          <a:noFill/>
          <a:ln w="9525">
            <a:solidFill>
              <a:schemeClr val="tx1"/>
            </a:solidFill>
            <a:miter lim="800000"/>
            <a:headEnd/>
            <a:tailEnd/>
          </a:ln>
        </p:spPr>
      </p:pic>
      <p:sp>
        <p:nvSpPr>
          <p:cNvPr id="37897" name="Line 7"/>
          <p:cNvSpPr>
            <a:spLocks noChangeShapeType="1"/>
          </p:cNvSpPr>
          <p:nvPr/>
        </p:nvSpPr>
        <p:spPr bwMode="auto">
          <a:xfrm>
            <a:off x="6096000" y="990600"/>
            <a:ext cx="0" cy="0"/>
          </a:xfrm>
          <a:prstGeom prst="line">
            <a:avLst/>
          </a:prstGeom>
          <a:noFill/>
          <a:ln w="9525">
            <a:solidFill>
              <a:schemeClr val="tx1"/>
            </a:solidFill>
            <a:round/>
            <a:headEnd/>
            <a:tailEnd type="triangle" w="med" len="med"/>
          </a:ln>
        </p:spPr>
        <p:txBody>
          <a:bodyPr/>
          <a:lstStyle/>
          <a:p>
            <a:endParaRPr lang="en-US"/>
          </a:p>
        </p:txBody>
      </p:sp>
      <p:sp>
        <p:nvSpPr>
          <p:cNvPr id="37899" name="Line 10"/>
          <p:cNvSpPr>
            <a:spLocks noChangeShapeType="1"/>
          </p:cNvSpPr>
          <p:nvPr/>
        </p:nvSpPr>
        <p:spPr bwMode="auto">
          <a:xfrm>
            <a:off x="5181600" y="2590800"/>
            <a:ext cx="0" cy="0"/>
          </a:xfrm>
          <a:prstGeom prst="line">
            <a:avLst/>
          </a:prstGeom>
          <a:noFill/>
          <a:ln w="9525">
            <a:solidFill>
              <a:schemeClr val="tx1"/>
            </a:solidFill>
            <a:round/>
            <a:headEnd/>
            <a:tailEnd type="triangle" w="med" len="med"/>
          </a:ln>
        </p:spPr>
        <p:txBody>
          <a:bodyPr/>
          <a:lstStyle/>
          <a:p>
            <a:endParaRPr lang="en-US"/>
          </a:p>
        </p:txBody>
      </p:sp>
      <p:sp>
        <p:nvSpPr>
          <p:cNvPr id="37900" name="Line 12"/>
          <p:cNvSpPr>
            <a:spLocks noChangeShapeType="1"/>
          </p:cNvSpPr>
          <p:nvPr/>
        </p:nvSpPr>
        <p:spPr bwMode="auto">
          <a:xfrm>
            <a:off x="5562600" y="2057400"/>
            <a:ext cx="0" cy="0"/>
          </a:xfrm>
          <a:prstGeom prst="line">
            <a:avLst/>
          </a:prstGeom>
          <a:noFill/>
          <a:ln w="9525">
            <a:solidFill>
              <a:schemeClr val="tx1"/>
            </a:solidFill>
            <a:round/>
            <a:headEnd/>
            <a:tailEnd type="triangle" w="med" len="med"/>
          </a:ln>
        </p:spPr>
        <p:txBody>
          <a:bodyPr/>
          <a:lstStyle/>
          <a:p>
            <a:endParaRPr lang="en-US"/>
          </a:p>
        </p:txBody>
      </p:sp>
      <p:pic>
        <p:nvPicPr>
          <p:cNvPr id="13" name="Picture 2" descr="Sap Rot Indicators.  Sap rot is not tree disease, it is part of the natural decomposition process after the tree dies.  Feeding holes are one indicator."/>
          <p:cNvPicPr>
            <a:picLocks noChangeAspect="1" noChangeArrowheads="1"/>
          </p:cNvPicPr>
          <p:nvPr/>
        </p:nvPicPr>
        <p:blipFill>
          <a:blip r:embed="rId4" cstate="screen"/>
          <a:srcRect/>
          <a:stretch>
            <a:fillRect/>
          </a:stretch>
        </p:blipFill>
        <p:spPr bwMode="auto">
          <a:xfrm>
            <a:off x="914400" y="1981200"/>
            <a:ext cx="2819400" cy="41910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t/>
            </a:r>
            <a:br>
              <a:rPr lang="en-US" b="1" dirty="0" smtClean="0"/>
            </a:br>
            <a:r>
              <a:rPr lang="en-US" b="1" dirty="0" smtClean="0"/>
              <a:t/>
            </a:r>
            <a:br>
              <a:rPr lang="en-US" b="1" dirty="0" smtClean="0"/>
            </a:br>
            <a:r>
              <a:rPr lang="en-US" b="1" dirty="0" smtClean="0"/>
              <a:t> Ground Hazard Survey</a:t>
            </a:r>
            <a:endParaRPr lang="en-US" dirty="0"/>
          </a:p>
        </p:txBody>
      </p:sp>
      <p:sp>
        <p:nvSpPr>
          <p:cNvPr id="8" name="Content Placeholder 7"/>
          <p:cNvSpPr>
            <a:spLocks noGrp="1"/>
          </p:cNvSpPr>
          <p:nvPr>
            <p:ph sz="half" idx="1"/>
          </p:nvPr>
        </p:nvSpPr>
        <p:spPr>
          <a:xfrm>
            <a:off x="457200" y="1920085"/>
            <a:ext cx="5181600" cy="4252115"/>
          </a:xfrm>
        </p:spPr>
        <p:txBody>
          <a:bodyPr/>
          <a:lstStyle/>
          <a:p>
            <a:pPr>
              <a:buNone/>
            </a:pPr>
            <a:r>
              <a:rPr lang="en-US" dirty="0" smtClean="0"/>
              <a:t>Walk the length of the log</a:t>
            </a:r>
          </a:p>
          <a:p>
            <a:pPr>
              <a:buNone/>
            </a:pPr>
            <a:r>
              <a:rPr lang="en-US" dirty="0" smtClean="0"/>
              <a:t>Look for:</a:t>
            </a:r>
          </a:p>
          <a:p>
            <a:pPr lvl="1"/>
            <a:r>
              <a:rPr lang="en-US" dirty="0" smtClean="0"/>
              <a:t>Spring poles</a:t>
            </a:r>
          </a:p>
          <a:p>
            <a:pPr lvl="1"/>
            <a:r>
              <a:rPr lang="en-US" dirty="0" smtClean="0"/>
              <a:t>Bearing points</a:t>
            </a:r>
          </a:p>
          <a:p>
            <a:pPr lvl="1"/>
            <a:r>
              <a:rPr lang="en-US" dirty="0" smtClean="0"/>
              <a:t>Pivot points</a:t>
            </a:r>
          </a:p>
          <a:p>
            <a:pPr lvl="1"/>
            <a:r>
              <a:rPr lang="en-US" dirty="0" err="1" smtClean="0"/>
              <a:t>Rootwad</a:t>
            </a:r>
            <a:endParaRPr lang="en-US" dirty="0" smtClean="0"/>
          </a:p>
          <a:p>
            <a:pPr lvl="1"/>
            <a:r>
              <a:rPr lang="en-US" dirty="0" smtClean="0"/>
              <a:t>Up slope</a:t>
            </a:r>
          </a:p>
          <a:p>
            <a:pPr lvl="1"/>
            <a:r>
              <a:rPr lang="en-US" dirty="0" smtClean="0"/>
              <a:t>Down slope</a:t>
            </a:r>
          </a:p>
          <a:p>
            <a:pPr lvl="1"/>
            <a:r>
              <a:rPr lang="en-US" dirty="0" smtClean="0"/>
              <a:t>Both sides</a:t>
            </a:r>
          </a:p>
          <a:p>
            <a:pPr lvl="1"/>
            <a:r>
              <a:rPr lang="en-US" dirty="0" smtClean="0"/>
              <a:t>Foreign objects on or under log</a:t>
            </a:r>
            <a:endParaRPr lang="en-US" dirty="0"/>
          </a:p>
        </p:txBody>
      </p:sp>
      <p:pic>
        <p:nvPicPr>
          <p:cNvPr id="41989" name="Picture 2" descr="C:\Users\William W Hawley\Documents\TKO Projects\TKO Heman CK 3-19\TKO Herman Creek 3-19-11 - 8 - log project - sawed through.jpg"/>
          <p:cNvPicPr>
            <a:picLocks noChangeAspect="1" noChangeArrowheads="1"/>
          </p:cNvPicPr>
          <p:nvPr/>
        </p:nvPicPr>
        <p:blipFill>
          <a:blip r:embed="rId3" cstate="screen"/>
          <a:srcRect/>
          <a:stretch>
            <a:fillRect/>
          </a:stretch>
        </p:blipFill>
        <p:spPr bwMode="auto">
          <a:xfrm>
            <a:off x="6096000" y="3429000"/>
            <a:ext cx="2819400" cy="3241675"/>
          </a:xfrm>
          <a:prstGeom prst="rect">
            <a:avLst/>
          </a:prstGeom>
          <a:noFill/>
          <a:ln w="12700">
            <a:solidFill>
              <a:schemeClr val="tx1"/>
            </a:solidFill>
            <a:miter lim="800000"/>
            <a:headEnd/>
            <a:tailEnd/>
          </a:ln>
        </p:spPr>
      </p:pic>
      <p:pic>
        <p:nvPicPr>
          <p:cNvPr id="41990" name="Picture 3" descr="C:\Users\William W Hawley\Documents\TKO Projects\TKO Heman CK 3-19\TKO Herman Creek 3-19-11 - 2 - log project - roots.jpg"/>
          <p:cNvPicPr>
            <a:picLocks noChangeAspect="1" noChangeArrowheads="1"/>
          </p:cNvPicPr>
          <p:nvPr/>
        </p:nvPicPr>
        <p:blipFill>
          <a:blip r:embed="rId4" cstate="screen"/>
          <a:srcRect/>
          <a:stretch>
            <a:fillRect/>
          </a:stretch>
        </p:blipFill>
        <p:spPr bwMode="auto">
          <a:xfrm>
            <a:off x="4572000" y="1981200"/>
            <a:ext cx="2539538" cy="2971800"/>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Hazards: Spring Poles</a:t>
            </a:r>
            <a:endParaRPr lang="en-US" b="1" dirty="0"/>
          </a:p>
        </p:txBody>
      </p:sp>
      <p:pic>
        <p:nvPicPr>
          <p:cNvPr id="4" name="2012.03.09 Wind River - Side Bind - Winston Rall.m2ts">
            <a:hlinkClick r:id="" action="ppaction://media"/>
          </p:cNvPr>
          <p:cNvPicPr>
            <a:picLocks noRot="1" noChangeAspect="1"/>
          </p:cNvPicPr>
          <p:nvPr>
            <a:videoFile r:link="rId1"/>
          </p:nvPr>
        </p:nvPicPr>
        <p:blipFill>
          <a:blip r:embed="rId4" cstate="screen"/>
          <a:stretch>
            <a:fillRect/>
          </a:stretch>
        </p:blipFill>
        <p:spPr>
          <a:xfrm>
            <a:off x="1714500" y="1905000"/>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remove"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William W Hawley\Desktop\P5100849.JPG"/>
          <p:cNvPicPr>
            <a:picLocks noChangeArrowheads="1"/>
          </p:cNvPicPr>
          <p:nvPr/>
        </p:nvPicPr>
        <p:blipFill>
          <a:blip r:embed="rId3" cstate="screen"/>
          <a:srcRect/>
          <a:stretch>
            <a:fillRect/>
          </a:stretch>
        </p:blipFill>
        <p:spPr bwMode="auto">
          <a:xfrm>
            <a:off x="990600" y="3581400"/>
            <a:ext cx="7010400" cy="2819400"/>
          </a:xfrm>
          <a:prstGeom prst="rect">
            <a:avLst/>
          </a:prstGeom>
          <a:noFill/>
          <a:ln w="9525">
            <a:noFill/>
            <a:miter lim="800000"/>
            <a:headEnd/>
            <a:tailEnd/>
          </a:ln>
        </p:spPr>
      </p:pic>
      <p:sp>
        <p:nvSpPr>
          <p:cNvPr id="43011" name="Title 6"/>
          <p:cNvSpPr>
            <a:spLocks noGrp="1"/>
          </p:cNvSpPr>
          <p:nvPr>
            <p:ph type="title"/>
          </p:nvPr>
        </p:nvSpPr>
        <p:spPr/>
        <p:txBody>
          <a:bodyPr/>
          <a:lstStyle/>
          <a:p>
            <a:pPr eaLnBrk="1" hangingPunct="1"/>
            <a:r>
              <a:rPr lang="en-US" b="1" dirty="0" smtClean="0"/>
              <a:t>Site Preparation</a:t>
            </a:r>
          </a:p>
        </p:txBody>
      </p:sp>
      <p:sp>
        <p:nvSpPr>
          <p:cNvPr id="4" name="Content Placeholder 3"/>
          <p:cNvSpPr>
            <a:spLocks noGrp="1"/>
          </p:cNvSpPr>
          <p:nvPr>
            <p:ph idx="1"/>
          </p:nvPr>
        </p:nvSpPr>
        <p:spPr>
          <a:xfrm>
            <a:off x="457200" y="1935163"/>
            <a:ext cx="8229600" cy="1265237"/>
          </a:xfrm>
        </p:spPr>
        <p:txBody>
          <a:bodyPr numCol="2"/>
          <a:lstStyle/>
          <a:p>
            <a:r>
              <a:rPr lang="en-US" dirty="0" smtClean="0"/>
              <a:t>Remove branches</a:t>
            </a:r>
          </a:p>
          <a:p>
            <a:r>
              <a:rPr lang="en-US" dirty="0" smtClean="0"/>
              <a:t>Remove debris from tread</a:t>
            </a:r>
          </a:p>
          <a:p>
            <a:r>
              <a:rPr lang="en-US" dirty="0" smtClean="0"/>
              <a:t>Remove spring poles</a:t>
            </a:r>
          </a:p>
          <a:p>
            <a:endParaRPr lang="en-US" dirty="0" smtClean="0"/>
          </a:p>
          <a:p>
            <a:endParaRPr lang="en-US" dirty="0" smtClean="0"/>
          </a:p>
          <a:p>
            <a:endParaRPr lang="en-US" dirty="0" smtClean="0"/>
          </a:p>
          <a:p>
            <a:r>
              <a:rPr lang="en-US" dirty="0" smtClean="0"/>
              <a:t>Remove bark (crosscut)</a:t>
            </a:r>
          </a:p>
          <a:p>
            <a:r>
              <a:rPr lang="en-US" dirty="0" smtClean="0"/>
              <a:t>Prep bucking location</a:t>
            </a:r>
          </a:p>
          <a:p>
            <a:r>
              <a:rPr lang="en-US" dirty="0" smtClean="0"/>
              <a:t>Support aids, if needed</a:t>
            </a:r>
          </a:p>
          <a:p>
            <a:endParaRPr lang="en-US" dirty="0" smtClean="0"/>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William W Hawley\Pictures\2011-03-16\220.JPG"/>
          <p:cNvPicPr>
            <a:picLocks noChangeAspect="1" noChangeArrowheads="1"/>
          </p:cNvPicPr>
          <p:nvPr/>
        </p:nvPicPr>
        <p:blipFill>
          <a:blip r:embed="rId3" cstate="screen"/>
          <a:srcRect/>
          <a:stretch>
            <a:fillRect/>
          </a:stretch>
        </p:blipFill>
        <p:spPr bwMode="auto">
          <a:xfrm>
            <a:off x="742949" y="1905000"/>
            <a:ext cx="7543801" cy="4588669"/>
          </a:xfrm>
          <a:prstGeom prst="rect">
            <a:avLst/>
          </a:prstGeom>
          <a:noFill/>
          <a:ln w="12700">
            <a:solidFill>
              <a:schemeClr val="tx1"/>
            </a:solidFill>
            <a:miter lim="800000"/>
            <a:headEnd/>
            <a:tailEnd/>
          </a:ln>
        </p:spPr>
      </p:pic>
      <p:sp>
        <p:nvSpPr>
          <p:cNvPr id="3" name="Title 2"/>
          <p:cNvSpPr>
            <a:spLocks noGrp="1"/>
          </p:cNvSpPr>
          <p:nvPr>
            <p:ph type="title"/>
          </p:nvPr>
        </p:nvSpPr>
        <p:spPr/>
        <p:txBody>
          <a:bodyPr/>
          <a:lstStyle/>
          <a:p>
            <a:r>
              <a:rPr lang="en-US" b="1" dirty="0" smtClean="0"/>
              <a:t>Site Preparation</a:t>
            </a:r>
            <a:endParaRPr lang="en-US"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William W Hawley\Desktop\CXC_cert_Westfir_08 004.jpg"/>
          <p:cNvPicPr>
            <a:picLocks noChangeAspect="1" noChangeArrowheads="1"/>
          </p:cNvPicPr>
          <p:nvPr/>
        </p:nvPicPr>
        <p:blipFill>
          <a:blip r:embed="rId3" cstate="screen"/>
          <a:srcRect/>
          <a:stretch>
            <a:fillRect/>
          </a:stretch>
        </p:blipFill>
        <p:spPr bwMode="auto">
          <a:xfrm>
            <a:off x="2028825" y="1905000"/>
            <a:ext cx="4629150" cy="4181475"/>
          </a:xfrm>
          <a:prstGeom prst="rect">
            <a:avLst/>
          </a:prstGeom>
          <a:noFill/>
          <a:ln w="9525">
            <a:noFill/>
            <a:miter lim="800000"/>
            <a:headEnd/>
            <a:tailEnd/>
          </a:ln>
        </p:spPr>
      </p:pic>
      <p:sp>
        <p:nvSpPr>
          <p:cNvPr id="5" name="Title 4"/>
          <p:cNvSpPr>
            <a:spLocks noGrp="1"/>
          </p:cNvSpPr>
          <p:nvPr>
            <p:ph type="title"/>
          </p:nvPr>
        </p:nvSpPr>
        <p:spPr/>
        <p:txBody>
          <a:bodyPr/>
          <a:lstStyle/>
          <a:p>
            <a:r>
              <a:rPr lang="en-US" b="1" dirty="0" smtClean="0"/>
              <a:t>Site Preparation</a:t>
            </a:r>
            <a:endParaRPr lang="en-US"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E:\IMG_0533.JPG"/>
          <p:cNvPicPr>
            <a:picLocks noChangeAspect="1" noChangeArrowheads="1"/>
          </p:cNvPicPr>
          <p:nvPr/>
        </p:nvPicPr>
        <p:blipFill>
          <a:blip r:embed="rId3" cstate="screen"/>
          <a:srcRect/>
          <a:stretch>
            <a:fillRect/>
          </a:stretch>
        </p:blipFill>
        <p:spPr bwMode="auto">
          <a:xfrm>
            <a:off x="685800" y="1905000"/>
            <a:ext cx="7823200" cy="4648200"/>
          </a:xfrm>
          <a:prstGeom prst="rect">
            <a:avLst/>
          </a:prstGeom>
          <a:noFill/>
          <a:ln w="9525">
            <a:noFill/>
            <a:miter lim="800000"/>
            <a:headEnd/>
            <a:tailEnd/>
          </a:ln>
        </p:spPr>
      </p:pic>
      <p:sp>
        <p:nvSpPr>
          <p:cNvPr id="5" name="Title 4"/>
          <p:cNvSpPr>
            <a:spLocks noGrp="1"/>
          </p:cNvSpPr>
          <p:nvPr>
            <p:ph type="title"/>
          </p:nvPr>
        </p:nvSpPr>
        <p:spPr/>
        <p:txBody>
          <a:bodyPr>
            <a:normAutofit/>
          </a:bodyPr>
          <a:lstStyle/>
          <a:p>
            <a:pPr fontAlgn="auto">
              <a:spcAft>
                <a:spcPts val="0"/>
              </a:spcAft>
              <a:defRPr/>
            </a:pPr>
            <a:r>
              <a:rPr lang="en-US" b="1" dirty="0" smtClean="0"/>
              <a:t>Site Preparation - Support Aids</a:t>
            </a:r>
            <a:endParaRPr lang="en-US"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C:\Users\William W Hawley\Desktop\Mt Adams Log-out 08 004.JPG"/>
          <p:cNvPicPr>
            <a:picLocks noChangeAspect="1" noChangeArrowheads="1"/>
          </p:cNvPicPr>
          <p:nvPr/>
        </p:nvPicPr>
        <p:blipFill>
          <a:blip r:embed="rId3" cstate="screen"/>
          <a:srcRect/>
          <a:stretch>
            <a:fillRect/>
          </a:stretch>
        </p:blipFill>
        <p:spPr bwMode="auto">
          <a:xfrm>
            <a:off x="762000" y="2057400"/>
            <a:ext cx="7620000" cy="4114800"/>
          </a:xfrm>
          <a:prstGeom prst="rect">
            <a:avLst/>
          </a:prstGeom>
          <a:noFill/>
          <a:ln w="9525">
            <a:noFill/>
            <a:miter lim="800000"/>
            <a:headEnd/>
            <a:tailEnd/>
          </a:ln>
        </p:spPr>
      </p:pic>
      <p:sp>
        <p:nvSpPr>
          <p:cNvPr id="4" name="Title 3"/>
          <p:cNvSpPr>
            <a:spLocks noGrp="1"/>
          </p:cNvSpPr>
          <p:nvPr>
            <p:ph type="title"/>
          </p:nvPr>
        </p:nvSpPr>
        <p:spPr/>
        <p:txBody>
          <a:bodyPr/>
          <a:lstStyle/>
          <a:p>
            <a:r>
              <a:rPr lang="en-US" b="1" dirty="0" smtClean="0"/>
              <a:t>Site Preparation - Support Aids</a:t>
            </a:r>
            <a:endParaRPr lang="en-US"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6"/>
          <p:cNvSpPr>
            <a:spLocks noGrp="1"/>
          </p:cNvSpPr>
          <p:nvPr>
            <p:ph type="title"/>
          </p:nvPr>
        </p:nvSpPr>
        <p:spPr/>
        <p:txBody>
          <a:bodyPr/>
          <a:lstStyle/>
          <a:p>
            <a:pPr eaLnBrk="1" hangingPunct="1"/>
            <a:r>
              <a:rPr lang="en-US" b="1" smtClean="0"/>
              <a:t>Course Overview</a:t>
            </a:r>
          </a:p>
        </p:txBody>
      </p:sp>
      <p:sp>
        <p:nvSpPr>
          <p:cNvPr id="14338" name="Content Placeholder 7"/>
          <p:cNvSpPr>
            <a:spLocks noGrp="1"/>
          </p:cNvSpPr>
          <p:nvPr>
            <p:ph idx="1"/>
          </p:nvPr>
        </p:nvSpPr>
        <p:spPr/>
        <p:txBody>
          <a:bodyPr/>
          <a:lstStyle/>
          <a:p>
            <a:pPr eaLnBrk="1" hangingPunct="1"/>
            <a:r>
              <a:rPr lang="en-US" sz="2800" dirty="0" smtClean="0"/>
              <a:t>Saw Program</a:t>
            </a:r>
          </a:p>
          <a:p>
            <a:pPr eaLnBrk="1" hangingPunct="1"/>
            <a:r>
              <a:rPr lang="en-US" sz="2800" dirty="0" smtClean="0"/>
              <a:t>Safety Requirements</a:t>
            </a:r>
          </a:p>
          <a:p>
            <a:pPr eaLnBrk="1" hangingPunct="1"/>
            <a:r>
              <a:rPr lang="en-US" sz="2800" dirty="0" smtClean="0"/>
              <a:t>Situational Awareness</a:t>
            </a:r>
          </a:p>
          <a:p>
            <a:pPr eaLnBrk="1" hangingPunct="1"/>
            <a:r>
              <a:rPr lang="en-US" sz="2800" dirty="0" smtClean="0"/>
              <a:t>Case Study with Lessons Learned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C:\Users\William W Hawley\Desktop\Mt Adams Log-out 08 010.JPG"/>
          <p:cNvPicPr>
            <a:picLocks noChangeAspect="1" noChangeArrowheads="1"/>
          </p:cNvPicPr>
          <p:nvPr/>
        </p:nvPicPr>
        <p:blipFill>
          <a:blip r:embed="rId3" cstate="screen"/>
          <a:srcRect/>
          <a:stretch>
            <a:fillRect/>
          </a:stretch>
        </p:blipFill>
        <p:spPr bwMode="auto">
          <a:xfrm>
            <a:off x="533400" y="1924050"/>
            <a:ext cx="8204200" cy="4324350"/>
          </a:xfrm>
          <a:prstGeom prst="rect">
            <a:avLst/>
          </a:prstGeom>
          <a:noFill/>
          <a:ln w="9525">
            <a:noFill/>
            <a:miter lim="800000"/>
            <a:headEnd/>
            <a:tailEnd/>
          </a:ln>
        </p:spPr>
      </p:pic>
      <p:sp>
        <p:nvSpPr>
          <p:cNvPr id="4" name="Title 3"/>
          <p:cNvSpPr>
            <a:spLocks noGrp="1"/>
          </p:cNvSpPr>
          <p:nvPr>
            <p:ph type="title"/>
          </p:nvPr>
        </p:nvSpPr>
        <p:spPr/>
        <p:txBody>
          <a:bodyPr/>
          <a:lstStyle/>
          <a:p>
            <a:r>
              <a:rPr lang="en-US" b="1" dirty="0" smtClean="0"/>
              <a:t>Site Preparation - Support Aids</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William W Hawley\Desktop\Mt Adams Log-out 08 011.jpg"/>
          <p:cNvPicPr>
            <a:picLocks noChangeAspect="1" noChangeArrowheads="1"/>
          </p:cNvPicPr>
          <p:nvPr/>
        </p:nvPicPr>
        <p:blipFill>
          <a:blip r:embed="rId3" cstate="screen"/>
          <a:srcRect/>
          <a:stretch>
            <a:fillRect/>
          </a:stretch>
        </p:blipFill>
        <p:spPr bwMode="auto">
          <a:xfrm>
            <a:off x="838200" y="1905000"/>
            <a:ext cx="7543800" cy="4438650"/>
          </a:xfrm>
          <a:prstGeom prst="rect">
            <a:avLst/>
          </a:prstGeom>
          <a:noFill/>
          <a:ln w="9525">
            <a:noFill/>
            <a:miter lim="800000"/>
            <a:headEnd/>
            <a:tailEnd/>
          </a:ln>
        </p:spPr>
      </p:pic>
      <p:sp>
        <p:nvSpPr>
          <p:cNvPr id="4" name="Title 3"/>
          <p:cNvSpPr>
            <a:spLocks noGrp="1"/>
          </p:cNvSpPr>
          <p:nvPr>
            <p:ph type="title"/>
          </p:nvPr>
        </p:nvSpPr>
        <p:spPr/>
        <p:txBody>
          <a:bodyPr/>
          <a:lstStyle/>
          <a:p>
            <a:r>
              <a:rPr lang="en-US" b="1" dirty="0" smtClean="0"/>
              <a:t>Site Preparation - Support Aids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William W Hawley\Desktop\Mt Adams Log-out 08 012.JPG"/>
          <p:cNvPicPr>
            <a:picLocks noChangeAspect="1" noChangeArrowheads="1"/>
          </p:cNvPicPr>
          <p:nvPr/>
        </p:nvPicPr>
        <p:blipFill>
          <a:blip r:embed="rId3" cstate="screen"/>
          <a:srcRect/>
          <a:stretch>
            <a:fillRect/>
          </a:stretch>
        </p:blipFill>
        <p:spPr bwMode="auto">
          <a:xfrm>
            <a:off x="990600" y="1905000"/>
            <a:ext cx="7239000" cy="4191000"/>
          </a:xfrm>
          <a:prstGeom prst="rect">
            <a:avLst/>
          </a:prstGeom>
          <a:noFill/>
          <a:ln w="9525">
            <a:noFill/>
            <a:miter lim="800000"/>
            <a:headEnd/>
            <a:tailEnd/>
          </a:ln>
        </p:spPr>
      </p:pic>
      <p:sp>
        <p:nvSpPr>
          <p:cNvPr id="79875" name="Title 3"/>
          <p:cNvSpPr>
            <a:spLocks noGrp="1"/>
          </p:cNvSpPr>
          <p:nvPr>
            <p:ph type="title"/>
          </p:nvPr>
        </p:nvSpPr>
        <p:spPr/>
        <p:txBody>
          <a:bodyPr/>
          <a:lstStyle/>
          <a:p>
            <a:r>
              <a:rPr lang="en-US" b="1" dirty="0" smtClean="0"/>
              <a:t>Site Preparation - Support Aids</a:t>
            </a:r>
            <a:endParaRPr lang="en-US"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itle 3"/>
          <p:cNvSpPr>
            <a:spLocks noGrp="1"/>
          </p:cNvSpPr>
          <p:nvPr>
            <p:ph type="title"/>
          </p:nvPr>
        </p:nvSpPr>
        <p:spPr/>
        <p:txBody>
          <a:bodyPr/>
          <a:lstStyle/>
          <a:p>
            <a:r>
              <a:rPr lang="en-US" b="1" dirty="0" smtClean="0"/>
              <a:t>Site Preparation - Support Aids</a:t>
            </a:r>
            <a:endParaRPr lang="en-US" dirty="0" smtClean="0"/>
          </a:p>
        </p:txBody>
      </p:sp>
      <p:pic>
        <p:nvPicPr>
          <p:cNvPr id="3" name="Picture 2" descr="IMG_3017.jpg"/>
          <p:cNvPicPr>
            <a:picLocks noChangeAspect="1"/>
          </p:cNvPicPr>
          <p:nvPr/>
        </p:nvPicPr>
        <p:blipFill>
          <a:blip r:embed="rId3" cstate="screen"/>
          <a:srcRect/>
          <a:stretch>
            <a:fillRect/>
          </a:stretch>
        </p:blipFill>
        <p:spPr>
          <a:xfrm>
            <a:off x="1676400" y="1981200"/>
            <a:ext cx="5791200" cy="42672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105150" y="3962400"/>
            <a:ext cx="5124450" cy="1690896"/>
            <a:chOff x="3200400" y="3838575"/>
            <a:chExt cx="5657850" cy="1866900"/>
          </a:xfrm>
        </p:grpSpPr>
        <p:pic>
          <p:nvPicPr>
            <p:cNvPr id="45063" name="Picture 6" descr="Plastic Felling Wedge  — 5 1/2in. | Buy Item# 19718 now for only $2.99"/>
            <p:cNvPicPr>
              <a:picLocks noChangeAspect="1" noChangeArrowheads="1"/>
            </p:cNvPicPr>
            <p:nvPr/>
          </p:nvPicPr>
          <p:blipFill>
            <a:blip r:embed="rId3" cstate="screen"/>
            <a:srcRect/>
            <a:stretch>
              <a:fillRect/>
            </a:stretch>
          </p:blipFill>
          <p:spPr bwMode="auto">
            <a:xfrm>
              <a:off x="3200400" y="3971925"/>
              <a:ext cx="1600200" cy="1600200"/>
            </a:xfrm>
            <a:prstGeom prst="rect">
              <a:avLst/>
            </a:prstGeom>
            <a:noFill/>
            <a:ln w="9525">
              <a:noFill/>
              <a:miter lim="800000"/>
              <a:headEnd/>
              <a:tailEnd/>
            </a:ln>
          </p:spPr>
        </p:pic>
        <p:pic>
          <p:nvPicPr>
            <p:cNvPr id="8" name="Picture 7" descr="straight handle axe.jpg"/>
            <p:cNvPicPr>
              <a:picLocks noChangeAspect="1"/>
            </p:cNvPicPr>
            <p:nvPr/>
          </p:nvPicPr>
          <p:blipFill>
            <a:blip r:embed="rId4" cstate="screen"/>
            <a:stretch>
              <a:fillRect/>
            </a:stretch>
          </p:blipFill>
          <p:spPr>
            <a:xfrm>
              <a:off x="4972050" y="3838575"/>
              <a:ext cx="1866900" cy="1866900"/>
            </a:xfrm>
            <a:prstGeom prst="rect">
              <a:avLst/>
            </a:prstGeom>
          </p:spPr>
        </p:pic>
        <p:pic>
          <p:nvPicPr>
            <p:cNvPr id="9" name="Picture 8" descr="peavie.jpg"/>
            <p:cNvPicPr>
              <a:picLocks noChangeAspect="1"/>
            </p:cNvPicPr>
            <p:nvPr/>
          </p:nvPicPr>
          <p:blipFill>
            <a:blip r:embed="rId5" cstate="screen"/>
            <a:stretch>
              <a:fillRect/>
            </a:stretch>
          </p:blipFill>
          <p:spPr>
            <a:xfrm flipV="1">
              <a:off x="7010400" y="3848100"/>
              <a:ext cx="1847850" cy="1847850"/>
            </a:xfrm>
            <a:prstGeom prst="rect">
              <a:avLst/>
            </a:prstGeom>
          </p:spPr>
        </p:pic>
      </p:grpSp>
      <p:sp>
        <p:nvSpPr>
          <p:cNvPr id="45058" name="Title 1"/>
          <p:cNvSpPr>
            <a:spLocks noGrp="1"/>
          </p:cNvSpPr>
          <p:nvPr>
            <p:ph type="title"/>
          </p:nvPr>
        </p:nvSpPr>
        <p:spPr/>
        <p:txBody>
          <a:bodyPr>
            <a:normAutofit fontScale="90000"/>
          </a:bodyPr>
          <a:lstStyle/>
          <a:p>
            <a:pPr eaLnBrk="1" hangingPunct="1"/>
            <a:r>
              <a:rPr lang="en-US" b="1" dirty="0" smtClean="0"/>
              <a:t>Crew &amp; Equipment Considerations</a:t>
            </a:r>
          </a:p>
        </p:txBody>
      </p:sp>
      <p:sp>
        <p:nvSpPr>
          <p:cNvPr id="30723" name="Content Placeholder 2"/>
          <p:cNvSpPr>
            <a:spLocks noGrp="1"/>
          </p:cNvSpPr>
          <p:nvPr>
            <p:ph idx="1"/>
          </p:nvPr>
        </p:nvSpPr>
        <p:spPr/>
        <p:txBody>
          <a:bodyPr/>
          <a:lstStyle/>
          <a:p>
            <a:pPr eaLnBrk="1" hangingPunct="1"/>
            <a:r>
              <a:rPr lang="en-US" dirty="0" smtClean="0"/>
              <a:t>Do you have the right crew for the job?</a:t>
            </a:r>
          </a:p>
          <a:p>
            <a:pPr eaLnBrk="1" hangingPunct="1"/>
            <a:r>
              <a:rPr lang="en-US" dirty="0" smtClean="0"/>
              <a:t>Do you have the proper safety equipment?</a:t>
            </a:r>
          </a:p>
          <a:p>
            <a:pPr eaLnBrk="1" hangingPunct="1"/>
            <a:r>
              <a:rPr lang="en-US" dirty="0" smtClean="0"/>
              <a:t>Do you have enough gear? The right gear?</a:t>
            </a:r>
          </a:p>
          <a:p>
            <a:pPr eaLnBrk="1" hangingPunct="1"/>
            <a:r>
              <a:rPr lang="en-US" dirty="0" smtClean="0"/>
              <a:t>Do you have enough people to keep trail users clear of the work area?</a:t>
            </a:r>
          </a:p>
        </p:txBody>
      </p:sp>
      <p:sp>
        <p:nvSpPr>
          <p:cNvPr id="30727" name="TextBox 8"/>
          <p:cNvSpPr txBox="1">
            <a:spLocks noChangeArrowheads="1"/>
          </p:cNvSpPr>
          <p:nvPr/>
        </p:nvSpPr>
        <p:spPr bwMode="auto">
          <a:xfrm>
            <a:off x="0" y="5638800"/>
            <a:ext cx="9144000" cy="584200"/>
          </a:xfrm>
          <a:prstGeom prst="rect">
            <a:avLst/>
          </a:prstGeom>
          <a:noFill/>
          <a:ln w="9525">
            <a:noFill/>
            <a:miter lim="800000"/>
            <a:headEnd/>
            <a:tailEnd/>
          </a:ln>
        </p:spPr>
        <p:txBody>
          <a:bodyPr>
            <a:spAutoFit/>
          </a:bodyPr>
          <a:lstStyle/>
          <a:p>
            <a:pPr algn="ctr"/>
            <a:r>
              <a:rPr lang="en-US" sz="3200" b="1" dirty="0">
                <a:solidFill>
                  <a:schemeClr val="tx2"/>
                </a:solidFill>
                <a:latin typeface="Calibri" pitchFamily="34" charset="0"/>
              </a:rPr>
              <a:t>Don’t Start a Project Without the </a:t>
            </a:r>
            <a:r>
              <a:rPr lang="en-US" sz="3200" b="1" u="sng" dirty="0">
                <a:solidFill>
                  <a:schemeClr val="tx2"/>
                </a:solidFill>
                <a:latin typeface="Calibri" pitchFamily="34" charset="0"/>
              </a:rPr>
              <a:t>Right Stuff</a:t>
            </a:r>
            <a:r>
              <a:rPr lang="en-US" sz="3200" b="1" dirty="0">
                <a:solidFill>
                  <a:schemeClr val="tx2"/>
                </a:solidFill>
                <a:latin typeface="Calibri" pitchFamily="34" charset="0"/>
              </a:rPr>
              <a: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457200"/>
            <a:ext cx="8229600" cy="1143000"/>
          </a:xfrm>
        </p:spPr>
        <p:txBody>
          <a:bodyPr/>
          <a:lstStyle/>
          <a:p>
            <a:pPr eaLnBrk="1" hangingPunct="1"/>
            <a:r>
              <a:rPr lang="en-US" b="1" dirty="0" smtClean="0"/>
              <a:t>Cut Analysis &amp; Plan</a:t>
            </a:r>
          </a:p>
        </p:txBody>
      </p:sp>
      <p:sp>
        <p:nvSpPr>
          <p:cNvPr id="44035" name="Content Placeholder 15"/>
          <p:cNvSpPr>
            <a:spLocks noGrp="1"/>
          </p:cNvSpPr>
          <p:nvPr>
            <p:ph idx="1"/>
          </p:nvPr>
        </p:nvSpPr>
        <p:spPr>
          <a:xfrm>
            <a:off x="457200" y="1676400"/>
            <a:ext cx="8229600" cy="4389438"/>
          </a:xfrm>
        </p:spPr>
        <p:txBody>
          <a:bodyPr/>
          <a:lstStyle/>
          <a:p>
            <a:pPr eaLnBrk="1" hangingPunct="1"/>
            <a:r>
              <a:rPr lang="en-US" dirty="0" smtClean="0"/>
              <a:t>Bind Evaluation and Mitigation </a:t>
            </a:r>
          </a:p>
          <a:p>
            <a:pPr eaLnBrk="1" hangingPunct="1"/>
            <a:r>
              <a:rPr lang="en-US" dirty="0" smtClean="0"/>
              <a:t>Action Plan</a:t>
            </a:r>
          </a:p>
          <a:p>
            <a:pPr lvl="1" eaLnBrk="1" hangingPunct="1"/>
            <a:r>
              <a:rPr lang="en-US" dirty="0" smtClean="0"/>
              <a:t>Site preparation</a:t>
            </a:r>
          </a:p>
          <a:p>
            <a:pPr lvl="1" eaLnBrk="1" hangingPunct="1"/>
            <a:r>
              <a:rPr lang="en-US" dirty="0" smtClean="0"/>
              <a:t>Crew assignments</a:t>
            </a:r>
          </a:p>
          <a:p>
            <a:pPr lvl="1" eaLnBrk="1" hangingPunct="1"/>
            <a:r>
              <a:rPr lang="en-US" dirty="0" smtClean="0"/>
              <a:t>Crew communication </a:t>
            </a:r>
          </a:p>
          <a:p>
            <a:pPr lvl="1" eaLnBrk="1" hangingPunct="1"/>
            <a:r>
              <a:rPr lang="en-US" dirty="0" smtClean="0"/>
              <a:t>Cut sequence</a:t>
            </a:r>
          </a:p>
          <a:p>
            <a:pPr lvl="1" eaLnBrk="1" hangingPunct="1"/>
            <a:r>
              <a:rPr lang="en-US" dirty="0" smtClean="0"/>
              <a:t>Cut piece track</a:t>
            </a:r>
          </a:p>
          <a:p>
            <a:pPr lvl="1" eaLnBrk="1" hangingPunct="1"/>
            <a:r>
              <a:rPr lang="en-US" dirty="0" smtClean="0"/>
              <a:t>Cut design</a:t>
            </a:r>
          </a:p>
          <a:p>
            <a:pPr lvl="1" eaLnBrk="1" hangingPunct="1"/>
            <a:r>
              <a:rPr lang="en-US" dirty="0" smtClean="0"/>
              <a:t>Escape routes</a:t>
            </a:r>
          </a:p>
        </p:txBody>
      </p:sp>
      <p:pic>
        <p:nvPicPr>
          <p:cNvPr id="44038" name="Picture 2" descr="C:\Users\William W Hawley\Documents\Herman Ck LOGOUT 2\228.JPG"/>
          <p:cNvPicPr>
            <a:picLocks noChangeAspect="1" noChangeArrowheads="1"/>
          </p:cNvPicPr>
          <p:nvPr/>
        </p:nvPicPr>
        <p:blipFill>
          <a:blip r:embed="rId3" cstate="screen"/>
          <a:srcRect/>
          <a:stretch>
            <a:fillRect/>
          </a:stretch>
        </p:blipFill>
        <p:spPr bwMode="auto">
          <a:xfrm>
            <a:off x="4191000" y="2209800"/>
            <a:ext cx="46990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itle 6"/>
          <p:cNvSpPr>
            <a:spLocks noGrp="1"/>
          </p:cNvSpPr>
          <p:nvPr>
            <p:ph type="title"/>
          </p:nvPr>
        </p:nvSpPr>
        <p:spPr/>
        <p:txBody>
          <a:bodyPr/>
          <a:lstStyle/>
          <a:p>
            <a:pPr eaLnBrk="1" hangingPunct="1"/>
            <a:r>
              <a:rPr lang="en-US" sz="4000" b="1" smtClean="0"/>
              <a:t>Before the Saw Touches the Wood...</a:t>
            </a:r>
          </a:p>
        </p:txBody>
      </p:sp>
      <p:pic>
        <p:nvPicPr>
          <p:cNvPr id="16" name="Picture 15" descr="9 Go or No Go Cards 2013_02.jpg"/>
          <p:cNvPicPr>
            <a:picLocks noChangeAspect="1"/>
          </p:cNvPicPr>
          <p:nvPr/>
        </p:nvPicPr>
        <p:blipFill>
          <a:blip r:embed="rId3" cstate="screen"/>
          <a:srcRect l="3973" t="10000" r="51438" b="64636"/>
          <a:stretch>
            <a:fillRect/>
          </a:stretch>
        </p:blipFill>
        <p:spPr>
          <a:xfrm>
            <a:off x="380999" y="1828800"/>
            <a:ext cx="4656627" cy="3429000"/>
          </a:xfrm>
          <a:prstGeom prst="rect">
            <a:avLst/>
          </a:prstGeom>
        </p:spPr>
      </p:pic>
      <p:pic>
        <p:nvPicPr>
          <p:cNvPr id="17" name="Picture 16" descr="9 Go or No Go Cards 2013_022.jpg"/>
          <p:cNvPicPr>
            <a:picLocks noChangeAspect="1"/>
          </p:cNvPicPr>
          <p:nvPr/>
        </p:nvPicPr>
        <p:blipFill>
          <a:blip r:embed="rId4" cstate="screen"/>
          <a:srcRect l="3973" t="10000" r="51438" b="64444"/>
          <a:stretch>
            <a:fillRect/>
          </a:stretch>
        </p:blipFill>
        <p:spPr>
          <a:xfrm>
            <a:off x="4343400" y="3352800"/>
            <a:ext cx="4606454" cy="3417726"/>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b="1" dirty="0" smtClean="0"/>
              <a:t>Situational Hazard Awareness </a:t>
            </a:r>
          </a:p>
        </p:txBody>
      </p:sp>
      <p:sp>
        <p:nvSpPr>
          <p:cNvPr id="32771" name="Content Placeholder 2"/>
          <p:cNvSpPr>
            <a:spLocks noGrp="1"/>
          </p:cNvSpPr>
          <p:nvPr>
            <p:ph idx="1"/>
          </p:nvPr>
        </p:nvSpPr>
        <p:spPr>
          <a:xfrm>
            <a:off x="457200" y="1935163"/>
            <a:ext cx="3048000" cy="4389437"/>
          </a:xfrm>
        </p:spPr>
        <p:txBody>
          <a:bodyPr/>
          <a:lstStyle/>
          <a:p>
            <a:pPr eaLnBrk="1" hangingPunct="1"/>
            <a:r>
              <a:rPr lang="en-US" dirty="0" smtClean="0"/>
              <a:t>Environmental </a:t>
            </a:r>
            <a:br>
              <a:rPr lang="en-US" dirty="0" smtClean="0"/>
            </a:br>
            <a:r>
              <a:rPr lang="en-US" dirty="0" smtClean="0"/>
              <a:t>conditions</a:t>
            </a:r>
          </a:p>
          <a:p>
            <a:pPr eaLnBrk="1" hangingPunct="1"/>
            <a:r>
              <a:rPr lang="en-US" dirty="0" smtClean="0"/>
              <a:t>Overhead survey</a:t>
            </a:r>
          </a:p>
          <a:p>
            <a:pPr eaLnBrk="1" hangingPunct="1"/>
            <a:r>
              <a:rPr lang="en-US" dirty="0" smtClean="0"/>
              <a:t>Ground survey</a:t>
            </a:r>
          </a:p>
          <a:p>
            <a:pPr eaLnBrk="1" hangingPunct="1"/>
            <a:r>
              <a:rPr lang="en-US" dirty="0" smtClean="0"/>
              <a:t>Site prep</a:t>
            </a:r>
          </a:p>
          <a:p>
            <a:pPr eaLnBrk="1" hangingPunct="1"/>
            <a:r>
              <a:rPr lang="en-US" dirty="0" smtClean="0"/>
              <a:t>Crew and </a:t>
            </a:r>
            <a:br>
              <a:rPr lang="en-US" dirty="0" smtClean="0"/>
            </a:br>
            <a:r>
              <a:rPr lang="en-US" dirty="0" smtClean="0"/>
              <a:t>equipment</a:t>
            </a:r>
          </a:p>
          <a:p>
            <a:pPr eaLnBrk="1" hangingPunct="1"/>
            <a:r>
              <a:rPr lang="en-US" dirty="0" smtClean="0"/>
              <a:t>Cut analysis and plan</a:t>
            </a:r>
          </a:p>
          <a:p>
            <a:pPr eaLnBrk="1" hangingPunct="1"/>
            <a:endParaRPr lang="en-US" u="sng" dirty="0" smtClean="0"/>
          </a:p>
        </p:txBody>
      </p:sp>
      <p:pic>
        <p:nvPicPr>
          <p:cNvPr id="32774" name="Picture 2" descr="C:\Users\William W Hawley\Documents\TKO Projects\TKO Heman CK 3-19\TKO Herman Creek 3-19-11 -1 - log project - assessing.jpg"/>
          <p:cNvPicPr>
            <a:picLocks noChangeAspect="1" noChangeArrowheads="1"/>
          </p:cNvPicPr>
          <p:nvPr/>
        </p:nvPicPr>
        <p:blipFill>
          <a:blip r:embed="rId3" cstate="screen"/>
          <a:srcRect/>
          <a:stretch>
            <a:fillRect/>
          </a:stretch>
        </p:blipFill>
        <p:spPr bwMode="auto">
          <a:xfrm>
            <a:off x="3503613" y="1981200"/>
            <a:ext cx="5372100" cy="4167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b="1" dirty="0" smtClean="0"/>
              <a:t>Bucking Only</a:t>
            </a:r>
          </a:p>
        </p:txBody>
      </p:sp>
      <p:sp>
        <p:nvSpPr>
          <p:cNvPr id="49155" name="Content Placeholder 10"/>
          <p:cNvSpPr>
            <a:spLocks noGrp="1"/>
          </p:cNvSpPr>
          <p:nvPr>
            <p:ph sz="half" idx="1"/>
          </p:nvPr>
        </p:nvSpPr>
        <p:spPr>
          <a:xfrm>
            <a:off x="5429250" y="3177385"/>
            <a:ext cx="3048000" cy="1461290"/>
          </a:xfrm>
        </p:spPr>
        <p:txBody>
          <a:bodyPr/>
          <a:lstStyle/>
          <a:p>
            <a:pPr marL="0" indent="12700" eaLnBrk="1" hangingPunct="1">
              <a:buFont typeface="Wingdings 2" pitchFamily="18" charset="2"/>
              <a:buNone/>
            </a:pPr>
            <a:r>
              <a:rPr lang="en-US" sz="2800" dirty="0" smtClean="0"/>
              <a:t>Which one of these would you or should you cut?</a:t>
            </a:r>
          </a:p>
        </p:txBody>
      </p:sp>
      <p:sp>
        <p:nvSpPr>
          <p:cNvPr id="49158" name="TextBox 5"/>
          <p:cNvSpPr txBox="1">
            <a:spLocks noChangeArrowheads="1"/>
          </p:cNvSpPr>
          <p:nvPr/>
        </p:nvSpPr>
        <p:spPr bwMode="auto">
          <a:xfrm>
            <a:off x="1447800" y="2438400"/>
            <a:ext cx="2362200" cy="369888"/>
          </a:xfrm>
          <a:prstGeom prst="rect">
            <a:avLst/>
          </a:prstGeom>
          <a:noFill/>
          <a:ln w="9525">
            <a:noFill/>
            <a:miter lim="800000"/>
            <a:headEnd/>
            <a:tailEnd/>
          </a:ln>
        </p:spPr>
        <p:txBody>
          <a:bodyPr>
            <a:spAutoFit/>
          </a:bodyPr>
          <a:lstStyle/>
          <a:p>
            <a:r>
              <a:rPr lang="en-US">
                <a:latin typeface="Calibri" pitchFamily="34" charset="0"/>
              </a:rPr>
              <a:t>Insert photo of leaner</a:t>
            </a:r>
          </a:p>
        </p:txBody>
      </p:sp>
      <p:pic>
        <p:nvPicPr>
          <p:cNvPr id="49159" name="Picture 2" descr="C:\Users\William W Hawley\Desktop\Leaner.JPG"/>
          <p:cNvPicPr>
            <a:picLocks noChangeAspect="1" noChangeArrowheads="1"/>
          </p:cNvPicPr>
          <p:nvPr/>
        </p:nvPicPr>
        <p:blipFill>
          <a:blip r:embed="rId3" cstate="screen"/>
          <a:srcRect/>
          <a:stretch>
            <a:fillRect/>
          </a:stretch>
        </p:blipFill>
        <p:spPr bwMode="auto">
          <a:xfrm>
            <a:off x="457200" y="2133600"/>
            <a:ext cx="4519613" cy="3903663"/>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earing limits pcta.jpg"/>
          <p:cNvPicPr>
            <a:picLocks noChangeAspect="1"/>
          </p:cNvPicPr>
          <p:nvPr/>
        </p:nvPicPr>
        <p:blipFill>
          <a:blip r:embed="rId3" cstate="screen"/>
          <a:stretch>
            <a:fillRect/>
          </a:stretch>
        </p:blipFill>
        <p:spPr>
          <a:xfrm>
            <a:off x="2209800" y="985157"/>
            <a:ext cx="6324600" cy="5872843"/>
          </a:xfrm>
          <a:prstGeom prst="rect">
            <a:avLst/>
          </a:prstGeom>
        </p:spPr>
      </p:pic>
      <p:sp>
        <p:nvSpPr>
          <p:cNvPr id="4" name="Title 3"/>
          <p:cNvSpPr>
            <a:spLocks noGrp="1"/>
          </p:cNvSpPr>
          <p:nvPr>
            <p:ph type="title"/>
          </p:nvPr>
        </p:nvSpPr>
        <p:spPr/>
        <p:txBody>
          <a:bodyPr/>
          <a:lstStyle/>
          <a:p>
            <a:pPr fontAlgn="auto">
              <a:spcAft>
                <a:spcPts val="0"/>
              </a:spcAft>
              <a:defRPr/>
            </a:pPr>
            <a:r>
              <a:rPr lang="en-US" sz="5400" b="1" dirty="0" smtClean="0"/>
              <a:t>Where to Cut</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ttp://faculty.scf.edu/jonesj/lit2110/pics/quill4.gif"/>
          <p:cNvPicPr>
            <a:picLocks noChangeAspect="1" noChangeArrowheads="1"/>
          </p:cNvPicPr>
          <p:nvPr/>
        </p:nvPicPr>
        <p:blipFill>
          <a:blip r:embed="rId3" cstate="screen"/>
          <a:srcRect/>
          <a:stretch>
            <a:fillRect/>
          </a:stretch>
        </p:blipFill>
        <p:spPr bwMode="auto">
          <a:xfrm>
            <a:off x="5029200" y="2514600"/>
            <a:ext cx="4114800" cy="2989263"/>
          </a:xfrm>
          <a:prstGeom prst="rect">
            <a:avLst/>
          </a:prstGeom>
          <a:noFill/>
          <a:ln w="9525">
            <a:noFill/>
            <a:miter lim="800000"/>
            <a:headEnd/>
            <a:tailEnd/>
          </a:ln>
        </p:spPr>
      </p:pic>
      <p:sp>
        <p:nvSpPr>
          <p:cNvPr id="15363" name="Title 1"/>
          <p:cNvSpPr>
            <a:spLocks noGrp="1"/>
          </p:cNvSpPr>
          <p:nvPr>
            <p:ph type="title"/>
          </p:nvPr>
        </p:nvSpPr>
        <p:spPr>
          <a:xfrm>
            <a:off x="457200" y="533400"/>
            <a:ext cx="8229600" cy="1143000"/>
          </a:xfrm>
        </p:spPr>
        <p:txBody>
          <a:bodyPr/>
          <a:lstStyle/>
          <a:p>
            <a:pPr eaLnBrk="1" hangingPunct="1"/>
            <a:r>
              <a:rPr lang="en-US" sz="4400" b="1" smtClean="0"/>
              <a:t>Memorandum of Understanding </a:t>
            </a:r>
            <a:endParaRPr lang="en-US" sz="4400" smtClean="0"/>
          </a:p>
        </p:txBody>
      </p:sp>
      <p:sp>
        <p:nvSpPr>
          <p:cNvPr id="10" name="Content Placeholder 9"/>
          <p:cNvSpPr>
            <a:spLocks noGrp="1"/>
          </p:cNvSpPr>
          <p:nvPr>
            <p:ph idx="1"/>
          </p:nvPr>
        </p:nvSpPr>
        <p:spPr>
          <a:xfrm>
            <a:off x="457200" y="1752600"/>
            <a:ext cx="8229600" cy="4389438"/>
          </a:xfrm>
        </p:spPr>
        <p:txBody>
          <a:bodyPr>
            <a:normAutofit/>
          </a:bodyPr>
          <a:lstStyle/>
          <a:p>
            <a:pPr marL="274320" indent="-274320" eaLnBrk="1" fontAlgn="auto" hangingPunct="1">
              <a:spcBef>
                <a:spcPts val="0"/>
              </a:spcBef>
              <a:spcAft>
                <a:spcPts val="600"/>
              </a:spcAft>
              <a:buClr>
                <a:schemeClr val="accent3"/>
              </a:buClr>
              <a:buFont typeface="Wingdings 2"/>
              <a:buNone/>
              <a:defRPr/>
            </a:pPr>
            <a:r>
              <a:rPr lang="en-US" sz="2400" dirty="0" smtClean="0">
                <a:solidFill>
                  <a:schemeClr val="tx2"/>
                </a:solidFill>
                <a:latin typeface="+mj-lt"/>
              </a:rPr>
              <a:t>2009 MOU page 13, item 1, PCTA shall:</a:t>
            </a:r>
          </a:p>
          <a:p>
            <a:pPr marL="171450" indent="0" eaLnBrk="1" fontAlgn="auto" hangingPunct="1">
              <a:spcBef>
                <a:spcPts val="0"/>
              </a:spcBef>
              <a:spcAft>
                <a:spcPts val="600"/>
              </a:spcAft>
              <a:buClr>
                <a:schemeClr val="accent3"/>
              </a:buClr>
              <a:buFont typeface="Wingdings 2"/>
              <a:buNone/>
              <a:defRPr/>
            </a:pPr>
            <a:r>
              <a:rPr lang="en-US" sz="2400" i="1" dirty="0" smtClean="0"/>
              <a:t>“Provide chain and crosscut saw </a:t>
            </a:r>
          </a:p>
          <a:p>
            <a:pPr marL="171450" indent="0" eaLnBrk="1" fontAlgn="auto" hangingPunct="1">
              <a:spcBef>
                <a:spcPts val="0"/>
              </a:spcBef>
              <a:spcAft>
                <a:spcPts val="600"/>
              </a:spcAft>
              <a:buClr>
                <a:schemeClr val="accent3"/>
              </a:buClr>
              <a:buFont typeface="Wingdings 2"/>
              <a:buNone/>
              <a:defRPr/>
            </a:pPr>
            <a:r>
              <a:rPr lang="en-US" sz="2400" i="1" dirty="0" smtClean="0"/>
              <a:t>operator safety training, </a:t>
            </a:r>
          </a:p>
          <a:p>
            <a:pPr marL="171450" indent="0" eaLnBrk="1" fontAlgn="auto" hangingPunct="1">
              <a:spcBef>
                <a:spcPts val="0"/>
              </a:spcBef>
              <a:spcAft>
                <a:spcPts val="600"/>
              </a:spcAft>
              <a:buClr>
                <a:schemeClr val="accent3"/>
              </a:buClr>
              <a:buFont typeface="Wingdings 2"/>
              <a:buNone/>
              <a:defRPr/>
            </a:pPr>
            <a:r>
              <a:rPr lang="en-US" sz="2400" i="1" dirty="0" smtClean="0"/>
              <a:t>certification and recertification </a:t>
            </a:r>
          </a:p>
          <a:p>
            <a:pPr marL="171450" indent="0" eaLnBrk="1" fontAlgn="auto" hangingPunct="1">
              <a:spcBef>
                <a:spcPts val="0"/>
              </a:spcBef>
              <a:spcAft>
                <a:spcPts val="600"/>
              </a:spcAft>
              <a:buClr>
                <a:schemeClr val="accent3"/>
              </a:buClr>
              <a:buFont typeface="Wingdings 2"/>
              <a:buNone/>
              <a:defRPr/>
            </a:pPr>
            <a:r>
              <a:rPr lang="en-US" sz="2400" i="1" dirty="0" smtClean="0"/>
              <a:t>opportunities using PCTA affiliated </a:t>
            </a:r>
          </a:p>
          <a:p>
            <a:pPr marL="171450" indent="0" eaLnBrk="1" fontAlgn="auto" hangingPunct="1">
              <a:spcBef>
                <a:spcPts val="0"/>
              </a:spcBef>
              <a:spcAft>
                <a:spcPts val="600"/>
              </a:spcAft>
              <a:buClr>
                <a:schemeClr val="accent3"/>
              </a:buClr>
              <a:buFont typeface="Wingdings 2"/>
              <a:buNone/>
              <a:defRPr/>
            </a:pPr>
            <a:r>
              <a:rPr lang="en-US" sz="2400" i="1" dirty="0" smtClean="0"/>
              <a:t>instructor/certifiers and instructors </a:t>
            </a:r>
          </a:p>
          <a:p>
            <a:pPr marL="171450" indent="0" eaLnBrk="1" fontAlgn="auto" hangingPunct="1">
              <a:spcBef>
                <a:spcPts val="0"/>
              </a:spcBef>
              <a:spcAft>
                <a:spcPts val="600"/>
              </a:spcAft>
              <a:buClr>
                <a:schemeClr val="accent3"/>
              </a:buClr>
              <a:buFont typeface="Wingdings 2"/>
              <a:buNone/>
              <a:defRPr/>
            </a:pPr>
            <a:r>
              <a:rPr lang="en-US" sz="2400" i="1" dirty="0" smtClean="0"/>
              <a:t>to meet the needs of the PCTA </a:t>
            </a:r>
          </a:p>
          <a:p>
            <a:pPr marL="171450" indent="0" eaLnBrk="1" fontAlgn="auto" hangingPunct="1">
              <a:spcBef>
                <a:spcPts val="0"/>
              </a:spcBef>
              <a:spcAft>
                <a:spcPts val="600"/>
              </a:spcAft>
              <a:buClr>
                <a:schemeClr val="accent3"/>
              </a:buClr>
              <a:buFont typeface="Wingdings 2"/>
              <a:buNone/>
              <a:defRPr/>
            </a:pPr>
            <a:r>
              <a:rPr lang="en-US" sz="2400" i="1" dirty="0" smtClean="0"/>
              <a:t>volunteers and staff to the fullest </a:t>
            </a:r>
          </a:p>
          <a:p>
            <a:pPr marL="171450" indent="0" eaLnBrk="1" fontAlgn="auto" hangingPunct="1">
              <a:spcBef>
                <a:spcPts val="0"/>
              </a:spcBef>
              <a:spcAft>
                <a:spcPts val="600"/>
              </a:spcAft>
              <a:buClr>
                <a:schemeClr val="accent3"/>
              </a:buClr>
              <a:buFont typeface="Wingdings 2"/>
              <a:buNone/>
              <a:defRPr/>
            </a:pPr>
            <a:r>
              <a:rPr lang="en-US" sz="2400" i="1" dirty="0" smtClean="0"/>
              <a:t>extent possible.”</a:t>
            </a:r>
            <a:endParaRPr lang="en-US" i="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609600"/>
            <a:ext cx="8229600" cy="1143000"/>
          </a:xfrm>
        </p:spPr>
        <p:txBody>
          <a:bodyPr/>
          <a:lstStyle/>
          <a:p>
            <a:pPr eaLnBrk="1" hangingPunct="1"/>
            <a:r>
              <a:rPr lang="en-US" b="1" smtClean="0"/>
              <a:t>Leaving the Project Site</a:t>
            </a:r>
          </a:p>
        </p:txBody>
      </p:sp>
      <p:sp>
        <p:nvSpPr>
          <p:cNvPr id="50179" name="Content Placeholder 8"/>
          <p:cNvSpPr>
            <a:spLocks noGrp="1"/>
          </p:cNvSpPr>
          <p:nvPr>
            <p:ph sz="half" idx="1"/>
          </p:nvPr>
        </p:nvSpPr>
        <p:spPr>
          <a:xfrm>
            <a:off x="457200" y="1920875"/>
            <a:ext cx="4038600" cy="2193925"/>
          </a:xfrm>
        </p:spPr>
        <p:txBody>
          <a:bodyPr/>
          <a:lstStyle/>
          <a:p>
            <a:pPr eaLnBrk="1" hangingPunct="1">
              <a:buFont typeface="Wingdings 2" pitchFamily="18" charset="2"/>
              <a:buChar char=""/>
            </a:pPr>
            <a:r>
              <a:rPr lang="en-US" smtClean="0"/>
              <a:t>Is everything secure?</a:t>
            </a:r>
          </a:p>
          <a:p>
            <a:pPr eaLnBrk="1" hangingPunct="1">
              <a:buFont typeface="Wingdings 2" pitchFamily="18" charset="2"/>
              <a:buChar char=""/>
            </a:pPr>
            <a:r>
              <a:rPr lang="en-US" smtClean="0"/>
              <a:t>Do you have all tools?</a:t>
            </a:r>
          </a:p>
          <a:p>
            <a:pPr eaLnBrk="1" hangingPunct="1">
              <a:buFont typeface="Wingdings 2" pitchFamily="18" charset="2"/>
              <a:buChar char=""/>
            </a:pPr>
            <a:r>
              <a:rPr lang="en-US" smtClean="0"/>
              <a:t>Is the tread restored?</a:t>
            </a:r>
          </a:p>
          <a:p>
            <a:pPr eaLnBrk="1" hangingPunct="1">
              <a:buFont typeface="Wingdings 2" pitchFamily="18" charset="2"/>
              <a:buChar char=""/>
            </a:pPr>
            <a:r>
              <a:rPr lang="en-US" smtClean="0"/>
              <a:t>Is the setting restored?</a:t>
            </a:r>
          </a:p>
        </p:txBody>
      </p:sp>
      <p:pic>
        <p:nvPicPr>
          <p:cNvPr id="50182" name="Picture 2" descr="C:\Users\William W Hawley\Documents\Herman Ck LOGOUT 2\232.JPG"/>
          <p:cNvPicPr>
            <a:picLocks noChangeAspect="1" noChangeArrowheads="1"/>
          </p:cNvPicPr>
          <p:nvPr/>
        </p:nvPicPr>
        <p:blipFill>
          <a:blip r:embed="rId3" cstate="screen"/>
          <a:srcRect/>
          <a:stretch>
            <a:fillRect/>
          </a:stretch>
        </p:blipFill>
        <p:spPr bwMode="auto">
          <a:xfrm>
            <a:off x="4343400" y="1752600"/>
            <a:ext cx="4495800" cy="3752850"/>
          </a:xfrm>
          <a:prstGeom prst="rect">
            <a:avLst/>
          </a:prstGeom>
          <a:noFill/>
          <a:ln w="12700">
            <a:solidFill>
              <a:schemeClr val="tx1"/>
            </a:solidFill>
            <a:miter lim="800000"/>
            <a:headEnd/>
            <a:tailEnd/>
          </a:ln>
        </p:spPr>
      </p:pic>
      <p:sp>
        <p:nvSpPr>
          <p:cNvPr id="50183" name="TextBox 9"/>
          <p:cNvSpPr txBox="1">
            <a:spLocks noChangeArrowheads="1"/>
          </p:cNvSpPr>
          <p:nvPr/>
        </p:nvSpPr>
        <p:spPr bwMode="auto">
          <a:xfrm>
            <a:off x="457200" y="4038600"/>
            <a:ext cx="3581400" cy="1200329"/>
          </a:xfrm>
          <a:prstGeom prst="rect">
            <a:avLst/>
          </a:prstGeom>
          <a:noFill/>
          <a:ln w="9525">
            <a:noFill/>
            <a:miter lim="800000"/>
            <a:headEnd/>
            <a:tailEnd/>
          </a:ln>
        </p:spPr>
        <p:txBody>
          <a:bodyPr wrap="square">
            <a:spAutoFit/>
          </a:bodyPr>
          <a:lstStyle/>
          <a:p>
            <a:pPr algn="ctr"/>
            <a:r>
              <a:rPr lang="en-US" sz="2400" b="1">
                <a:solidFill>
                  <a:schemeClr val="tx2"/>
                </a:solidFill>
                <a:latin typeface="Calibri" pitchFamily="34" charset="0"/>
              </a:rPr>
              <a:t>If there is any dangerous condition that you are unable to correct…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1371600"/>
            <a:ext cx="8229600" cy="1676400"/>
          </a:xfrm>
        </p:spPr>
        <p:txBody>
          <a:bodyPr>
            <a:normAutofit fontScale="90000"/>
          </a:bodyPr>
          <a:lstStyle/>
          <a:p>
            <a:pPr algn="ctr" eaLnBrk="1" fontAlgn="auto" hangingPunct="1">
              <a:spcAft>
                <a:spcPts val="0"/>
              </a:spcAft>
              <a:defRPr/>
            </a:pPr>
            <a:r>
              <a:rPr lang="en-US" sz="3100" b="1" dirty="0" smtClean="0"/>
              <a:t>If it is a hazard to normal hiker or equestrian safety… </a:t>
            </a:r>
            <a:r>
              <a:rPr lang="en-US" sz="10700" b="1" dirty="0" smtClean="0"/>
              <a:t>Flag It!</a:t>
            </a:r>
            <a:endParaRPr lang="en-US" b="1" dirty="0"/>
          </a:p>
        </p:txBody>
      </p:sp>
      <p:sp>
        <p:nvSpPr>
          <p:cNvPr id="10" name="Content Placeholder 9"/>
          <p:cNvSpPr>
            <a:spLocks noGrp="1"/>
          </p:cNvSpPr>
          <p:nvPr>
            <p:ph sz="half" idx="1"/>
          </p:nvPr>
        </p:nvSpPr>
        <p:spPr>
          <a:xfrm>
            <a:off x="1219200" y="3009900"/>
            <a:ext cx="6629400" cy="3162300"/>
          </a:xfrm>
        </p:spPr>
        <p:txBody>
          <a:bodyPr>
            <a:normAutofit/>
          </a:bodyPr>
          <a:lstStyle/>
          <a:p>
            <a:pPr marL="274320" indent="-274320" algn="ctr" eaLnBrk="1" fontAlgn="auto" hangingPunct="1">
              <a:spcAft>
                <a:spcPts val="0"/>
              </a:spcAft>
              <a:buClr>
                <a:schemeClr val="accent3"/>
              </a:buClr>
              <a:buFont typeface="Wingdings 2"/>
              <a:buNone/>
              <a:defRPr/>
            </a:pPr>
            <a:r>
              <a:rPr lang="en-US" sz="2400" b="1" u="sng" dirty="0" smtClean="0">
                <a:solidFill>
                  <a:schemeClr val="tx2"/>
                </a:solidFill>
                <a:latin typeface="+mj-lt"/>
              </a:rPr>
              <a:t>Inform Land Manager As Soon As Possible   </a:t>
            </a:r>
          </a:p>
          <a:p>
            <a:pPr marL="274320" indent="-274320" algn="ctr" eaLnBrk="1" fontAlgn="auto" hangingPunct="1">
              <a:spcAft>
                <a:spcPts val="0"/>
              </a:spcAft>
              <a:buClr>
                <a:schemeClr val="accent3"/>
              </a:buClr>
              <a:buFont typeface="Wingdings" pitchFamily="2" charset="2"/>
              <a:buChar char="ü"/>
              <a:defRPr/>
            </a:pPr>
            <a:r>
              <a:rPr lang="en-US" sz="2400" dirty="0" smtClean="0">
                <a:solidFill>
                  <a:schemeClr val="tx2"/>
                </a:solidFill>
                <a:latin typeface="+mj-lt"/>
              </a:rPr>
              <a:t>Note location</a:t>
            </a:r>
          </a:p>
          <a:p>
            <a:pPr marL="274320" indent="-274320" algn="ctr" eaLnBrk="1" fontAlgn="auto" hangingPunct="1">
              <a:spcAft>
                <a:spcPts val="0"/>
              </a:spcAft>
              <a:buClr>
                <a:schemeClr val="accent3"/>
              </a:buClr>
              <a:buFont typeface="Wingdings" pitchFamily="2" charset="2"/>
              <a:buChar char="ü"/>
              <a:defRPr/>
            </a:pPr>
            <a:r>
              <a:rPr lang="en-US" sz="2400" dirty="0" smtClean="0">
                <a:solidFill>
                  <a:schemeClr val="tx2"/>
                </a:solidFill>
                <a:latin typeface="+mj-lt"/>
              </a:rPr>
              <a:t>Condition details</a:t>
            </a:r>
          </a:p>
          <a:p>
            <a:pPr marL="274320" indent="-274320" algn="ctr" eaLnBrk="1" fontAlgn="auto" hangingPunct="1">
              <a:spcAft>
                <a:spcPts val="0"/>
              </a:spcAft>
              <a:buClr>
                <a:schemeClr val="accent3"/>
              </a:buClr>
              <a:buFont typeface="Wingdings" pitchFamily="2" charset="2"/>
              <a:buChar char="ü"/>
              <a:defRPr/>
            </a:pPr>
            <a:r>
              <a:rPr lang="en-US" sz="2400" dirty="0" smtClean="0">
                <a:solidFill>
                  <a:schemeClr val="tx2"/>
                </a:solidFill>
                <a:latin typeface="+mj-lt"/>
              </a:rPr>
              <a:t>Equipment needed</a:t>
            </a:r>
          </a:p>
          <a:p>
            <a:pPr marL="274320" indent="-274320" algn="ctr" eaLnBrk="1" fontAlgn="auto" hangingPunct="1">
              <a:spcAft>
                <a:spcPts val="0"/>
              </a:spcAft>
              <a:buClr>
                <a:schemeClr val="accent3"/>
              </a:buClr>
              <a:buFont typeface="Wingdings" pitchFamily="2" charset="2"/>
              <a:buChar char="ü"/>
              <a:defRPr/>
            </a:pPr>
            <a:r>
              <a:rPr lang="en-US" sz="2400" dirty="0" smtClean="0">
                <a:solidFill>
                  <a:schemeClr val="tx2"/>
                </a:solidFill>
                <a:latin typeface="+mj-lt"/>
              </a:rPr>
              <a:t>Forest condition</a:t>
            </a:r>
          </a:p>
          <a:p>
            <a:pPr marL="274320" indent="-274320" algn="ctr" eaLnBrk="1" fontAlgn="auto" hangingPunct="1">
              <a:spcAft>
                <a:spcPts val="0"/>
              </a:spcAft>
              <a:buClr>
                <a:schemeClr val="accent3"/>
              </a:buClr>
              <a:buFont typeface="Wingdings" pitchFamily="2" charset="2"/>
              <a:buChar char="ü"/>
              <a:defRPr/>
            </a:pPr>
            <a:r>
              <a:rPr lang="en-US" sz="2400" dirty="0" smtClean="0">
                <a:solidFill>
                  <a:schemeClr val="tx2"/>
                </a:solidFill>
                <a:latin typeface="+mj-lt"/>
              </a:rPr>
              <a:t>Landscape conditions</a:t>
            </a:r>
            <a:endParaRPr lang="en-US" sz="2400" dirty="0">
              <a:solidFill>
                <a:schemeClr val="tx2"/>
              </a:solidFill>
              <a:latin typeface="+mj-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33400" y="2638864"/>
            <a:ext cx="7851648" cy="790136"/>
          </a:xfrm>
          <a:prstGeom prst="rect">
            <a:avLst/>
          </a:prstGeom>
          <a:noFill/>
          <a:ln w="9525">
            <a:noFill/>
            <a:miter lim="800000"/>
            <a:headEnd/>
            <a:tailEnd/>
          </a:ln>
        </p:spPr>
        <p:txBody>
          <a:bodyPr lIns="0" tIns="0" rIns="18288" bIns="0" anchor="b">
            <a:normAutofit lnSpcReduction="10000"/>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en-US" sz="5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Hazard Tree Study</a:t>
            </a:r>
          </a:p>
        </p:txBody>
      </p:sp>
      <p:sp>
        <p:nvSpPr>
          <p:cNvPr id="6" name="Subtitle 2"/>
          <p:cNvSpPr txBox="1">
            <a:spLocks/>
          </p:cNvSpPr>
          <p:nvPr/>
        </p:nvSpPr>
        <p:spPr bwMode="auto">
          <a:xfrm>
            <a:off x="533400" y="3581400"/>
            <a:ext cx="7854950" cy="1752600"/>
          </a:xfrm>
          <a:prstGeom prst="rect">
            <a:avLst/>
          </a:prstGeom>
          <a:noFill/>
          <a:ln w="9525">
            <a:noFill/>
            <a:miter lim="800000"/>
            <a:headEnd/>
            <a:tailEnd/>
          </a:ln>
        </p:spPr>
        <p:txBody>
          <a:bodyPr lIns="0" rIns="18288"/>
          <a:lstStyle/>
          <a:p>
            <a:pPr algn="r">
              <a:spcBef>
                <a:spcPct val="20000"/>
              </a:spcBef>
              <a:buClr>
                <a:srgbClr val="0BD0D9"/>
              </a:buClr>
              <a:buSzPct val="95000"/>
              <a:buFont typeface="Wingdings 2" pitchFamily="18" charset="2"/>
              <a:buNone/>
              <a:defRPr/>
            </a:pPr>
            <a:r>
              <a:rPr lang="en-US" sz="2600" dirty="0">
                <a:latin typeface="+mn-lt"/>
                <a:cs typeface="+mn-cs"/>
              </a:rPr>
              <a:t>Warm Springs Indian Reservation</a:t>
            </a:r>
          </a:p>
          <a:p>
            <a:pPr algn="r">
              <a:spcBef>
                <a:spcPct val="20000"/>
              </a:spcBef>
              <a:buClr>
                <a:srgbClr val="0BD0D9"/>
              </a:buClr>
              <a:buSzPct val="95000"/>
              <a:buFont typeface="Wingdings 2" pitchFamily="18" charset="2"/>
              <a:buNone/>
              <a:defRPr/>
            </a:pPr>
            <a:r>
              <a:rPr lang="en-US" sz="2000" dirty="0">
                <a:solidFill>
                  <a:srgbClr val="7F7F7F"/>
                </a:solidFill>
                <a:latin typeface="+mn-lt"/>
                <a:cs typeface="+mn-cs"/>
              </a:rPr>
              <a:t>July 2012</a:t>
            </a:r>
          </a:p>
        </p:txBody>
      </p:sp>
      <p:pic>
        <p:nvPicPr>
          <p:cNvPr id="53252" name="Picture 2" descr="PCTLogo"/>
          <p:cNvPicPr>
            <a:picLocks noChangeAspect="1" noChangeArrowheads="1"/>
          </p:cNvPicPr>
          <p:nvPr/>
        </p:nvPicPr>
        <p:blipFill>
          <a:blip r:embed="rId3" cstate="screen"/>
          <a:srcRect/>
          <a:stretch>
            <a:fillRect/>
          </a:stretch>
        </p:blipFill>
        <p:spPr bwMode="auto">
          <a:xfrm>
            <a:off x="6934200" y="1295400"/>
            <a:ext cx="1441450" cy="1371600"/>
          </a:xfrm>
          <a:prstGeom prst="rect">
            <a:avLst/>
          </a:prstGeom>
          <a:noFill/>
          <a:ln w="9525">
            <a:noFill/>
            <a:miter lim="800000"/>
            <a:headEnd/>
            <a:tailEnd/>
          </a:ln>
        </p:spPr>
      </p:pic>
      <p:pic>
        <p:nvPicPr>
          <p:cNvPr id="53253" name="Picture 3" descr="Original Art ps"/>
          <p:cNvPicPr>
            <a:picLocks noChangeAspect="1" noChangeArrowheads="1"/>
          </p:cNvPicPr>
          <p:nvPr/>
        </p:nvPicPr>
        <p:blipFill>
          <a:blip r:embed="rId4" cstate="screen"/>
          <a:srcRect/>
          <a:stretch>
            <a:fillRect/>
          </a:stretch>
        </p:blipFill>
        <p:spPr bwMode="auto">
          <a:xfrm>
            <a:off x="4343400" y="1447800"/>
            <a:ext cx="1806575" cy="12954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ChangeArrowheads="1"/>
          </p:cNvSpPr>
          <p:nvPr>
            <p:ph type="title"/>
          </p:nvPr>
        </p:nvSpPr>
        <p:spPr>
          <a:xfrm>
            <a:off x="915988" y="381000"/>
            <a:ext cx="8228012" cy="1144588"/>
          </a:xfrm>
        </p:spPr>
        <p:txBody>
          <a:bodyPr tIns="35203"/>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b="1" smtClean="0"/>
              <a:t>Scenario</a:t>
            </a:r>
          </a:p>
        </p:txBody>
      </p:sp>
      <p:sp>
        <p:nvSpPr>
          <p:cNvPr id="54275" name="Rectangle 2"/>
          <p:cNvSpPr>
            <a:spLocks noGrp="1" noChangeArrowheads="1"/>
          </p:cNvSpPr>
          <p:nvPr>
            <p:ph type="body" idx="1"/>
          </p:nvPr>
        </p:nvSpPr>
        <p:spPr>
          <a:xfrm>
            <a:off x="457200" y="1604963"/>
            <a:ext cx="8228013" cy="4525962"/>
          </a:xfrm>
        </p:spPr>
        <p:txBody>
          <a:bodyPr/>
          <a:lstStyle/>
          <a:p>
            <a:pPr marL="390525" indent="-293688">
              <a:buSzPct val="45000"/>
              <a:buFont typeface="Wingdings"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dirty="0" smtClean="0"/>
              <a:t>High winds caused two trees to uproot and fall across the PCT.</a:t>
            </a:r>
          </a:p>
          <a:p>
            <a:pPr marL="390525" indent="-293688">
              <a:buSzPct val="45000"/>
              <a:buFont typeface="Wingdings"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dirty="0" smtClean="0"/>
              <a:t>On their way down, they collided with the crown of a third tree, just a few feet from the trail, causing its trunk to shatter vertically and the tree to lean over the trail.</a:t>
            </a:r>
          </a:p>
          <a:p>
            <a:pPr marL="390525" indent="-293688">
              <a:buSzPct val="45000"/>
              <a:buFont typeface="Wingdings"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dirty="0" smtClean="0"/>
              <a:t>The third tree did not fall because its crown became entangled in the crowns of two trees on the other side of the trail.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cstate="screen"/>
          <a:srcRect/>
          <a:stretch>
            <a:fillRect/>
          </a:stretch>
        </p:blipFill>
        <p:spPr bwMode="auto">
          <a:xfrm>
            <a:off x="990600" y="1600200"/>
            <a:ext cx="7077075" cy="5029200"/>
          </a:xfrm>
          <a:prstGeom prst="rect">
            <a:avLst/>
          </a:prstGeom>
          <a:noFill/>
          <a:ln w="9525">
            <a:noFill/>
            <a:round/>
            <a:headEnd/>
            <a:tailEnd/>
          </a:ln>
        </p:spPr>
      </p:pic>
      <p:sp>
        <p:nvSpPr>
          <p:cNvPr id="55299" name="Line 2"/>
          <p:cNvSpPr>
            <a:spLocks noChangeShapeType="1"/>
          </p:cNvSpPr>
          <p:nvPr/>
        </p:nvSpPr>
        <p:spPr bwMode="auto">
          <a:xfrm flipH="1" flipV="1">
            <a:off x="4660900" y="3827463"/>
            <a:ext cx="625475" cy="2076450"/>
          </a:xfrm>
          <a:prstGeom prst="line">
            <a:avLst/>
          </a:prstGeom>
          <a:noFill/>
          <a:ln w="54720">
            <a:solidFill>
              <a:srgbClr val="FFFFFF"/>
            </a:solidFill>
            <a:round/>
            <a:headEnd/>
            <a:tailEnd type="triangle" w="med" len="med"/>
          </a:ln>
        </p:spPr>
        <p:txBody>
          <a:bodyPr lIns="82945" tIns="41473" rIns="82945" bIns="41473"/>
          <a:lstStyle/>
          <a:p>
            <a:endParaRPr lang="en-US"/>
          </a:p>
        </p:txBody>
      </p:sp>
      <p:sp>
        <p:nvSpPr>
          <p:cNvPr id="55300" name="Text Box 3"/>
          <p:cNvSpPr txBox="1">
            <a:spLocks noChangeArrowheads="1"/>
          </p:cNvSpPr>
          <p:nvPr/>
        </p:nvSpPr>
        <p:spPr bwMode="auto">
          <a:xfrm>
            <a:off x="5233988" y="5902325"/>
            <a:ext cx="1501775" cy="560388"/>
          </a:xfrm>
          <a:prstGeom prst="rect">
            <a:avLst/>
          </a:prstGeom>
          <a:noFill/>
          <a:ln w="9525">
            <a:noFill/>
            <a:round/>
            <a:headEnd/>
            <a:tailEnd/>
          </a:ln>
        </p:spPr>
        <p:txBody>
          <a:bodyPr wrap="none" lIns="81639" tIns="55221" rIns="81639" bIns="40820"/>
          <a:lstStyle/>
          <a:p>
            <a:pPr>
              <a:tabLst>
                <a:tab pos="655638" algn="l"/>
                <a:tab pos="1312863" algn="l"/>
              </a:tabLst>
            </a:pPr>
            <a:r>
              <a:rPr lang="en-US" b="1">
                <a:solidFill>
                  <a:srgbClr val="FFFFFF"/>
                </a:solidFill>
              </a:rPr>
              <a:t>Trail</a:t>
            </a:r>
          </a:p>
          <a:p>
            <a:pPr>
              <a:tabLst>
                <a:tab pos="655638" algn="l"/>
                <a:tab pos="1312863" algn="l"/>
              </a:tabLst>
            </a:pPr>
            <a:r>
              <a:rPr lang="en-US" b="1">
                <a:solidFill>
                  <a:srgbClr val="FFFFFF"/>
                </a:solidFill>
              </a:rPr>
              <a:t>(facing north)</a:t>
            </a:r>
          </a:p>
        </p:txBody>
      </p:sp>
      <p:sp>
        <p:nvSpPr>
          <p:cNvPr id="55301" name="Rectangle 4"/>
          <p:cNvSpPr>
            <a:spLocks noGrp="1" noChangeArrowheads="1"/>
          </p:cNvSpPr>
          <p:nvPr>
            <p:ph type="title"/>
          </p:nvPr>
        </p:nvSpPr>
        <p:spPr>
          <a:xfrm>
            <a:off x="915988" y="990600"/>
            <a:ext cx="8228012" cy="566738"/>
          </a:xfrm>
        </p:spPr>
        <p:txBody>
          <a:bodyPr tIns="35203"/>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b="1" smtClean="0"/>
              <a:t>Proximity of Trees to Trail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cstate="screen"/>
          <a:srcRect/>
          <a:stretch>
            <a:fillRect/>
          </a:stretch>
        </p:blipFill>
        <p:spPr bwMode="auto">
          <a:xfrm>
            <a:off x="1076325" y="1600200"/>
            <a:ext cx="7077075" cy="5105400"/>
          </a:xfrm>
          <a:prstGeom prst="rect">
            <a:avLst/>
          </a:prstGeom>
          <a:noFill/>
          <a:ln w="9525">
            <a:noFill/>
            <a:round/>
            <a:headEnd/>
            <a:tailEnd/>
          </a:ln>
        </p:spPr>
      </p:pic>
      <p:sp>
        <p:nvSpPr>
          <p:cNvPr id="56323" name="Rectangle 2"/>
          <p:cNvSpPr>
            <a:spLocks noGrp="1" noChangeArrowheads="1"/>
          </p:cNvSpPr>
          <p:nvPr>
            <p:ph type="title"/>
          </p:nvPr>
        </p:nvSpPr>
        <p:spPr>
          <a:xfrm>
            <a:off x="838200" y="957263"/>
            <a:ext cx="8228013" cy="566737"/>
          </a:xfrm>
        </p:spPr>
        <p:txBody>
          <a:bodyPr tIns="35203"/>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b="1" smtClean="0"/>
              <a:t>Condition of Leaner</a:t>
            </a:r>
          </a:p>
        </p:txBody>
      </p:sp>
      <p:sp>
        <p:nvSpPr>
          <p:cNvPr id="56324" name="Line 3"/>
          <p:cNvSpPr>
            <a:spLocks noChangeShapeType="1"/>
          </p:cNvSpPr>
          <p:nvPr/>
        </p:nvSpPr>
        <p:spPr bwMode="auto">
          <a:xfrm flipH="1" flipV="1">
            <a:off x="4746625" y="3903663"/>
            <a:ext cx="1246188" cy="1039812"/>
          </a:xfrm>
          <a:prstGeom prst="line">
            <a:avLst/>
          </a:prstGeom>
          <a:noFill/>
          <a:ln w="54720">
            <a:solidFill>
              <a:srgbClr val="FFFFFF"/>
            </a:solidFill>
            <a:round/>
            <a:headEnd/>
            <a:tailEnd type="triangle" w="med" len="med"/>
          </a:ln>
        </p:spPr>
        <p:txBody>
          <a:bodyPr lIns="82945" tIns="41473" rIns="82945" bIns="41473"/>
          <a:lstStyle/>
          <a:p>
            <a:endParaRPr lang="en-US"/>
          </a:p>
        </p:txBody>
      </p:sp>
      <p:sp>
        <p:nvSpPr>
          <p:cNvPr id="56325" name="Text Box 4"/>
          <p:cNvSpPr txBox="1">
            <a:spLocks noChangeArrowheads="1"/>
          </p:cNvSpPr>
          <p:nvPr/>
        </p:nvSpPr>
        <p:spPr bwMode="auto">
          <a:xfrm>
            <a:off x="5638800" y="5029200"/>
            <a:ext cx="1960563" cy="560388"/>
          </a:xfrm>
          <a:prstGeom prst="rect">
            <a:avLst/>
          </a:prstGeom>
          <a:noFill/>
          <a:ln w="9525">
            <a:noFill/>
            <a:round/>
            <a:headEnd/>
            <a:tailEnd/>
          </a:ln>
        </p:spPr>
        <p:txBody>
          <a:bodyPr wrap="none" lIns="81639" tIns="55221" rIns="81639" bIns="40820"/>
          <a:lstStyle/>
          <a:p>
            <a:pPr>
              <a:tabLst>
                <a:tab pos="655638" algn="l"/>
                <a:tab pos="1312863" algn="l"/>
              </a:tabLst>
            </a:pPr>
            <a:r>
              <a:rPr lang="en-US" sz="2000" b="1">
                <a:solidFill>
                  <a:srgbClr val="FFFFFF"/>
                </a:solidFill>
              </a:rPr>
              <a:t>You can see right</a:t>
            </a:r>
          </a:p>
          <a:p>
            <a:pPr>
              <a:tabLst>
                <a:tab pos="655638" algn="l"/>
                <a:tab pos="1312863" algn="l"/>
              </a:tabLst>
            </a:pPr>
            <a:r>
              <a:rPr lang="en-US" sz="2000" b="1">
                <a:solidFill>
                  <a:srgbClr val="FFFFFF"/>
                </a:solidFill>
              </a:rPr>
              <a:t>through the trunk!</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Grp="1" noChangeArrowheads="1"/>
          </p:cNvSpPr>
          <p:nvPr>
            <p:ph type="title"/>
          </p:nvPr>
        </p:nvSpPr>
        <p:spPr>
          <a:xfrm>
            <a:off x="685800" y="531813"/>
            <a:ext cx="8228013" cy="1144587"/>
          </a:xfrm>
        </p:spPr>
        <p:txBody>
          <a:bodyPr tIns="35203"/>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b="1" smtClean="0"/>
              <a:t>Side Bind</a:t>
            </a:r>
          </a:p>
        </p:txBody>
      </p:sp>
      <p:sp>
        <p:nvSpPr>
          <p:cNvPr id="57347" name="Rectangle 2"/>
          <p:cNvSpPr>
            <a:spLocks noGrp="1" noChangeArrowheads="1"/>
          </p:cNvSpPr>
          <p:nvPr>
            <p:ph type="body" idx="1"/>
          </p:nvPr>
        </p:nvSpPr>
        <p:spPr>
          <a:xfrm>
            <a:off x="914400" y="1798638"/>
            <a:ext cx="7315200" cy="4525962"/>
          </a:xfrm>
        </p:spPr>
        <p:txBody>
          <a:bodyPr/>
          <a:lstStyle/>
          <a:p>
            <a:pPr marL="390525" indent="-293688">
              <a:buSzPct val="45000"/>
              <a:buFont typeface="Wingdings"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z="2800" smtClean="0"/>
              <a:t>Because the northernmost blowdown was wedged between the leaner and a sound tree on the other side of the trail, it developed a severe side bind.</a:t>
            </a:r>
          </a:p>
          <a:p>
            <a:pPr marL="390525" indent="-293688">
              <a:buSzPct val="45000"/>
              <a:buFont typeface="Wingdings"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z="2800" smtClean="0"/>
              <a:t>This tree had approximately 6 feet of horizontal bend over a distance of 50 feet.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915988" y="1033463"/>
            <a:ext cx="8228012" cy="566737"/>
          </a:xfrm>
        </p:spPr>
        <p:txBody>
          <a:bodyPr tIns="35203"/>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b="1" smtClean="0"/>
              <a:t>Side Bind</a:t>
            </a:r>
          </a:p>
        </p:txBody>
      </p:sp>
      <p:grpSp>
        <p:nvGrpSpPr>
          <p:cNvPr id="58371" name="Group 13"/>
          <p:cNvGrpSpPr>
            <a:grpSpLocks/>
          </p:cNvGrpSpPr>
          <p:nvPr/>
        </p:nvGrpSpPr>
        <p:grpSpPr bwMode="auto">
          <a:xfrm>
            <a:off x="3962400" y="-38100"/>
            <a:ext cx="4605338" cy="6908800"/>
            <a:chOff x="2867041" y="810806"/>
            <a:chExt cx="3538080" cy="5308397"/>
          </a:xfrm>
        </p:grpSpPr>
        <p:pic>
          <p:nvPicPr>
            <p:cNvPr id="58372" name="Picture 1"/>
            <p:cNvPicPr>
              <a:picLocks noChangeAspect="1" noChangeArrowheads="1"/>
            </p:cNvPicPr>
            <p:nvPr/>
          </p:nvPicPr>
          <p:blipFill>
            <a:blip r:embed="rId3" cstate="screen"/>
            <a:srcRect/>
            <a:stretch>
              <a:fillRect/>
            </a:stretch>
          </p:blipFill>
          <p:spPr bwMode="auto">
            <a:xfrm>
              <a:off x="2867041" y="810806"/>
              <a:ext cx="3538080" cy="5308397"/>
            </a:xfrm>
            <a:prstGeom prst="rect">
              <a:avLst/>
            </a:prstGeom>
            <a:noFill/>
            <a:ln w="9525">
              <a:noFill/>
              <a:round/>
              <a:headEnd/>
              <a:tailEnd/>
            </a:ln>
          </p:spPr>
        </p:pic>
        <p:sp>
          <p:nvSpPr>
            <p:cNvPr id="58373" name="Freeform 3"/>
            <p:cNvSpPr>
              <a:spLocks noChangeArrowheads="1"/>
            </p:cNvSpPr>
            <p:nvPr/>
          </p:nvSpPr>
          <p:spPr bwMode="auto">
            <a:xfrm>
              <a:off x="4354560" y="1660495"/>
              <a:ext cx="213120" cy="4353577"/>
            </a:xfrm>
            <a:custGeom>
              <a:avLst/>
              <a:gdLst>
                <a:gd name="T0" fmla="*/ 206928 w 654"/>
                <a:gd name="T1" fmla="*/ 4353250 h 13331"/>
                <a:gd name="T2" fmla="*/ 0 w 654"/>
                <a:gd name="T3" fmla="*/ 1864746 h 13331"/>
                <a:gd name="T4" fmla="*/ 163262 w 654"/>
                <a:gd name="T5" fmla="*/ 18941 h 13331"/>
                <a:gd name="T6" fmla="*/ 163262 w 654"/>
                <a:gd name="T7" fmla="*/ 0 h 13331"/>
                <a:gd name="T8" fmla="*/ 0 60000 65536"/>
                <a:gd name="T9" fmla="*/ 0 60000 65536"/>
                <a:gd name="T10" fmla="*/ 0 60000 65536"/>
                <a:gd name="T11" fmla="*/ 0 60000 65536"/>
                <a:gd name="T12" fmla="*/ 0 w 654"/>
                <a:gd name="T13" fmla="*/ 0 h 13331"/>
                <a:gd name="T14" fmla="*/ 654 w 654"/>
                <a:gd name="T15" fmla="*/ 13331 h 13331"/>
              </a:gdLst>
              <a:ahLst/>
              <a:cxnLst>
                <a:cxn ang="T8">
                  <a:pos x="T0" y="T1"/>
                </a:cxn>
                <a:cxn ang="T9">
                  <a:pos x="T2" y="T3"/>
                </a:cxn>
                <a:cxn ang="T10">
                  <a:pos x="T4" y="T5"/>
                </a:cxn>
                <a:cxn ang="T11">
                  <a:pos x="T6" y="T7"/>
                </a:cxn>
              </a:cxnLst>
              <a:rect l="T12" t="T13" r="T14" b="T15"/>
              <a:pathLst>
                <a:path w="654" h="13331">
                  <a:moveTo>
                    <a:pt x="635" y="13330"/>
                  </a:moveTo>
                  <a:cubicBezTo>
                    <a:pt x="653" y="13010"/>
                    <a:pt x="0" y="10155"/>
                    <a:pt x="0" y="5710"/>
                  </a:cubicBezTo>
                  <a:cubicBezTo>
                    <a:pt x="0" y="3170"/>
                    <a:pt x="501" y="58"/>
                    <a:pt x="501" y="58"/>
                  </a:cubicBezTo>
                  <a:lnTo>
                    <a:pt x="501" y="0"/>
                  </a:lnTo>
                </a:path>
              </a:pathLst>
            </a:custGeom>
            <a:noFill/>
            <a:ln w="54720">
              <a:solidFill>
                <a:srgbClr val="FFFFFF"/>
              </a:solidFill>
              <a:round/>
              <a:headEnd/>
              <a:tailEnd/>
            </a:ln>
          </p:spPr>
          <p:txBody>
            <a:bodyPr lIns="82945" tIns="41473" rIns="82945" bIns="41473"/>
            <a:lstStyle/>
            <a:p>
              <a:endParaRPr lang="en-US"/>
            </a:p>
          </p:txBody>
        </p:sp>
        <p:sp>
          <p:nvSpPr>
            <p:cNvPr id="58374" name="Line 4"/>
            <p:cNvSpPr>
              <a:spLocks noChangeShapeType="1"/>
            </p:cNvSpPr>
            <p:nvPr/>
          </p:nvSpPr>
          <p:spPr bwMode="auto">
            <a:xfrm flipH="1">
              <a:off x="4767841" y="3732872"/>
              <a:ext cx="417600" cy="622145"/>
            </a:xfrm>
            <a:prstGeom prst="line">
              <a:avLst/>
            </a:prstGeom>
            <a:noFill/>
            <a:ln w="54720">
              <a:solidFill>
                <a:srgbClr val="FFFFFF"/>
              </a:solidFill>
              <a:round/>
              <a:headEnd/>
              <a:tailEnd type="triangle" w="med" len="med"/>
            </a:ln>
          </p:spPr>
          <p:txBody>
            <a:bodyPr lIns="82945" tIns="41473" rIns="82945" bIns="41473"/>
            <a:lstStyle/>
            <a:p>
              <a:endParaRPr lang="en-US"/>
            </a:p>
          </p:txBody>
        </p:sp>
        <p:sp>
          <p:nvSpPr>
            <p:cNvPr id="58375" name="Text Box 5"/>
            <p:cNvSpPr txBox="1">
              <a:spLocks noChangeArrowheads="1"/>
            </p:cNvSpPr>
            <p:nvPr/>
          </p:nvSpPr>
          <p:spPr bwMode="auto">
            <a:xfrm>
              <a:off x="3165120" y="2281200"/>
              <a:ext cx="982080" cy="321154"/>
            </a:xfrm>
            <a:prstGeom prst="rect">
              <a:avLst/>
            </a:prstGeom>
            <a:noFill/>
            <a:ln w="9525">
              <a:noFill/>
              <a:round/>
              <a:headEnd/>
              <a:tailEnd/>
            </a:ln>
          </p:spPr>
          <p:txBody>
            <a:bodyPr wrap="none" lIns="81639" tIns="55221" rIns="81639" bIns="40820"/>
            <a:lstStyle/>
            <a:p>
              <a:pPr>
                <a:tabLst>
                  <a:tab pos="655638" algn="l"/>
                </a:tabLst>
              </a:pPr>
              <a:r>
                <a:rPr lang="en-US" b="1">
                  <a:solidFill>
                    <a:srgbClr val="FFFFFF"/>
                  </a:solidFill>
                </a:rPr>
                <a:t>Fulcrum</a:t>
              </a:r>
            </a:p>
          </p:txBody>
        </p:sp>
        <p:sp>
          <p:nvSpPr>
            <p:cNvPr id="58376" name="Line 6"/>
            <p:cNvSpPr>
              <a:spLocks noChangeShapeType="1"/>
            </p:cNvSpPr>
            <p:nvPr/>
          </p:nvSpPr>
          <p:spPr bwMode="auto">
            <a:xfrm flipV="1">
              <a:off x="3732480" y="1657615"/>
              <a:ext cx="414720" cy="625026"/>
            </a:xfrm>
            <a:prstGeom prst="line">
              <a:avLst/>
            </a:prstGeom>
            <a:noFill/>
            <a:ln w="54720">
              <a:solidFill>
                <a:srgbClr val="FFFFFF"/>
              </a:solidFill>
              <a:round/>
              <a:headEnd/>
              <a:tailEnd type="triangle" w="med" len="med"/>
            </a:ln>
          </p:spPr>
          <p:txBody>
            <a:bodyPr lIns="82945" tIns="41473" rIns="82945" bIns="41473"/>
            <a:lstStyle/>
            <a:p>
              <a:endParaRPr lang="en-US"/>
            </a:p>
          </p:txBody>
        </p:sp>
        <p:sp>
          <p:nvSpPr>
            <p:cNvPr id="58377" name="Text Box 7"/>
            <p:cNvSpPr txBox="1">
              <a:spLocks noChangeArrowheads="1"/>
            </p:cNvSpPr>
            <p:nvPr/>
          </p:nvSpPr>
          <p:spPr bwMode="auto">
            <a:xfrm>
              <a:off x="4976640" y="3411719"/>
              <a:ext cx="982080" cy="321153"/>
            </a:xfrm>
            <a:prstGeom prst="rect">
              <a:avLst/>
            </a:prstGeom>
            <a:noFill/>
            <a:ln w="9525">
              <a:noFill/>
              <a:round/>
              <a:headEnd/>
              <a:tailEnd/>
            </a:ln>
          </p:spPr>
          <p:txBody>
            <a:bodyPr wrap="none" lIns="81639" tIns="55221" rIns="81639" bIns="40820"/>
            <a:lstStyle/>
            <a:p>
              <a:pPr>
                <a:tabLst>
                  <a:tab pos="655638" algn="l"/>
                </a:tabLst>
              </a:pPr>
              <a:r>
                <a:rPr lang="en-US" b="1">
                  <a:solidFill>
                    <a:srgbClr val="FFFFFF"/>
                  </a:solidFill>
                </a:rPr>
                <a:t>Fulcrum</a:t>
              </a:r>
            </a:p>
          </p:txBody>
        </p:sp>
        <p:sp>
          <p:nvSpPr>
            <p:cNvPr id="58378" name="Line 8"/>
            <p:cNvSpPr>
              <a:spLocks noChangeShapeType="1"/>
            </p:cNvSpPr>
            <p:nvPr/>
          </p:nvSpPr>
          <p:spPr bwMode="auto">
            <a:xfrm flipH="1" flipV="1">
              <a:off x="2947681" y="3380036"/>
              <a:ext cx="774720" cy="20162"/>
            </a:xfrm>
            <a:prstGeom prst="line">
              <a:avLst/>
            </a:prstGeom>
            <a:noFill/>
            <a:ln w="54720">
              <a:solidFill>
                <a:srgbClr val="FFFFFF"/>
              </a:solidFill>
              <a:round/>
              <a:headEnd/>
              <a:tailEnd type="triangle" w="med" len="med"/>
            </a:ln>
          </p:spPr>
          <p:txBody>
            <a:bodyPr lIns="82945" tIns="41473" rIns="82945" bIns="41473"/>
            <a:lstStyle/>
            <a:p>
              <a:endParaRPr lang="en-US"/>
            </a:p>
          </p:txBody>
        </p:sp>
        <p:sp>
          <p:nvSpPr>
            <p:cNvPr id="58379" name="Text Box 9"/>
            <p:cNvSpPr txBox="1">
              <a:spLocks noChangeArrowheads="1"/>
            </p:cNvSpPr>
            <p:nvPr/>
          </p:nvSpPr>
          <p:spPr bwMode="auto">
            <a:xfrm rot="-5280000">
              <a:off x="3566111" y="3174830"/>
              <a:ext cx="944739" cy="321120"/>
            </a:xfrm>
            <a:prstGeom prst="rect">
              <a:avLst/>
            </a:prstGeom>
            <a:noFill/>
            <a:ln w="9525">
              <a:noFill/>
              <a:round/>
              <a:headEnd/>
              <a:tailEnd/>
            </a:ln>
          </p:spPr>
          <p:txBody>
            <a:bodyPr wrap="none" lIns="81639" tIns="55221" rIns="81639" bIns="40820"/>
            <a:lstStyle/>
            <a:p>
              <a:pPr>
                <a:tabLst>
                  <a:tab pos="655638" algn="l"/>
                </a:tabLst>
              </a:pPr>
              <a:r>
                <a:rPr lang="en-US" b="1">
                  <a:solidFill>
                    <a:srgbClr val="FFFFFF"/>
                  </a:solidFill>
                </a:rPr>
                <a:t>Tension</a:t>
              </a:r>
            </a:p>
          </p:txBody>
        </p:sp>
        <p:sp>
          <p:nvSpPr>
            <p:cNvPr id="58380" name="Line 10"/>
            <p:cNvSpPr>
              <a:spLocks noChangeShapeType="1"/>
            </p:cNvSpPr>
            <p:nvPr/>
          </p:nvSpPr>
          <p:spPr bwMode="auto">
            <a:xfrm flipV="1">
              <a:off x="4216320" y="2717566"/>
              <a:ext cx="1440" cy="625026"/>
            </a:xfrm>
            <a:prstGeom prst="line">
              <a:avLst/>
            </a:prstGeom>
            <a:noFill/>
            <a:ln w="54720">
              <a:solidFill>
                <a:srgbClr val="FFFFFF"/>
              </a:solidFill>
              <a:round/>
              <a:headEnd/>
              <a:tailEnd type="triangle" w="med" len="med"/>
            </a:ln>
          </p:spPr>
          <p:txBody>
            <a:bodyPr lIns="82945" tIns="41473" rIns="82945" bIns="41473"/>
            <a:lstStyle/>
            <a:p>
              <a:endParaRPr lang="en-US"/>
            </a:p>
          </p:txBody>
        </p:sp>
        <p:sp>
          <p:nvSpPr>
            <p:cNvPr id="58381" name="Line 11"/>
            <p:cNvSpPr>
              <a:spLocks noChangeShapeType="1"/>
            </p:cNvSpPr>
            <p:nvPr/>
          </p:nvSpPr>
          <p:spPr bwMode="auto">
            <a:xfrm>
              <a:off x="4222080" y="3318109"/>
              <a:ext cx="1440" cy="622145"/>
            </a:xfrm>
            <a:prstGeom prst="line">
              <a:avLst/>
            </a:prstGeom>
            <a:noFill/>
            <a:ln w="54720">
              <a:solidFill>
                <a:srgbClr val="FFFFFF"/>
              </a:solidFill>
              <a:round/>
              <a:headEnd/>
              <a:tailEnd type="triangle" w="med" len="med"/>
            </a:ln>
          </p:spPr>
          <p:txBody>
            <a:bodyPr lIns="82945" tIns="41473" rIns="82945" bIns="41473"/>
            <a:lstStyle/>
            <a:p>
              <a:endParaRPr lang="en-US"/>
            </a:p>
          </p:txBody>
        </p:sp>
        <p:sp>
          <p:nvSpPr>
            <p:cNvPr id="58382" name="Text Box 12"/>
            <p:cNvSpPr txBox="1">
              <a:spLocks noChangeArrowheads="1"/>
            </p:cNvSpPr>
            <p:nvPr/>
          </p:nvSpPr>
          <p:spPr bwMode="auto">
            <a:xfrm>
              <a:off x="2903040" y="3411719"/>
              <a:ext cx="878400" cy="321153"/>
            </a:xfrm>
            <a:prstGeom prst="rect">
              <a:avLst/>
            </a:prstGeom>
            <a:noFill/>
            <a:ln w="9525">
              <a:noFill/>
              <a:round/>
              <a:headEnd/>
              <a:tailEnd/>
            </a:ln>
          </p:spPr>
          <p:txBody>
            <a:bodyPr wrap="none" lIns="81639" tIns="55221" rIns="81639" bIns="40820"/>
            <a:lstStyle/>
            <a:p>
              <a:pPr>
                <a:tabLst>
                  <a:tab pos="655638" algn="l"/>
                </a:tabLst>
              </a:pPr>
              <a:r>
                <a:rPr lang="en-US" b="1">
                  <a:solidFill>
                    <a:srgbClr val="FFFFFF"/>
                  </a:solidFill>
                </a:rPr>
                <a:t>Offside</a:t>
              </a: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ChangeArrowheads="1"/>
          </p:cNvSpPr>
          <p:nvPr>
            <p:ph type="title"/>
          </p:nvPr>
        </p:nvSpPr>
        <p:spPr>
          <a:xfrm>
            <a:off x="915988" y="533400"/>
            <a:ext cx="8228012" cy="1144588"/>
          </a:xfrm>
        </p:spPr>
        <p:txBody>
          <a:bodyPr tIns="35203"/>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b="1" smtClean="0"/>
              <a:t>Go or No-Go?</a:t>
            </a:r>
          </a:p>
        </p:txBody>
      </p:sp>
      <p:sp>
        <p:nvSpPr>
          <p:cNvPr id="59395" name="Rectangle 2"/>
          <p:cNvSpPr>
            <a:spLocks noGrp="1" noChangeArrowheads="1"/>
          </p:cNvSpPr>
          <p:nvPr>
            <p:ph type="body" idx="1"/>
          </p:nvPr>
        </p:nvSpPr>
        <p:spPr>
          <a:xfrm>
            <a:off x="1219200" y="1833563"/>
            <a:ext cx="7010400" cy="4262437"/>
          </a:xfrm>
        </p:spPr>
        <p:txBody>
          <a:bodyPr/>
          <a:lstStyle/>
          <a:p>
            <a:pPr marL="390525" indent="-293688">
              <a:buSzPct val="45000"/>
              <a:buFont typeface="Wingdings"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mtClean="0"/>
              <a:t>Using established Go/No-Go criteria, the initial volunteer saw crew decided this situation was beyond their capability.</a:t>
            </a:r>
          </a:p>
          <a:p>
            <a:pPr marL="390525" indent="-293688">
              <a:buSzPct val="45000"/>
              <a:buFont typeface="Wingdings"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mtClean="0"/>
              <a:t>The crew clearly marked the hazard area and reported the situation to the USFS, the agency managing this section of the PCT.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Grp="1" noChangeArrowheads="1"/>
          </p:cNvSpPr>
          <p:nvPr>
            <p:ph type="title"/>
          </p:nvPr>
        </p:nvSpPr>
        <p:spPr>
          <a:xfrm>
            <a:off x="914400" y="990600"/>
            <a:ext cx="8228013" cy="566738"/>
          </a:xfrm>
        </p:spPr>
        <p:txBody>
          <a:bodyPr tIns="35203"/>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b="1" smtClean="0"/>
              <a:t>Marked Hazard Area</a:t>
            </a:r>
          </a:p>
        </p:txBody>
      </p:sp>
      <p:pic>
        <p:nvPicPr>
          <p:cNvPr id="60419" name="Picture 2"/>
          <p:cNvPicPr>
            <a:picLocks noChangeAspect="1" noChangeArrowheads="1"/>
          </p:cNvPicPr>
          <p:nvPr/>
        </p:nvPicPr>
        <p:blipFill>
          <a:blip r:embed="rId3" cstate="screen"/>
          <a:srcRect/>
          <a:stretch>
            <a:fillRect/>
          </a:stretch>
        </p:blipFill>
        <p:spPr bwMode="auto">
          <a:xfrm>
            <a:off x="1000125" y="1752600"/>
            <a:ext cx="7077075" cy="4927600"/>
          </a:xfrm>
          <a:prstGeom prst="rect">
            <a:avLst/>
          </a:prstGeom>
          <a:noFill/>
          <a:ln w="9525">
            <a:noFill/>
            <a:round/>
            <a:headEnd/>
            <a:tailEnd/>
          </a:ln>
        </p:spPr>
      </p:pic>
      <p:pic>
        <p:nvPicPr>
          <p:cNvPr id="60420" name="Picture 3"/>
          <p:cNvPicPr>
            <a:picLocks noChangeAspect="1" noChangeArrowheads="1"/>
          </p:cNvPicPr>
          <p:nvPr/>
        </p:nvPicPr>
        <p:blipFill>
          <a:blip r:embed="rId4" cstate="screen"/>
          <a:srcRect/>
          <a:stretch>
            <a:fillRect/>
          </a:stretch>
        </p:blipFill>
        <p:spPr bwMode="auto">
          <a:xfrm>
            <a:off x="6096000" y="1600200"/>
            <a:ext cx="2487613" cy="1866900"/>
          </a:xfrm>
          <a:prstGeom prst="rect">
            <a:avLst/>
          </a:prstGeom>
          <a:noFill/>
          <a:ln w="54720">
            <a:solidFill>
              <a:srgbClr val="FFFFFF"/>
            </a:solid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457200"/>
            <a:ext cx="8229600" cy="1143000"/>
          </a:xfrm>
        </p:spPr>
        <p:txBody>
          <a:bodyPr/>
          <a:lstStyle/>
          <a:p>
            <a:pPr eaLnBrk="1" hangingPunct="1"/>
            <a:r>
              <a:rPr lang="en-US" b="1" smtClean="0"/>
              <a:t>Sawyer Certification Levels</a:t>
            </a:r>
          </a:p>
        </p:txBody>
      </p:sp>
      <p:sp>
        <p:nvSpPr>
          <p:cNvPr id="11" name="Content Placeholder 10"/>
          <p:cNvSpPr>
            <a:spLocks noGrp="1"/>
          </p:cNvSpPr>
          <p:nvPr>
            <p:ph idx="1"/>
          </p:nvPr>
        </p:nvSpPr>
        <p:spPr>
          <a:xfrm>
            <a:off x="457200" y="1676400"/>
            <a:ext cx="8229600" cy="4724400"/>
          </a:xfrm>
        </p:spPr>
        <p:txBody>
          <a:bodyPr>
            <a:normAutofit fontScale="85000" lnSpcReduction="20000"/>
          </a:bodyPr>
          <a:lstStyle/>
          <a:p>
            <a:pPr marL="274320" indent="-274320" eaLnBrk="1" fontAlgn="auto" hangingPunct="1">
              <a:spcAft>
                <a:spcPts val="0"/>
              </a:spcAft>
              <a:buClr>
                <a:schemeClr val="accent3"/>
              </a:buClr>
              <a:buFont typeface="Wingdings 2"/>
              <a:buNone/>
              <a:defRPr/>
            </a:pPr>
            <a:r>
              <a:rPr lang="en-US" b="1" dirty="0" smtClean="0"/>
              <a:t>Trainee Saw Operator</a:t>
            </a:r>
          </a:p>
          <a:p>
            <a:pPr marL="274320" indent="-274320" eaLnBrk="1" fontAlgn="auto" hangingPunct="1">
              <a:spcAft>
                <a:spcPts val="0"/>
              </a:spcAft>
              <a:buClr>
                <a:schemeClr val="accent3"/>
              </a:buClr>
              <a:buFont typeface="Wingdings 2"/>
              <a:buChar char=""/>
              <a:defRPr/>
            </a:pPr>
            <a:r>
              <a:rPr lang="en-US" dirty="0" smtClean="0"/>
              <a:t> 1 year card</a:t>
            </a:r>
          </a:p>
          <a:p>
            <a:pPr marL="274320" indent="-274320" eaLnBrk="1" fontAlgn="auto" hangingPunct="1">
              <a:spcAft>
                <a:spcPts val="0"/>
              </a:spcAft>
              <a:buClr>
                <a:schemeClr val="accent3"/>
              </a:buClr>
              <a:buFont typeface="Wingdings 2"/>
              <a:buChar char=""/>
              <a:defRPr/>
            </a:pPr>
            <a:r>
              <a:rPr lang="en-US" dirty="0" smtClean="0"/>
              <a:t> Must be supervised during all cutting projects</a:t>
            </a:r>
          </a:p>
          <a:p>
            <a:pPr marL="274320" indent="-274320" eaLnBrk="1" fontAlgn="auto" hangingPunct="1">
              <a:spcAft>
                <a:spcPts val="0"/>
              </a:spcAft>
              <a:buClr>
                <a:schemeClr val="accent3"/>
              </a:buClr>
              <a:buFont typeface="Wingdings 2"/>
              <a:buNone/>
              <a:defRPr/>
            </a:pPr>
            <a:endParaRPr lang="en-US" b="1" dirty="0" smtClean="0"/>
          </a:p>
          <a:p>
            <a:pPr marL="274320" indent="-274320" eaLnBrk="1" fontAlgn="auto" hangingPunct="1">
              <a:spcAft>
                <a:spcPts val="0"/>
              </a:spcAft>
              <a:buClr>
                <a:schemeClr val="accent3"/>
              </a:buClr>
              <a:buFont typeface="Wingdings 2"/>
              <a:buNone/>
              <a:defRPr/>
            </a:pPr>
            <a:r>
              <a:rPr lang="en-US" b="1" dirty="0" smtClean="0"/>
              <a:t>Saw Operator</a:t>
            </a:r>
          </a:p>
          <a:p>
            <a:pPr marL="274320" indent="-274320" eaLnBrk="1" fontAlgn="auto" hangingPunct="1">
              <a:spcAft>
                <a:spcPts val="0"/>
              </a:spcAft>
              <a:buClr>
                <a:schemeClr val="accent3"/>
              </a:buClr>
              <a:buFont typeface="Wingdings 2"/>
              <a:buChar char=""/>
              <a:defRPr/>
            </a:pPr>
            <a:r>
              <a:rPr lang="en-US" dirty="0" smtClean="0"/>
              <a:t> 2 year card</a:t>
            </a:r>
          </a:p>
          <a:p>
            <a:pPr marL="274320" indent="-274320" eaLnBrk="1" fontAlgn="auto" hangingPunct="1">
              <a:spcAft>
                <a:spcPts val="0"/>
              </a:spcAft>
              <a:buClr>
                <a:schemeClr val="accent3"/>
              </a:buClr>
              <a:buFont typeface="Wingdings 2"/>
              <a:buChar char=""/>
              <a:defRPr/>
            </a:pPr>
            <a:r>
              <a:rPr lang="en-US" dirty="0" smtClean="0"/>
              <a:t> May work without supervision</a:t>
            </a:r>
          </a:p>
          <a:p>
            <a:pPr marL="274320" indent="-274320" eaLnBrk="1" fontAlgn="auto" hangingPunct="1">
              <a:spcAft>
                <a:spcPts val="0"/>
              </a:spcAft>
              <a:buClr>
                <a:schemeClr val="accent3"/>
              </a:buClr>
              <a:buFont typeface="Wingdings 2"/>
              <a:buChar char=""/>
              <a:defRPr/>
            </a:pPr>
            <a:r>
              <a:rPr lang="en-US" dirty="0" smtClean="0"/>
              <a:t> Supervises Trainee Saw Operators</a:t>
            </a:r>
          </a:p>
          <a:p>
            <a:pPr marL="274320" indent="-274320" eaLnBrk="1" fontAlgn="auto" hangingPunct="1">
              <a:spcAft>
                <a:spcPts val="0"/>
              </a:spcAft>
              <a:buClr>
                <a:schemeClr val="accent3"/>
              </a:buClr>
              <a:buFont typeface="Wingdings 2"/>
              <a:buNone/>
              <a:defRPr/>
            </a:pPr>
            <a:endParaRPr lang="en-US" b="1" dirty="0" smtClean="0"/>
          </a:p>
          <a:p>
            <a:pPr marL="274320" indent="-274320" eaLnBrk="1" fontAlgn="auto" hangingPunct="1">
              <a:spcAft>
                <a:spcPts val="0"/>
              </a:spcAft>
              <a:buClr>
                <a:schemeClr val="accent3"/>
              </a:buClr>
              <a:buFont typeface="Wingdings 2"/>
              <a:buNone/>
              <a:defRPr/>
            </a:pPr>
            <a:r>
              <a:rPr lang="en-US" b="1" dirty="0" smtClean="0"/>
              <a:t>Volunteer Saw Instructor-in-Training</a:t>
            </a:r>
          </a:p>
          <a:p>
            <a:pPr marL="274320" indent="-274320" eaLnBrk="1" fontAlgn="auto" hangingPunct="1">
              <a:spcAft>
                <a:spcPts val="0"/>
              </a:spcAft>
              <a:buClr>
                <a:schemeClr val="accent3"/>
              </a:buClr>
              <a:buFont typeface="Wingdings 2"/>
              <a:buChar char=""/>
              <a:defRPr/>
            </a:pPr>
            <a:r>
              <a:rPr lang="en-US" dirty="0" smtClean="0"/>
              <a:t> Assists in training events</a:t>
            </a:r>
          </a:p>
          <a:p>
            <a:pPr marL="274320" indent="-274320" eaLnBrk="1" fontAlgn="auto" hangingPunct="1">
              <a:spcAft>
                <a:spcPts val="0"/>
              </a:spcAft>
              <a:buClr>
                <a:schemeClr val="accent3"/>
              </a:buClr>
              <a:buFont typeface="Wingdings 2"/>
              <a:buNone/>
              <a:defRPr/>
            </a:pPr>
            <a:endParaRPr lang="en-US" b="1" dirty="0" smtClean="0"/>
          </a:p>
          <a:p>
            <a:pPr marL="274320" indent="-274320" eaLnBrk="1" fontAlgn="auto" hangingPunct="1">
              <a:spcAft>
                <a:spcPts val="0"/>
              </a:spcAft>
              <a:buClr>
                <a:schemeClr val="accent3"/>
              </a:buClr>
              <a:buFont typeface="Wingdings 2"/>
              <a:buNone/>
              <a:defRPr/>
            </a:pPr>
            <a:r>
              <a:rPr lang="en-US" b="1" dirty="0" smtClean="0"/>
              <a:t>Volunteer  Saw Instructor (VSI)</a:t>
            </a:r>
          </a:p>
          <a:p>
            <a:pPr marL="274320" indent="-274320" eaLnBrk="1" fontAlgn="auto" hangingPunct="1">
              <a:spcAft>
                <a:spcPts val="0"/>
              </a:spcAft>
              <a:buClr>
                <a:schemeClr val="accent3"/>
              </a:buClr>
              <a:buFont typeface="Wingdings 2"/>
              <a:buChar char=""/>
              <a:defRPr/>
            </a:pPr>
            <a:r>
              <a:rPr lang="en-US" dirty="0" smtClean="0"/>
              <a:t> Trains and evaluate Trainee and Saw Operators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Grp="1" noChangeArrowheads="1"/>
          </p:cNvSpPr>
          <p:nvPr>
            <p:ph type="title"/>
          </p:nvPr>
        </p:nvSpPr>
        <p:spPr>
          <a:xfrm>
            <a:off x="839788" y="608013"/>
            <a:ext cx="8228012" cy="1144587"/>
          </a:xfrm>
        </p:spPr>
        <p:txBody>
          <a:bodyPr tIns="35203"/>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b="1" smtClean="0"/>
              <a:t>Two Weeks Later…</a:t>
            </a:r>
          </a:p>
        </p:txBody>
      </p:sp>
      <p:sp>
        <p:nvSpPr>
          <p:cNvPr id="61443" name="Rectangle 2"/>
          <p:cNvSpPr>
            <a:spLocks noGrp="1" noChangeArrowheads="1"/>
          </p:cNvSpPr>
          <p:nvPr>
            <p:ph type="body" idx="1"/>
          </p:nvPr>
        </p:nvSpPr>
        <p:spPr>
          <a:xfrm>
            <a:off x="914400" y="1951038"/>
            <a:ext cx="7620000" cy="4525962"/>
          </a:xfrm>
        </p:spPr>
        <p:txBody>
          <a:bodyPr/>
          <a:lstStyle/>
          <a:p>
            <a:pPr marL="390525" indent="-293688">
              <a:buSzPct val="45000"/>
              <a:buFont typeface="Wingdings"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mtClean="0"/>
              <a:t>A second crew of volunteers plus a USFS recreation manager returned to site.</a:t>
            </a:r>
          </a:p>
          <a:p>
            <a:pPr marL="390525" indent="-293688">
              <a:buSzPct val="45000"/>
              <a:buFont typeface="Wingdings"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mtClean="0"/>
              <a:t>Decision was made to temporarily reroute trail 15 feet west to avoid leaner.</a:t>
            </a:r>
          </a:p>
          <a:p>
            <a:pPr marL="390525" indent="-293688">
              <a:buSzPct val="45000"/>
              <a:buFont typeface="Wingdings"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mtClean="0"/>
              <a:t>Area was cleaned up. Log with side bind severed (with 3 feet of springback). All logs bucked, opening temporary bypass.</a:t>
            </a:r>
          </a:p>
          <a:p>
            <a:pPr marL="390525" indent="-293688">
              <a:buSzPct val="45000"/>
              <a:buFont typeface="Wingdings"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mtClean="0"/>
              <a:t>Long-term plan: return trail to original route after subsequent winter winds take down leaner.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screen"/>
          <a:srcRect/>
          <a:stretch>
            <a:fillRect/>
          </a:stretch>
        </p:blipFill>
        <p:spPr bwMode="auto">
          <a:xfrm>
            <a:off x="990600" y="1600200"/>
            <a:ext cx="7077075" cy="5156200"/>
          </a:xfrm>
          <a:prstGeom prst="rect">
            <a:avLst/>
          </a:prstGeom>
          <a:noFill/>
          <a:ln w="9525">
            <a:noFill/>
            <a:round/>
            <a:headEnd/>
            <a:tailEnd/>
          </a:ln>
        </p:spPr>
      </p:pic>
      <p:sp>
        <p:nvSpPr>
          <p:cNvPr id="4" name="Title 3"/>
          <p:cNvSpPr>
            <a:spLocks noGrp="1"/>
          </p:cNvSpPr>
          <p:nvPr>
            <p:ph type="title"/>
          </p:nvPr>
        </p:nvSpPr>
        <p:spPr>
          <a:xfrm>
            <a:off x="838200" y="457200"/>
            <a:ext cx="8305800" cy="1143000"/>
          </a:xfrm>
        </p:spPr>
        <p:txBody>
          <a:bodyPr/>
          <a:lstStyle/>
          <a:p>
            <a:pPr>
              <a:defRPr/>
            </a:pPr>
            <a:r>
              <a:rPr lang="en-US" b="1" dirty="0" smtClean="0"/>
              <a:t>Reroute</a:t>
            </a:r>
            <a:endParaRPr lang="en-US"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724464"/>
            <a:ext cx="7851648" cy="1828800"/>
          </a:xfrm>
        </p:spPr>
        <p:txBody>
          <a:bodyPr/>
          <a:lstStyle/>
          <a:p>
            <a:pPr eaLnBrk="1" fontAlgn="auto" hangingPunct="1">
              <a:spcAft>
                <a:spcPts val="0"/>
              </a:spcAft>
              <a:defRPr/>
            </a:pPr>
            <a:r>
              <a:rPr lang="en-US" dirty="0" smtClean="0"/>
              <a:t>Case Study </a:t>
            </a:r>
            <a:br>
              <a:rPr lang="en-US" dirty="0" smtClean="0"/>
            </a:br>
            <a:r>
              <a:rPr lang="en-US" dirty="0" smtClean="0"/>
              <a:t>Lessons Learned</a:t>
            </a:r>
            <a:endParaRPr lang="en-US" dirty="0"/>
          </a:p>
        </p:txBody>
      </p:sp>
      <p:sp>
        <p:nvSpPr>
          <p:cNvPr id="63491" name="TextBox 7"/>
          <p:cNvSpPr txBox="1">
            <a:spLocks noChangeArrowheads="1"/>
          </p:cNvSpPr>
          <p:nvPr/>
        </p:nvSpPr>
        <p:spPr bwMode="auto">
          <a:xfrm>
            <a:off x="4191000" y="4114800"/>
            <a:ext cx="184150" cy="369888"/>
          </a:xfrm>
          <a:prstGeom prst="rect">
            <a:avLst/>
          </a:prstGeom>
          <a:noFill/>
          <a:ln w="9525">
            <a:noFill/>
            <a:miter lim="800000"/>
            <a:headEnd/>
            <a:tailEnd/>
          </a:ln>
        </p:spPr>
        <p:txBody>
          <a:bodyPr wrap="none">
            <a:spAutoFit/>
          </a:bodyPr>
          <a:lstStyle/>
          <a:p>
            <a:endParaRPr lang="en-US"/>
          </a:p>
        </p:txBody>
      </p:sp>
      <p:sp>
        <p:nvSpPr>
          <p:cNvPr id="63492" name="Subtitle 9"/>
          <p:cNvSpPr>
            <a:spLocks noGrp="1"/>
          </p:cNvSpPr>
          <p:nvPr>
            <p:ph type="subTitle" idx="1"/>
          </p:nvPr>
        </p:nvSpPr>
        <p:spPr>
          <a:xfrm>
            <a:off x="533400" y="3581400"/>
            <a:ext cx="7854950" cy="1752600"/>
          </a:xfrm>
        </p:spPr>
        <p:txBody>
          <a:bodyPr/>
          <a:lstStyle/>
          <a:p>
            <a:pPr marR="0" eaLnBrk="1" hangingPunct="1"/>
            <a:r>
              <a:rPr lang="en-US" dirty="0" smtClean="0"/>
              <a:t>Summary of relevant known incidents and accidents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7"/>
          <p:cNvSpPr>
            <a:spLocks noGrp="1"/>
          </p:cNvSpPr>
          <p:nvPr>
            <p:ph type="title"/>
          </p:nvPr>
        </p:nvSpPr>
        <p:spPr/>
        <p:txBody>
          <a:bodyPr/>
          <a:lstStyle/>
          <a:p>
            <a:pPr eaLnBrk="1" hangingPunct="1"/>
            <a:r>
              <a:rPr lang="en-US" b="1" smtClean="0"/>
              <a:t>Course Review</a:t>
            </a:r>
          </a:p>
        </p:txBody>
      </p:sp>
      <p:sp>
        <p:nvSpPr>
          <p:cNvPr id="9" name="Content Placeholder 8"/>
          <p:cNvSpPr>
            <a:spLocks noGrp="1"/>
          </p:cNvSpPr>
          <p:nvPr>
            <p:ph idx="1"/>
          </p:nvPr>
        </p:nvSpPr>
        <p:spPr>
          <a:xfrm>
            <a:off x="457200" y="1935163"/>
            <a:ext cx="8229600" cy="4160837"/>
          </a:xfrm>
        </p:spPr>
        <p:txBody>
          <a:bodyPr>
            <a:normAutofit/>
          </a:bodyPr>
          <a:lstStyle/>
          <a:p>
            <a:pPr eaLnBrk="1" hangingPunct="1"/>
            <a:r>
              <a:rPr lang="en-US" sz="2400" dirty="0" smtClean="0"/>
              <a:t>Saw Program</a:t>
            </a:r>
          </a:p>
          <a:p>
            <a:pPr eaLnBrk="1" hangingPunct="1"/>
            <a:r>
              <a:rPr lang="en-US" sz="2400" dirty="0" smtClean="0"/>
              <a:t>Safety Requirements</a:t>
            </a:r>
          </a:p>
          <a:p>
            <a:pPr eaLnBrk="1" hangingPunct="1"/>
            <a:r>
              <a:rPr lang="en-US" sz="2400" dirty="0" smtClean="0"/>
              <a:t>Situational Awareness</a:t>
            </a:r>
          </a:p>
          <a:p>
            <a:pPr eaLnBrk="1" hangingPunct="1"/>
            <a:r>
              <a:rPr lang="en-US" sz="2400" dirty="0" smtClean="0"/>
              <a:t>Case Study with Lessons Learned</a:t>
            </a:r>
            <a:endParaRPr lang="en-US"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838200" y="533400"/>
            <a:ext cx="5181600" cy="1143000"/>
          </a:xfrm>
        </p:spPr>
        <p:txBody>
          <a:bodyPr/>
          <a:lstStyle/>
          <a:p>
            <a:pPr eaLnBrk="1" hangingPunct="1"/>
            <a:r>
              <a:rPr lang="en-US" b="1" smtClean="0"/>
              <a:t>Break Time</a:t>
            </a:r>
          </a:p>
        </p:txBody>
      </p:sp>
      <p:sp>
        <p:nvSpPr>
          <p:cNvPr id="69635" name="TextBox 6"/>
          <p:cNvSpPr txBox="1">
            <a:spLocks noChangeArrowheads="1"/>
          </p:cNvSpPr>
          <p:nvPr/>
        </p:nvSpPr>
        <p:spPr bwMode="auto">
          <a:xfrm>
            <a:off x="4800600" y="3733800"/>
            <a:ext cx="2544763" cy="369888"/>
          </a:xfrm>
          <a:prstGeom prst="rect">
            <a:avLst/>
          </a:prstGeom>
          <a:noFill/>
          <a:ln w="9525">
            <a:noFill/>
            <a:miter lim="800000"/>
            <a:headEnd/>
            <a:tailEnd/>
          </a:ln>
        </p:spPr>
        <p:txBody>
          <a:bodyPr wrap="none">
            <a:spAutoFit/>
          </a:bodyPr>
          <a:lstStyle/>
          <a:p>
            <a:r>
              <a:rPr lang="en-US"/>
              <a:t>Picture of an Outhouse</a:t>
            </a:r>
          </a:p>
        </p:txBody>
      </p:sp>
      <p:pic>
        <p:nvPicPr>
          <p:cNvPr id="69636" name="Picture 9" descr="Image Detail"/>
          <p:cNvPicPr>
            <a:picLocks noChangeAspect="1" noChangeArrowheads="1"/>
          </p:cNvPicPr>
          <p:nvPr/>
        </p:nvPicPr>
        <p:blipFill>
          <a:blip r:embed="rId2" cstate="screen"/>
          <a:srcRect/>
          <a:stretch>
            <a:fillRect/>
          </a:stretch>
        </p:blipFill>
        <p:spPr bwMode="auto">
          <a:xfrm>
            <a:off x="4467225" y="1619249"/>
            <a:ext cx="4210050" cy="4791075"/>
          </a:xfrm>
          <a:prstGeom prst="rect">
            <a:avLst/>
          </a:prstGeom>
          <a:noFill/>
          <a:ln w="9525">
            <a:noFill/>
            <a:miter lim="800000"/>
            <a:headEnd/>
            <a:tailEnd/>
          </a:ln>
        </p:spPr>
      </p:pic>
      <p:pic>
        <p:nvPicPr>
          <p:cNvPr id="69638" name="Picture 13" descr="http://ts4.mm.bing.net/images/thumbnail.aspx?q=1292551994335&amp;id=4db2475965da3ab023dca0e8f1340d81"/>
          <p:cNvPicPr>
            <a:picLocks noChangeAspect="1" noChangeArrowheads="1"/>
          </p:cNvPicPr>
          <p:nvPr/>
        </p:nvPicPr>
        <p:blipFill>
          <a:blip r:embed="rId3" cstate="screen"/>
          <a:srcRect/>
          <a:stretch>
            <a:fillRect/>
          </a:stretch>
        </p:blipFill>
        <p:spPr bwMode="auto">
          <a:xfrm>
            <a:off x="2743200" y="1981200"/>
            <a:ext cx="1323975" cy="1524000"/>
          </a:xfrm>
          <a:prstGeom prst="rect">
            <a:avLst/>
          </a:prstGeom>
          <a:noFill/>
          <a:ln w="9525">
            <a:noFill/>
            <a:miter lim="800000"/>
            <a:headEnd/>
            <a:tailEnd/>
          </a:ln>
        </p:spPr>
      </p:pic>
      <p:pic>
        <p:nvPicPr>
          <p:cNvPr id="69639" name="Picture 15" descr="Image Detail"/>
          <p:cNvPicPr>
            <a:picLocks noChangeAspect="1" noChangeArrowheads="1"/>
          </p:cNvPicPr>
          <p:nvPr/>
        </p:nvPicPr>
        <p:blipFill>
          <a:blip r:embed="rId4" cstate="screen"/>
          <a:srcRect/>
          <a:stretch>
            <a:fillRect/>
          </a:stretch>
        </p:blipFill>
        <p:spPr bwMode="auto">
          <a:xfrm>
            <a:off x="1104900" y="3981450"/>
            <a:ext cx="2819400" cy="2379663"/>
          </a:xfrm>
          <a:prstGeom prst="rect">
            <a:avLst/>
          </a:prstGeom>
          <a:noFill/>
          <a:ln w="9525">
            <a:noFill/>
            <a:miter lim="800000"/>
            <a:headEnd/>
            <a:tailEnd/>
          </a:ln>
        </p:spPr>
      </p:pic>
      <p:pic>
        <p:nvPicPr>
          <p:cNvPr id="69640" name="Picture 17" descr="Image Detail"/>
          <p:cNvPicPr>
            <a:picLocks noChangeAspect="1" noChangeArrowheads="1"/>
          </p:cNvPicPr>
          <p:nvPr/>
        </p:nvPicPr>
        <p:blipFill>
          <a:blip r:embed="rId5" cstate="screen"/>
          <a:srcRect/>
          <a:stretch>
            <a:fillRect/>
          </a:stretch>
        </p:blipFill>
        <p:spPr bwMode="auto">
          <a:xfrm>
            <a:off x="914400" y="1905000"/>
            <a:ext cx="15240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562664"/>
            <a:ext cx="7851648" cy="1828800"/>
          </a:xfrm>
        </p:spPr>
        <p:txBody>
          <a:bodyPr/>
          <a:lstStyle/>
          <a:p>
            <a:pPr fontAlgn="auto">
              <a:spcAft>
                <a:spcPts val="0"/>
              </a:spcAft>
              <a:defRPr/>
            </a:pPr>
            <a:r>
              <a:rPr lang="en-US" sz="6000" dirty="0" smtClean="0"/>
              <a:t>Bind Analysis &amp; </a:t>
            </a:r>
            <a:br>
              <a:rPr lang="en-US" sz="6000" dirty="0" smtClean="0"/>
            </a:br>
            <a:r>
              <a:rPr lang="en-US" sz="6000" dirty="0" smtClean="0"/>
              <a:t>Cut Sequence</a:t>
            </a:r>
            <a:endParaRPr lang="en-US" dirty="0"/>
          </a:p>
        </p:txBody>
      </p:sp>
      <p:sp>
        <p:nvSpPr>
          <p:cNvPr id="13315" name="Subtitle 2"/>
          <p:cNvSpPr>
            <a:spLocks noGrp="1"/>
          </p:cNvSpPr>
          <p:nvPr>
            <p:ph type="subTitle" idx="1"/>
          </p:nvPr>
        </p:nvSpPr>
        <p:spPr>
          <a:xfrm>
            <a:off x="533400" y="4419600"/>
            <a:ext cx="7854950" cy="1752600"/>
          </a:xfrm>
        </p:spPr>
        <p:txBody>
          <a:bodyPr/>
          <a:lstStyle/>
          <a:p>
            <a:pPr marR="0"/>
            <a:r>
              <a:rPr lang="en-US" sz="2800" dirty="0" smtClean="0"/>
              <a:t>For Trainee Saw Operators and Saw Operators</a:t>
            </a:r>
          </a:p>
          <a:p>
            <a:pPr marR="0"/>
            <a:r>
              <a:rPr lang="en-US" sz="2400" dirty="0" smtClean="0">
                <a:solidFill>
                  <a:srgbClr val="7F7F7F"/>
                </a:solidFill>
              </a:rPr>
              <a:t>March 2013</a:t>
            </a:r>
          </a:p>
          <a:p>
            <a:pPr marR="0"/>
            <a:endParaRPr lang="en-US" dirty="0" smtClean="0"/>
          </a:p>
        </p:txBody>
      </p:sp>
      <p:pic>
        <p:nvPicPr>
          <p:cNvPr id="13316" name="Picture 2" descr="PCTLogo"/>
          <p:cNvPicPr>
            <a:picLocks noChangeAspect="1" noChangeArrowheads="1"/>
          </p:cNvPicPr>
          <p:nvPr/>
        </p:nvPicPr>
        <p:blipFill>
          <a:blip r:embed="rId2" cstate="screen"/>
          <a:srcRect/>
          <a:stretch>
            <a:fillRect/>
          </a:stretch>
        </p:blipFill>
        <p:spPr bwMode="auto">
          <a:xfrm>
            <a:off x="6324600" y="1143000"/>
            <a:ext cx="1441450" cy="1371600"/>
          </a:xfrm>
          <a:prstGeom prst="rect">
            <a:avLst/>
          </a:prstGeom>
          <a:noFill/>
          <a:ln w="9525">
            <a:noFill/>
            <a:miter lim="800000"/>
            <a:headEnd/>
            <a:tailEnd/>
          </a:ln>
        </p:spPr>
      </p:pic>
      <p:pic>
        <p:nvPicPr>
          <p:cNvPr id="13317" name="Picture 3" descr="Original Art ps"/>
          <p:cNvPicPr>
            <a:picLocks noChangeAspect="1" noChangeArrowheads="1"/>
          </p:cNvPicPr>
          <p:nvPr/>
        </p:nvPicPr>
        <p:blipFill>
          <a:blip r:embed="rId3" cstate="screen"/>
          <a:srcRect/>
          <a:stretch>
            <a:fillRect/>
          </a:stretch>
        </p:blipFill>
        <p:spPr bwMode="auto">
          <a:xfrm>
            <a:off x="3733800" y="1295400"/>
            <a:ext cx="1806575"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Course Overview</a:t>
            </a:r>
            <a:endParaRPr lang="en-US" b="1" dirty="0"/>
          </a:p>
        </p:txBody>
      </p:sp>
      <p:sp>
        <p:nvSpPr>
          <p:cNvPr id="3" name="Content Placeholder 2"/>
          <p:cNvSpPr>
            <a:spLocks noGrp="1"/>
          </p:cNvSpPr>
          <p:nvPr>
            <p:ph idx="1"/>
          </p:nvPr>
        </p:nvSpPr>
        <p:spPr/>
        <p:txBody>
          <a:bodyPr/>
          <a:lstStyle/>
          <a:p>
            <a:r>
              <a:rPr lang="en-US" dirty="0" smtClean="0"/>
              <a:t>Types of Binds</a:t>
            </a:r>
          </a:p>
          <a:p>
            <a:r>
              <a:rPr lang="en-US" dirty="0" smtClean="0"/>
              <a:t>Types of Cuts</a:t>
            </a:r>
          </a:p>
          <a:p>
            <a:r>
              <a:rPr lang="en-US" dirty="0" smtClean="0"/>
              <a:t>General Considerations</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Binds</a:t>
            </a:r>
            <a:endParaRPr lang="en-US" b="1" dirty="0"/>
          </a:p>
        </p:txBody>
      </p:sp>
      <p:sp>
        <p:nvSpPr>
          <p:cNvPr id="3" name="Content Placeholder 2"/>
          <p:cNvSpPr>
            <a:spLocks noGrp="1"/>
          </p:cNvSpPr>
          <p:nvPr>
            <p:ph idx="1"/>
          </p:nvPr>
        </p:nvSpPr>
        <p:spPr/>
        <p:txBody>
          <a:bodyPr/>
          <a:lstStyle/>
          <a:p>
            <a:r>
              <a:rPr lang="en-US" sz="3200" dirty="0" smtClean="0"/>
              <a:t>Top bind</a:t>
            </a:r>
          </a:p>
          <a:p>
            <a:r>
              <a:rPr lang="en-US" sz="3200" dirty="0" smtClean="0"/>
              <a:t>Bottom bind</a:t>
            </a:r>
          </a:p>
          <a:p>
            <a:r>
              <a:rPr lang="en-US" sz="3200" dirty="0" smtClean="0"/>
              <a:t>Side bind</a:t>
            </a:r>
          </a:p>
          <a:p>
            <a:r>
              <a:rPr lang="en-US" sz="3200" dirty="0" smtClean="0"/>
              <a:t>End bind</a:t>
            </a:r>
          </a:p>
          <a:p>
            <a:r>
              <a:rPr lang="en-US" sz="3200" dirty="0" smtClean="0"/>
              <a:t>Complex bind</a:t>
            </a:r>
          </a:p>
        </p:txBody>
      </p:sp>
      <p:pic>
        <p:nvPicPr>
          <p:cNvPr id="4" name="Picture 2" descr="C:\Users\William W Hawley\Desktop\WWH&amp;KO_d_Buck_09JPG.jpg"/>
          <p:cNvPicPr>
            <a:picLocks noChangeAspect="1" noChangeArrowheads="1"/>
          </p:cNvPicPr>
          <p:nvPr/>
        </p:nvPicPr>
        <p:blipFill>
          <a:blip r:embed="rId2" cstate="screen"/>
          <a:srcRect/>
          <a:stretch>
            <a:fillRect/>
          </a:stretch>
        </p:blipFill>
        <p:spPr bwMode="auto">
          <a:xfrm>
            <a:off x="3657600" y="1981200"/>
            <a:ext cx="5105400"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Top Bind</a:t>
            </a:r>
            <a:endParaRPr lang="en-US" b="1" dirty="0"/>
          </a:p>
        </p:txBody>
      </p:sp>
      <p:pic>
        <p:nvPicPr>
          <p:cNvPr id="7" name="Picture 5" descr="top bind"/>
          <p:cNvPicPr>
            <a:picLocks noChangeAspect="1" noChangeArrowheads="1"/>
          </p:cNvPicPr>
          <p:nvPr/>
        </p:nvPicPr>
        <p:blipFill>
          <a:blip r:embed="rId2" cstate="screen">
            <a:extLst>
              <a:ext uri="{28A0092B-C50C-407E-A947-70E740481C1C}">
                <a14:useLocalDpi xmlns="" xmlns:a14="http://schemas.microsoft.com/office/drawing/2010/main" val="0"/>
              </a:ext>
            </a:extLst>
          </a:blip>
          <a:srcRect/>
          <a:stretch>
            <a:fillRect/>
          </a:stretch>
        </p:blipFill>
        <p:spPr bwMode="auto">
          <a:xfrm>
            <a:off x="533400" y="1828800"/>
            <a:ext cx="8153400" cy="48006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 Box 6"/>
          <p:cNvSpPr txBox="1">
            <a:spLocks noChangeArrowheads="1"/>
          </p:cNvSpPr>
          <p:nvPr/>
        </p:nvSpPr>
        <p:spPr bwMode="auto">
          <a:xfrm>
            <a:off x="3886200" y="5791200"/>
            <a:ext cx="12668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charset="0"/>
              </a:rPr>
              <a:t>tension</a:t>
            </a:r>
          </a:p>
        </p:txBody>
      </p:sp>
      <p:sp>
        <p:nvSpPr>
          <p:cNvPr id="9" name="Line 7"/>
          <p:cNvSpPr>
            <a:spLocks noChangeShapeType="1"/>
          </p:cNvSpPr>
          <p:nvPr/>
        </p:nvSpPr>
        <p:spPr bwMode="auto">
          <a:xfrm flipH="1">
            <a:off x="5791200" y="2971800"/>
            <a:ext cx="457200" cy="7620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Text Box 8"/>
          <p:cNvSpPr txBox="1">
            <a:spLocks noChangeArrowheads="1"/>
          </p:cNvSpPr>
          <p:nvPr/>
        </p:nvSpPr>
        <p:spPr bwMode="auto">
          <a:xfrm>
            <a:off x="5867400" y="2514600"/>
            <a:ext cx="2081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latin typeface="Arial" charset="0"/>
              </a:rPr>
              <a:t>compression</a:t>
            </a:r>
          </a:p>
        </p:txBody>
      </p:sp>
      <p:sp>
        <p:nvSpPr>
          <p:cNvPr id="11" name="Line 9"/>
          <p:cNvSpPr>
            <a:spLocks noChangeShapeType="1"/>
          </p:cNvSpPr>
          <p:nvPr/>
        </p:nvSpPr>
        <p:spPr bwMode="auto">
          <a:xfrm flipV="1">
            <a:off x="4800600" y="4724400"/>
            <a:ext cx="685800" cy="9906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8"/>
                                        </p:tgtEl>
                                        <p:attrNameLst>
                                          <p:attrName>style.visibility</p:attrName>
                                        </p:attrNameLst>
                                      </p:cBhvr>
                                      <p:to>
                                        <p:strVal val="visible"/>
                                      </p:to>
                                    </p:se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nimBg="1"/>
      <p:bldP spid="10" grpId="0" autoUpdateAnimBg="0"/>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C:\Users\William W Hawley\Pictures\2011-07-19\019.JPG"/>
          <p:cNvPicPr>
            <a:picLocks noChangeAspect="1" noChangeArrowheads="1"/>
          </p:cNvPicPr>
          <p:nvPr/>
        </p:nvPicPr>
        <p:blipFill>
          <a:blip r:embed="rId3" cstate="screen"/>
          <a:srcRect/>
          <a:stretch>
            <a:fillRect/>
          </a:stretch>
        </p:blipFill>
        <p:spPr bwMode="auto">
          <a:xfrm>
            <a:off x="1219200" y="1905000"/>
            <a:ext cx="6705600" cy="4114800"/>
          </a:xfrm>
          <a:prstGeom prst="rect">
            <a:avLst/>
          </a:prstGeom>
          <a:noFill/>
          <a:ln w="12700">
            <a:solidFill>
              <a:schemeClr val="tx1"/>
            </a:solidFill>
            <a:miter lim="800000"/>
            <a:headEnd/>
            <a:tailEnd/>
          </a:ln>
        </p:spPr>
      </p:pic>
      <p:sp>
        <p:nvSpPr>
          <p:cNvPr id="5" name="Title 4"/>
          <p:cNvSpPr>
            <a:spLocks noGrp="1"/>
          </p:cNvSpPr>
          <p:nvPr>
            <p:ph type="title"/>
          </p:nvPr>
        </p:nvSpPr>
        <p:spPr/>
        <p:txBody>
          <a:bodyPr/>
          <a:lstStyle/>
          <a:p>
            <a:r>
              <a:rPr lang="en-US" b="1" dirty="0" smtClean="0"/>
              <a:t>Top Bind</a:t>
            </a:r>
            <a:endParaRPr lang="en-US"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eaLnBrk="1" fontAlgn="auto" hangingPunct="1">
              <a:spcAft>
                <a:spcPts val="0"/>
              </a:spcAft>
              <a:defRPr/>
            </a:pPr>
            <a:r>
              <a:rPr lang="en-US" b="1" dirty="0" smtClean="0"/>
              <a:t>Saw Crew Leader</a:t>
            </a:r>
            <a:endParaRPr lang="en-US" b="1" dirty="0"/>
          </a:p>
        </p:txBody>
      </p:sp>
      <p:sp>
        <p:nvSpPr>
          <p:cNvPr id="5" name="Content Placeholder 4"/>
          <p:cNvSpPr>
            <a:spLocks noGrp="1"/>
          </p:cNvSpPr>
          <p:nvPr>
            <p:ph idx="1"/>
          </p:nvPr>
        </p:nvSpPr>
        <p:spPr/>
        <p:txBody>
          <a:bodyPr/>
          <a:lstStyle/>
          <a:p>
            <a:r>
              <a:rPr lang="en-US" dirty="0" smtClean="0"/>
              <a:t>Each saw crew needs a lead sawyer</a:t>
            </a:r>
          </a:p>
          <a:p>
            <a:pPr lvl="1"/>
            <a:r>
              <a:rPr lang="en-US" dirty="0" smtClean="0"/>
              <a:t>Determined prior to project</a:t>
            </a:r>
          </a:p>
          <a:p>
            <a:pPr lvl="1"/>
            <a:r>
              <a:rPr lang="en-US" dirty="0" smtClean="0"/>
              <a:t>Responsible for:</a:t>
            </a:r>
          </a:p>
          <a:p>
            <a:pPr lvl="2"/>
            <a:r>
              <a:rPr lang="en-US" dirty="0" smtClean="0"/>
              <a:t>correct equipment</a:t>
            </a:r>
          </a:p>
          <a:p>
            <a:pPr lvl="2"/>
            <a:r>
              <a:rPr lang="en-US" dirty="0" smtClean="0"/>
              <a:t>confirm with crew leader that the EAP and TCP are completed</a:t>
            </a:r>
          </a:p>
          <a:p>
            <a:pPr lvl="2"/>
            <a:r>
              <a:rPr lang="en-US" dirty="0" smtClean="0"/>
              <a:t>assigning work to </a:t>
            </a:r>
            <a:r>
              <a:rPr lang="en-US" dirty="0" err="1" smtClean="0"/>
              <a:t>swampers</a:t>
            </a:r>
            <a:endParaRPr lang="en-US" dirty="0" smtClean="0"/>
          </a:p>
          <a:p>
            <a:r>
              <a:rPr lang="en-US" dirty="0" smtClean="0"/>
              <a:t>There may be 2 or 3 saw crews, each with a saw crew leader, who all work under the organization of the trail crew leader</a:t>
            </a:r>
          </a:p>
          <a:p>
            <a:r>
              <a:rPr lang="en-US" dirty="0" smtClean="0"/>
              <a:t>Trail crew leader responsible for JHA, TCP and EAP</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William W Hawley\Pictures\2011-07-19\020.JPG"/>
          <p:cNvPicPr>
            <a:picLocks noChangeAspect="1" noChangeArrowheads="1"/>
          </p:cNvPicPr>
          <p:nvPr/>
        </p:nvPicPr>
        <p:blipFill>
          <a:blip r:embed="rId3" cstate="screen"/>
          <a:srcRect/>
          <a:stretch>
            <a:fillRect/>
          </a:stretch>
        </p:blipFill>
        <p:spPr bwMode="auto">
          <a:xfrm>
            <a:off x="1066800" y="1905000"/>
            <a:ext cx="7061200" cy="4229100"/>
          </a:xfrm>
          <a:prstGeom prst="rect">
            <a:avLst/>
          </a:prstGeom>
          <a:noFill/>
          <a:ln w="12700">
            <a:solidFill>
              <a:schemeClr val="tx1"/>
            </a:solidFill>
            <a:miter lim="800000"/>
            <a:headEnd/>
            <a:tailEnd/>
          </a:ln>
        </p:spPr>
      </p:pic>
      <p:sp>
        <p:nvSpPr>
          <p:cNvPr id="3" name="Title 2"/>
          <p:cNvSpPr>
            <a:spLocks noGrp="1"/>
          </p:cNvSpPr>
          <p:nvPr>
            <p:ph type="title"/>
          </p:nvPr>
        </p:nvSpPr>
        <p:spPr/>
        <p:txBody>
          <a:bodyPr/>
          <a:lstStyle/>
          <a:p>
            <a:r>
              <a:rPr lang="en-US" b="1" dirty="0" smtClean="0"/>
              <a:t>Top Bind</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Top Bind</a:t>
            </a:r>
            <a:endParaRPr lang="en-US" dirty="0"/>
          </a:p>
        </p:txBody>
      </p:sp>
      <p:pic>
        <p:nvPicPr>
          <p:cNvPr id="5" name="top bind.wmv">
            <a:hlinkClick r:id="" action="ppaction://media"/>
          </p:cNvPr>
          <p:cNvPicPr>
            <a:picLocks noRot="1" noChangeAspect="1"/>
          </p:cNvPicPr>
          <p:nvPr>
            <a:videoFile r:link="rId1"/>
          </p:nvPr>
        </p:nvPicPr>
        <p:blipFill>
          <a:blip r:embed="rId4" cstate="screen"/>
          <a:stretch>
            <a:fillRect/>
          </a:stretch>
        </p:blipFill>
        <p:spPr>
          <a:xfrm>
            <a:off x="1676400" y="19050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p:cTn id="7" fill="remove"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33400" y="1905000"/>
            <a:ext cx="8001000" cy="4191000"/>
            <a:chOff x="304800" y="2362200"/>
            <a:chExt cx="8001000" cy="4191000"/>
          </a:xfrm>
        </p:grpSpPr>
        <p:pic>
          <p:nvPicPr>
            <p:cNvPr id="7" name="Picture 5" descr="bottom bind"/>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304800" y="2362200"/>
              <a:ext cx="8001000" cy="41910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 Box 7"/>
            <p:cNvSpPr txBox="1">
              <a:spLocks noChangeArrowheads="1"/>
            </p:cNvSpPr>
            <p:nvPr/>
          </p:nvSpPr>
          <p:spPr bwMode="auto">
            <a:xfrm>
              <a:off x="2362200" y="6019800"/>
              <a:ext cx="2081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charset="0"/>
                </a:rPr>
                <a:t>compression</a:t>
              </a:r>
            </a:p>
          </p:txBody>
        </p:sp>
        <p:sp>
          <p:nvSpPr>
            <p:cNvPr id="9" name="Line 8"/>
            <p:cNvSpPr>
              <a:spLocks noChangeShapeType="1"/>
            </p:cNvSpPr>
            <p:nvPr/>
          </p:nvSpPr>
          <p:spPr bwMode="auto">
            <a:xfrm flipH="1">
              <a:off x="5105400" y="3048000"/>
              <a:ext cx="457200" cy="7620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Text Box 9"/>
            <p:cNvSpPr txBox="1">
              <a:spLocks noChangeArrowheads="1"/>
            </p:cNvSpPr>
            <p:nvPr/>
          </p:nvSpPr>
          <p:spPr bwMode="auto">
            <a:xfrm>
              <a:off x="5029200" y="2514600"/>
              <a:ext cx="12668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b="1">
                  <a:latin typeface="Arial" charset="0"/>
                </a:rPr>
                <a:t>tension</a:t>
              </a:r>
            </a:p>
          </p:txBody>
        </p:sp>
        <p:sp>
          <p:nvSpPr>
            <p:cNvPr id="11" name="Line 10"/>
            <p:cNvSpPr>
              <a:spLocks noChangeShapeType="1"/>
            </p:cNvSpPr>
            <p:nvPr/>
          </p:nvSpPr>
          <p:spPr bwMode="auto">
            <a:xfrm flipV="1">
              <a:off x="3581400" y="4724400"/>
              <a:ext cx="838200" cy="12954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 name="TextBox 4"/>
          <p:cNvSpPr txBox="1">
            <a:spLocks noChangeArrowheads="1"/>
          </p:cNvSpPr>
          <p:nvPr/>
        </p:nvSpPr>
        <p:spPr bwMode="auto">
          <a:xfrm>
            <a:off x="0" y="6105525"/>
            <a:ext cx="9144000" cy="523875"/>
          </a:xfrm>
          <a:prstGeom prst="rect">
            <a:avLst/>
          </a:prstGeom>
          <a:noFill/>
          <a:ln w="9525">
            <a:noFill/>
            <a:miter lim="800000"/>
            <a:headEnd/>
            <a:tailEnd/>
          </a:ln>
        </p:spPr>
        <p:txBody>
          <a:bodyPr>
            <a:spAutoFit/>
          </a:bodyPr>
          <a:lstStyle/>
          <a:p>
            <a:pPr algn="ctr"/>
            <a:r>
              <a:rPr lang="en-US" sz="2800" b="1" dirty="0" err="1">
                <a:solidFill>
                  <a:schemeClr val="tx2"/>
                </a:solidFill>
                <a:latin typeface="Calibri" pitchFamily="34" charset="0"/>
              </a:rPr>
              <a:t>Underbuck</a:t>
            </a:r>
            <a:r>
              <a:rPr lang="en-US" sz="2800" b="1" dirty="0">
                <a:solidFill>
                  <a:schemeClr val="tx2"/>
                </a:solidFill>
                <a:latin typeface="Calibri" pitchFamily="34" charset="0"/>
              </a:rPr>
              <a:t> – Then top cut – Be ready for lots of action</a:t>
            </a:r>
          </a:p>
        </p:txBody>
      </p:sp>
      <p:sp>
        <p:nvSpPr>
          <p:cNvPr id="6" name="Title 5"/>
          <p:cNvSpPr>
            <a:spLocks noGrp="1"/>
          </p:cNvSpPr>
          <p:nvPr>
            <p:ph type="title"/>
          </p:nvPr>
        </p:nvSpPr>
        <p:spPr/>
        <p:txBody>
          <a:bodyPr/>
          <a:lstStyle/>
          <a:p>
            <a:r>
              <a:rPr lang="en-US" b="1" dirty="0" smtClean="0"/>
              <a:t>Bottom Bind</a:t>
            </a:r>
            <a:endParaRPr lang="en-US" b="1"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3" cstate="screen"/>
          <a:srcRect t="9434"/>
          <a:stretch>
            <a:fillRect/>
          </a:stretch>
        </p:blipFill>
        <p:spPr bwMode="auto">
          <a:xfrm>
            <a:off x="914400" y="1905000"/>
            <a:ext cx="7362825" cy="4572000"/>
          </a:xfrm>
          <a:prstGeom prst="rect">
            <a:avLst/>
          </a:prstGeom>
          <a:noFill/>
          <a:ln w="12700">
            <a:solidFill>
              <a:schemeClr val="tx1"/>
            </a:solidFill>
            <a:miter lim="800000"/>
            <a:headEnd/>
            <a:tailEnd/>
          </a:ln>
        </p:spPr>
      </p:pic>
      <p:sp>
        <p:nvSpPr>
          <p:cNvPr id="4" name="Title 3"/>
          <p:cNvSpPr>
            <a:spLocks noGrp="1"/>
          </p:cNvSpPr>
          <p:nvPr>
            <p:ph type="title"/>
          </p:nvPr>
        </p:nvSpPr>
        <p:spPr/>
        <p:txBody>
          <a:bodyPr/>
          <a:lstStyle/>
          <a:p>
            <a:r>
              <a:rPr lang="en-US" b="1" dirty="0" smtClean="0"/>
              <a:t>Bottom Bind</a:t>
            </a:r>
            <a:endParaRPr lang="en-US" b="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William W Hawley\AppData\Local\Microsoft\Windows\Temporary Internet Files\Content.IE5\WO5UTQQZ\CXC_cert_Westfir_08 002.jpg"/>
          <p:cNvPicPr>
            <a:picLocks noChangeAspect="1" noChangeArrowheads="1"/>
          </p:cNvPicPr>
          <p:nvPr/>
        </p:nvPicPr>
        <p:blipFill>
          <a:blip r:embed="rId2" cstate="screen"/>
          <a:srcRect/>
          <a:stretch>
            <a:fillRect/>
          </a:stretch>
        </p:blipFill>
        <p:spPr bwMode="auto">
          <a:xfrm>
            <a:off x="965200" y="1828800"/>
            <a:ext cx="7112000" cy="4572000"/>
          </a:xfrm>
          <a:prstGeom prst="rect">
            <a:avLst/>
          </a:prstGeom>
          <a:noFill/>
          <a:ln w="9525">
            <a:noFill/>
            <a:miter lim="800000"/>
            <a:headEnd/>
            <a:tailEnd/>
          </a:ln>
        </p:spPr>
      </p:pic>
      <p:sp>
        <p:nvSpPr>
          <p:cNvPr id="5" name="Title 4"/>
          <p:cNvSpPr>
            <a:spLocks noGrp="1"/>
          </p:cNvSpPr>
          <p:nvPr>
            <p:ph type="title"/>
          </p:nvPr>
        </p:nvSpPr>
        <p:spPr/>
        <p:txBody>
          <a:bodyPr/>
          <a:lstStyle/>
          <a:p>
            <a:r>
              <a:rPr lang="en-US" b="1" dirty="0" smtClean="0"/>
              <a:t>Bottom Bind</a:t>
            </a:r>
            <a:endParaRPr lang="en-US"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fontAlgn="auto">
              <a:spcAft>
                <a:spcPts val="0"/>
              </a:spcAft>
              <a:defRPr/>
            </a:pPr>
            <a:r>
              <a:rPr lang="en-US" b="1" dirty="0" smtClean="0"/>
              <a:t>Side Bind</a:t>
            </a:r>
            <a:endParaRPr lang="en-US" b="1" dirty="0"/>
          </a:p>
        </p:txBody>
      </p:sp>
      <p:pic>
        <p:nvPicPr>
          <p:cNvPr id="6" name="Picture 5" descr="side bind"/>
          <p:cNvPicPr>
            <a:picLocks noChangeAspect="1" noChangeArrowheads="1"/>
          </p:cNvPicPr>
          <p:nvPr/>
        </p:nvPicPr>
        <p:blipFill>
          <a:blip r:embed="rId2" cstate="screen">
            <a:extLst>
              <a:ext uri="{28A0092B-C50C-407E-A947-70E740481C1C}">
                <a14:useLocalDpi xmlns="" xmlns:a14="http://schemas.microsoft.com/office/drawing/2010/main" val="0"/>
              </a:ext>
            </a:extLst>
          </a:blip>
          <a:srcRect/>
          <a:stretch>
            <a:fillRect/>
          </a:stretch>
        </p:blipFill>
        <p:spPr bwMode="auto">
          <a:xfrm>
            <a:off x="1143000" y="1752600"/>
            <a:ext cx="7010400" cy="4868333"/>
          </a:xfrm>
          <a:prstGeom prst="rect">
            <a:avLst/>
          </a:prstGeom>
          <a:noFill/>
          <a:extLst>
            <a:ext uri="{909E8E84-426E-40DD-AFC4-6F175D3DCCD1}">
              <a14:hiddenFill xmlns="" xmlns:a14="http://schemas.microsoft.com/office/drawing/2010/main">
                <a:solidFill>
                  <a:srgbClr val="FFFFFF"/>
                </a:solidFill>
              </a14:hiddenFill>
            </a:ext>
          </a:extLst>
        </p:spPr>
      </p:pic>
      <p:sp>
        <p:nvSpPr>
          <p:cNvPr id="7" name="Line 7"/>
          <p:cNvSpPr>
            <a:spLocks noChangeShapeType="1"/>
          </p:cNvSpPr>
          <p:nvPr/>
        </p:nvSpPr>
        <p:spPr bwMode="auto">
          <a:xfrm flipH="1">
            <a:off x="6781800" y="4572000"/>
            <a:ext cx="762000"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8"/>
          <p:cNvSpPr>
            <a:spLocks noChangeShapeType="1"/>
          </p:cNvSpPr>
          <p:nvPr/>
        </p:nvSpPr>
        <p:spPr bwMode="auto">
          <a:xfrm>
            <a:off x="5943600" y="4038600"/>
            <a:ext cx="533400"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Side Bind</a:t>
            </a:r>
            <a:endParaRPr lang="en-US" b="1" dirty="0"/>
          </a:p>
        </p:txBody>
      </p:sp>
      <p:sp>
        <p:nvSpPr>
          <p:cNvPr id="7" name="Content Placeholder 6"/>
          <p:cNvSpPr>
            <a:spLocks noGrp="1"/>
          </p:cNvSpPr>
          <p:nvPr>
            <p:ph idx="1"/>
          </p:nvPr>
        </p:nvSpPr>
        <p:spPr/>
        <p:txBody>
          <a:bodyPr/>
          <a:lstStyle/>
          <a:p>
            <a:r>
              <a:rPr lang="en-US" dirty="0" smtClean="0"/>
              <a:t>Cut at the point of compression if possible</a:t>
            </a:r>
            <a:endParaRPr lang="en-US" dirty="0"/>
          </a:p>
        </p:txBody>
      </p:sp>
      <p:pic>
        <p:nvPicPr>
          <p:cNvPr id="9" name="2012.03.09 Wind River - Side Bind - Winston Rall.m2ts">
            <a:hlinkClick r:id="" action="ppaction://media"/>
          </p:cNvPr>
          <p:cNvPicPr>
            <a:picLocks noRot="1" noChangeAspect="1"/>
          </p:cNvPicPr>
          <p:nvPr>
            <a:videoFile r:link="rId1"/>
          </p:nvPr>
        </p:nvPicPr>
        <p:blipFill>
          <a:blip r:embed="rId4" cstate="screen"/>
          <a:stretch>
            <a:fillRect/>
          </a:stretch>
        </p:blipFill>
        <p:spPr>
          <a:xfrm>
            <a:off x="1676400" y="2495550"/>
            <a:ext cx="5715000" cy="4286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fontAlgn="auto">
              <a:spcAft>
                <a:spcPts val="0"/>
              </a:spcAft>
              <a:defRPr/>
            </a:pPr>
            <a:r>
              <a:rPr lang="en-US" b="1" dirty="0" smtClean="0"/>
              <a:t>End Bind</a:t>
            </a:r>
            <a:endParaRPr lang="en-US" b="1" dirty="0"/>
          </a:p>
        </p:txBody>
      </p:sp>
      <p:grpSp>
        <p:nvGrpSpPr>
          <p:cNvPr id="11" name="Group 10"/>
          <p:cNvGrpSpPr/>
          <p:nvPr/>
        </p:nvGrpSpPr>
        <p:grpSpPr>
          <a:xfrm>
            <a:off x="457200" y="1905000"/>
            <a:ext cx="8153400" cy="4419600"/>
            <a:chOff x="457200" y="2438400"/>
            <a:chExt cx="8153400" cy="4419600"/>
          </a:xfrm>
        </p:grpSpPr>
        <p:pic>
          <p:nvPicPr>
            <p:cNvPr id="5" name="Picture 5" descr="end bind"/>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457200" y="2438400"/>
              <a:ext cx="8153400" cy="44196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 name="Group 11"/>
            <p:cNvGrpSpPr>
              <a:grpSpLocks/>
            </p:cNvGrpSpPr>
            <p:nvPr/>
          </p:nvGrpSpPr>
          <p:grpSpPr bwMode="auto">
            <a:xfrm>
              <a:off x="4953000" y="2819400"/>
              <a:ext cx="2743200" cy="1981200"/>
              <a:chOff x="3120" y="1776"/>
              <a:chExt cx="1728" cy="1248"/>
            </a:xfrm>
          </p:grpSpPr>
          <p:sp>
            <p:nvSpPr>
              <p:cNvPr id="7" name="Line 7"/>
              <p:cNvSpPr>
                <a:spLocks noChangeShapeType="1"/>
              </p:cNvSpPr>
              <p:nvPr/>
            </p:nvSpPr>
            <p:spPr bwMode="auto">
              <a:xfrm flipH="1">
                <a:off x="3120" y="1776"/>
                <a:ext cx="192" cy="432"/>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8"/>
              <p:cNvSpPr>
                <a:spLocks noChangeShapeType="1"/>
              </p:cNvSpPr>
              <p:nvPr/>
            </p:nvSpPr>
            <p:spPr bwMode="auto">
              <a:xfrm flipH="1">
                <a:off x="3648" y="2064"/>
                <a:ext cx="192" cy="432"/>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9"/>
              <p:cNvSpPr>
                <a:spLocks noChangeShapeType="1"/>
              </p:cNvSpPr>
              <p:nvPr/>
            </p:nvSpPr>
            <p:spPr bwMode="auto">
              <a:xfrm flipH="1">
                <a:off x="4128" y="2304"/>
                <a:ext cx="192" cy="432"/>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0"/>
              <p:cNvSpPr>
                <a:spLocks noChangeShapeType="1"/>
              </p:cNvSpPr>
              <p:nvPr/>
            </p:nvSpPr>
            <p:spPr bwMode="auto">
              <a:xfrm flipH="1">
                <a:off x="4656" y="2592"/>
                <a:ext cx="192" cy="432"/>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4" descr="C:\Users\William W Hawley\Pictures\2011-07-19\025.JPG"/>
          <p:cNvPicPr>
            <a:picLocks noChangeAspect="1" noChangeArrowheads="1"/>
          </p:cNvPicPr>
          <p:nvPr/>
        </p:nvPicPr>
        <p:blipFill>
          <a:blip r:embed="rId2" cstate="screen"/>
          <a:srcRect/>
          <a:stretch>
            <a:fillRect/>
          </a:stretch>
        </p:blipFill>
        <p:spPr bwMode="auto">
          <a:xfrm>
            <a:off x="990600" y="1981200"/>
            <a:ext cx="6858000" cy="4495800"/>
          </a:xfrm>
          <a:prstGeom prst="rect">
            <a:avLst/>
          </a:prstGeom>
          <a:noFill/>
          <a:ln w="9525">
            <a:noFill/>
            <a:miter lim="800000"/>
            <a:headEnd/>
            <a:tailEnd/>
          </a:ln>
        </p:spPr>
      </p:pic>
      <p:sp>
        <p:nvSpPr>
          <p:cNvPr id="4" name="Title 3"/>
          <p:cNvSpPr>
            <a:spLocks noGrp="1"/>
          </p:cNvSpPr>
          <p:nvPr>
            <p:ph type="title"/>
          </p:nvPr>
        </p:nvSpPr>
        <p:spPr/>
        <p:txBody>
          <a:bodyPr/>
          <a:lstStyle/>
          <a:p>
            <a:r>
              <a:rPr lang="en-US" b="1" dirty="0" smtClean="0"/>
              <a:t>End Bind</a:t>
            </a:r>
            <a:endParaRPr lang="en-US" b="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C:\Users\William W Hawley\Pictures\2011-07-19\028.JPG"/>
          <p:cNvPicPr>
            <a:picLocks noChangeAspect="1" noChangeArrowheads="1"/>
          </p:cNvPicPr>
          <p:nvPr/>
        </p:nvPicPr>
        <p:blipFill>
          <a:blip r:embed="rId3" cstate="screen"/>
          <a:srcRect/>
          <a:stretch>
            <a:fillRect/>
          </a:stretch>
        </p:blipFill>
        <p:spPr bwMode="auto">
          <a:xfrm>
            <a:off x="1371600" y="1828800"/>
            <a:ext cx="6477000" cy="4857750"/>
          </a:xfrm>
          <a:prstGeom prst="rect">
            <a:avLst/>
          </a:prstGeom>
          <a:noFill/>
          <a:ln w="9525">
            <a:noFill/>
            <a:miter lim="800000"/>
            <a:headEnd/>
            <a:tailEnd/>
          </a:ln>
        </p:spPr>
      </p:pic>
      <p:sp>
        <p:nvSpPr>
          <p:cNvPr id="5" name="Title 4"/>
          <p:cNvSpPr>
            <a:spLocks noGrp="1"/>
          </p:cNvSpPr>
          <p:nvPr>
            <p:ph type="title"/>
          </p:nvPr>
        </p:nvSpPr>
        <p:spPr/>
        <p:txBody>
          <a:bodyPr/>
          <a:lstStyle/>
          <a:p>
            <a:r>
              <a:rPr lang="en-US" b="1" dirty="0" smtClean="0"/>
              <a:t>End Bind</a:t>
            </a:r>
            <a:endParaRPr lang="en-US"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1295400"/>
            <a:ext cx="8229600" cy="1143000"/>
          </a:xfrm>
        </p:spPr>
        <p:txBody>
          <a:bodyPr>
            <a:normAutofit fontScale="90000"/>
          </a:bodyPr>
          <a:lstStyle/>
          <a:p>
            <a:pPr eaLnBrk="1" fontAlgn="auto" hangingPunct="1">
              <a:spcAft>
                <a:spcPts val="0"/>
              </a:spcAft>
              <a:defRPr/>
            </a:pPr>
            <a:r>
              <a:rPr lang="en-US" sz="5300" b="1" dirty="0" smtClean="0"/>
              <a:t>Safety Requirements</a:t>
            </a:r>
            <a:r>
              <a:rPr lang="en-US" sz="4800" b="1" dirty="0" smtClean="0"/>
              <a:t/>
            </a:r>
            <a:br>
              <a:rPr lang="en-US" sz="4800" b="1" dirty="0" smtClean="0"/>
            </a:br>
            <a:r>
              <a:rPr lang="en-US" sz="2800" b="1" dirty="0" smtClean="0"/>
              <a:t>Saw crew leaders must be sure that </a:t>
            </a:r>
            <a:r>
              <a:rPr lang="en-US" sz="2800" b="1" u="sng" dirty="0" smtClean="0"/>
              <a:t>all</a:t>
            </a:r>
            <a:r>
              <a:rPr lang="en-US" sz="2800" b="1" dirty="0" smtClean="0"/>
              <a:t> of the following </a:t>
            </a:r>
            <a:br>
              <a:rPr lang="en-US" sz="2800" b="1" dirty="0" smtClean="0"/>
            </a:br>
            <a:r>
              <a:rPr lang="en-US" sz="2800" b="1" dirty="0" smtClean="0"/>
              <a:t>are covered before beginning a project</a:t>
            </a:r>
            <a:r>
              <a:rPr lang="en-US" sz="2800" dirty="0" smtClean="0"/>
              <a:t>:</a:t>
            </a:r>
            <a:endParaRPr lang="en-US" sz="4800" dirty="0" smtClean="0"/>
          </a:p>
        </p:txBody>
      </p:sp>
      <p:sp>
        <p:nvSpPr>
          <p:cNvPr id="8195" name="Content Placeholder 2"/>
          <p:cNvSpPr>
            <a:spLocks noGrp="1"/>
          </p:cNvSpPr>
          <p:nvPr>
            <p:ph idx="1"/>
          </p:nvPr>
        </p:nvSpPr>
        <p:spPr>
          <a:xfrm>
            <a:off x="838200" y="2514600"/>
            <a:ext cx="7543800" cy="3048000"/>
          </a:xfrm>
        </p:spPr>
        <p:txBody>
          <a:bodyPr>
            <a:normAutofit fontScale="92500" lnSpcReduction="20000"/>
          </a:bodyPr>
          <a:lstStyle/>
          <a:p>
            <a:pPr marL="742950" indent="-742950" eaLnBrk="1" fontAlgn="auto" hangingPunct="1">
              <a:spcAft>
                <a:spcPts val="0"/>
              </a:spcAft>
              <a:buClr>
                <a:schemeClr val="accent3"/>
              </a:buClr>
              <a:buFont typeface="Calibri" pitchFamily="34" charset="0"/>
              <a:buAutoNum type="arabicPeriod"/>
              <a:defRPr/>
            </a:pPr>
            <a:r>
              <a:rPr lang="en-US" sz="4000" dirty="0" smtClean="0"/>
              <a:t>PPE</a:t>
            </a:r>
            <a:endParaRPr lang="en-US" sz="3600" dirty="0" smtClean="0"/>
          </a:p>
          <a:p>
            <a:pPr marL="742950" indent="-742950" eaLnBrk="1" fontAlgn="auto" hangingPunct="1">
              <a:spcAft>
                <a:spcPts val="0"/>
              </a:spcAft>
              <a:buClr>
                <a:schemeClr val="accent3"/>
              </a:buClr>
              <a:buFont typeface="Calibri" pitchFamily="34" charset="0"/>
              <a:buAutoNum type="arabicPeriod"/>
              <a:defRPr/>
            </a:pPr>
            <a:r>
              <a:rPr lang="en-US" sz="4000" dirty="0" smtClean="0"/>
              <a:t>First Aid &amp; CPR</a:t>
            </a:r>
          </a:p>
          <a:p>
            <a:pPr marL="742950" indent="-742950" eaLnBrk="1" fontAlgn="auto" hangingPunct="1">
              <a:spcAft>
                <a:spcPts val="0"/>
              </a:spcAft>
              <a:buClr>
                <a:schemeClr val="accent3"/>
              </a:buClr>
              <a:buFont typeface="Calibri" pitchFamily="34" charset="0"/>
              <a:buAutoNum type="arabicPeriod"/>
              <a:defRPr/>
            </a:pPr>
            <a:r>
              <a:rPr lang="en-US" sz="4000" dirty="0" smtClean="0"/>
              <a:t>JHAs</a:t>
            </a:r>
          </a:p>
          <a:p>
            <a:pPr marL="742950" indent="-742950" eaLnBrk="1" fontAlgn="auto" hangingPunct="1">
              <a:spcAft>
                <a:spcPts val="0"/>
              </a:spcAft>
              <a:buClr>
                <a:schemeClr val="accent3"/>
              </a:buClr>
              <a:buFont typeface="Calibri" pitchFamily="34" charset="0"/>
              <a:buAutoNum type="arabicPeriod"/>
              <a:defRPr/>
            </a:pPr>
            <a:r>
              <a:rPr lang="en-US" sz="4000" dirty="0" smtClean="0"/>
              <a:t>Trailhead Communication Plan</a:t>
            </a:r>
          </a:p>
          <a:p>
            <a:pPr marL="742950" indent="-742950" eaLnBrk="1" fontAlgn="auto" hangingPunct="1">
              <a:spcAft>
                <a:spcPts val="0"/>
              </a:spcAft>
              <a:buClr>
                <a:schemeClr val="accent3"/>
              </a:buClr>
              <a:buFont typeface="Calibri" pitchFamily="34" charset="0"/>
              <a:buAutoNum type="arabicPeriod"/>
              <a:defRPr/>
            </a:pPr>
            <a:r>
              <a:rPr lang="en-US" sz="4000" dirty="0" smtClean="0"/>
              <a:t>Emergency Action Plan</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Complex Bind</a:t>
            </a:r>
            <a:endParaRPr lang="en-US" b="1" dirty="0"/>
          </a:p>
        </p:txBody>
      </p:sp>
      <p:sp>
        <p:nvSpPr>
          <p:cNvPr id="3" name="Content Placeholder 2"/>
          <p:cNvSpPr>
            <a:spLocks noGrp="1"/>
          </p:cNvSpPr>
          <p:nvPr>
            <p:ph idx="1"/>
          </p:nvPr>
        </p:nvSpPr>
        <p:spPr/>
        <p:txBody>
          <a:bodyPr/>
          <a:lstStyle/>
          <a:p>
            <a:r>
              <a:rPr lang="en-US" dirty="0" smtClean="0"/>
              <a:t>A log with a combination of two or more binds</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Binds Review</a:t>
            </a:r>
            <a:endParaRPr lang="en-US" b="1" dirty="0"/>
          </a:p>
        </p:txBody>
      </p:sp>
      <p:sp>
        <p:nvSpPr>
          <p:cNvPr id="3" name="Content Placeholder 2"/>
          <p:cNvSpPr>
            <a:spLocks noGrp="1"/>
          </p:cNvSpPr>
          <p:nvPr>
            <p:ph idx="1"/>
          </p:nvPr>
        </p:nvSpPr>
        <p:spPr/>
        <p:txBody>
          <a:bodyPr/>
          <a:lstStyle/>
          <a:p>
            <a:r>
              <a:rPr lang="en-US" sz="3200" dirty="0" smtClean="0"/>
              <a:t>Top bind</a:t>
            </a:r>
          </a:p>
          <a:p>
            <a:r>
              <a:rPr lang="en-US" sz="3200" dirty="0" smtClean="0"/>
              <a:t>Bottom bind</a:t>
            </a:r>
          </a:p>
          <a:p>
            <a:r>
              <a:rPr lang="en-US" sz="3200" dirty="0" smtClean="0"/>
              <a:t>Side bind</a:t>
            </a:r>
          </a:p>
          <a:p>
            <a:r>
              <a:rPr lang="en-US" sz="3200" dirty="0" smtClean="0"/>
              <a:t>End bind</a:t>
            </a:r>
          </a:p>
          <a:p>
            <a:r>
              <a:rPr lang="en-US" sz="3200" dirty="0" smtClean="0"/>
              <a:t>Complex bind</a:t>
            </a:r>
          </a:p>
        </p:txBody>
      </p:sp>
      <p:pic>
        <p:nvPicPr>
          <p:cNvPr id="4" name="Picture 2" descr="C:\Users\William W Hawley\Desktop\WWH&amp;KO_d_Buck_09JPG.jpg"/>
          <p:cNvPicPr>
            <a:picLocks noChangeAspect="1" noChangeArrowheads="1"/>
          </p:cNvPicPr>
          <p:nvPr/>
        </p:nvPicPr>
        <p:blipFill>
          <a:blip r:embed="rId2" cstate="screen"/>
          <a:srcRect/>
          <a:stretch>
            <a:fillRect/>
          </a:stretch>
        </p:blipFill>
        <p:spPr bwMode="auto">
          <a:xfrm>
            <a:off x="3657600" y="1905000"/>
            <a:ext cx="5105400"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p:txBody>
          <a:bodyPr/>
          <a:lstStyle/>
          <a:p>
            <a:r>
              <a:rPr lang="en-US" b="1" dirty="0" smtClean="0"/>
              <a:t>Types of Cuts</a:t>
            </a:r>
          </a:p>
        </p:txBody>
      </p:sp>
      <p:sp>
        <p:nvSpPr>
          <p:cNvPr id="35843" name="Content Placeholder 5"/>
          <p:cNvSpPr>
            <a:spLocks noGrp="1"/>
          </p:cNvSpPr>
          <p:nvPr>
            <p:ph idx="1"/>
          </p:nvPr>
        </p:nvSpPr>
        <p:spPr/>
        <p:txBody>
          <a:bodyPr>
            <a:normAutofit fontScale="92500" lnSpcReduction="10000"/>
          </a:bodyPr>
          <a:lstStyle/>
          <a:p>
            <a:pPr>
              <a:lnSpc>
                <a:spcPct val="110000"/>
              </a:lnSpc>
              <a:spcBef>
                <a:spcPct val="0"/>
              </a:spcBef>
              <a:buFont typeface="Wingdings 2" pitchFamily="18" charset="2"/>
              <a:buNone/>
            </a:pPr>
            <a:r>
              <a:rPr lang="en-US" sz="2800" b="1" dirty="0" smtClean="0"/>
              <a:t>Straight Cuts</a:t>
            </a:r>
          </a:p>
          <a:p>
            <a:pPr>
              <a:spcBef>
                <a:spcPct val="0"/>
              </a:spcBef>
              <a:spcAft>
                <a:spcPts val="0"/>
              </a:spcAft>
            </a:pPr>
            <a:r>
              <a:rPr lang="en-US" sz="2400" dirty="0" smtClean="0"/>
              <a:t>Continuous top or bottom bind</a:t>
            </a:r>
          </a:p>
          <a:p>
            <a:pPr>
              <a:lnSpc>
                <a:spcPct val="110000"/>
              </a:lnSpc>
              <a:spcBef>
                <a:spcPct val="0"/>
              </a:spcBef>
              <a:spcAft>
                <a:spcPts val="600"/>
              </a:spcAft>
            </a:pPr>
            <a:r>
              <a:rPr lang="en-US" sz="2400" dirty="0" smtClean="0"/>
              <a:t>Small logs, low bind conditions </a:t>
            </a:r>
            <a:r>
              <a:rPr lang="en-US" sz="2800" b="1" dirty="0" smtClean="0"/>
              <a:t>	</a:t>
            </a:r>
          </a:p>
          <a:p>
            <a:pPr>
              <a:lnSpc>
                <a:spcPct val="110000"/>
              </a:lnSpc>
              <a:spcBef>
                <a:spcPct val="0"/>
              </a:spcBef>
              <a:buFont typeface="Wingdings 2" pitchFamily="18" charset="2"/>
              <a:buNone/>
            </a:pPr>
            <a:r>
              <a:rPr lang="en-US" sz="2800" b="1" dirty="0" smtClean="0"/>
              <a:t>Compound Cuts</a:t>
            </a:r>
          </a:p>
          <a:p>
            <a:pPr>
              <a:lnSpc>
                <a:spcPct val="110000"/>
              </a:lnSpc>
              <a:spcBef>
                <a:spcPct val="0"/>
              </a:spcBef>
              <a:spcAft>
                <a:spcPts val="600"/>
              </a:spcAft>
            </a:pPr>
            <a:r>
              <a:rPr lang="en-US" sz="2400" dirty="0" smtClean="0"/>
              <a:t>Large logs, hillside logs with end bind </a:t>
            </a:r>
          </a:p>
          <a:p>
            <a:pPr>
              <a:lnSpc>
                <a:spcPct val="110000"/>
              </a:lnSpc>
              <a:spcBef>
                <a:spcPct val="0"/>
              </a:spcBef>
              <a:buFont typeface="Wingdings 2" pitchFamily="18" charset="2"/>
              <a:buNone/>
            </a:pPr>
            <a:r>
              <a:rPr lang="en-US" sz="2800" b="1" dirty="0" smtClean="0"/>
              <a:t>Off-set Cuts (Crosscut saw)</a:t>
            </a:r>
          </a:p>
          <a:p>
            <a:pPr>
              <a:spcBef>
                <a:spcPct val="0"/>
              </a:spcBef>
              <a:spcAft>
                <a:spcPts val="0"/>
              </a:spcAft>
            </a:pPr>
            <a:r>
              <a:rPr lang="en-US" sz="2400" dirty="0" smtClean="0"/>
              <a:t>Continuous top or bottom bind</a:t>
            </a:r>
          </a:p>
          <a:p>
            <a:pPr>
              <a:lnSpc>
                <a:spcPct val="110000"/>
              </a:lnSpc>
              <a:spcBef>
                <a:spcPct val="0"/>
              </a:spcBef>
              <a:spcAft>
                <a:spcPts val="600"/>
              </a:spcAft>
            </a:pPr>
            <a:r>
              <a:rPr lang="en-US" sz="2400" dirty="0" smtClean="0"/>
              <a:t>Best protection for crosscut saw</a:t>
            </a:r>
          </a:p>
          <a:p>
            <a:pPr>
              <a:lnSpc>
                <a:spcPct val="110000"/>
              </a:lnSpc>
              <a:spcBef>
                <a:spcPct val="0"/>
              </a:spcBef>
              <a:buFont typeface="Wingdings 2" pitchFamily="18" charset="2"/>
              <a:buNone/>
            </a:pPr>
            <a:r>
              <a:rPr lang="en-US" sz="2800" b="1" dirty="0" smtClean="0"/>
              <a:t>Double Cut</a:t>
            </a:r>
          </a:p>
          <a:p>
            <a:pPr>
              <a:lnSpc>
                <a:spcPct val="110000"/>
              </a:lnSpc>
              <a:spcBef>
                <a:spcPct val="0"/>
              </a:spcBef>
            </a:pPr>
            <a:r>
              <a:rPr lang="en-US" sz="2400" dirty="0" smtClean="0"/>
              <a:t>Severe side bind, large rotten logs</a:t>
            </a:r>
          </a:p>
          <a:p>
            <a:pPr>
              <a:lnSpc>
                <a:spcPct val="110000"/>
              </a:lnSpc>
              <a:spcBef>
                <a:spcPct val="0"/>
              </a:spcBef>
            </a:pPr>
            <a:r>
              <a:rPr lang="en-US" sz="2400" dirty="0" smtClean="0"/>
              <a:t>Logs with torsion, shattered log</a:t>
            </a:r>
          </a:p>
        </p:txBody>
      </p:sp>
      <p:pic>
        <p:nvPicPr>
          <p:cNvPr id="4" name="Picture 3" descr="cut_straight.jpg"/>
          <p:cNvPicPr>
            <a:picLocks noChangeAspect="1"/>
          </p:cNvPicPr>
          <p:nvPr/>
        </p:nvPicPr>
        <p:blipFill>
          <a:blip r:embed="rId3" cstate="screen"/>
          <a:stretch>
            <a:fillRect/>
          </a:stretch>
        </p:blipFill>
        <p:spPr>
          <a:xfrm>
            <a:off x="5419344" y="1591708"/>
            <a:ext cx="3419856" cy="1303892"/>
          </a:xfrm>
          <a:prstGeom prst="rect">
            <a:avLst/>
          </a:prstGeom>
        </p:spPr>
      </p:pic>
      <p:pic>
        <p:nvPicPr>
          <p:cNvPr id="5" name="Picture 4" descr="cut_offset.jpg"/>
          <p:cNvPicPr>
            <a:picLocks noChangeAspect="1"/>
          </p:cNvPicPr>
          <p:nvPr/>
        </p:nvPicPr>
        <p:blipFill>
          <a:blip r:embed="rId4" cstate="screen"/>
          <a:stretch>
            <a:fillRect/>
          </a:stretch>
        </p:blipFill>
        <p:spPr>
          <a:xfrm>
            <a:off x="5419344" y="4868308"/>
            <a:ext cx="3419856" cy="1303892"/>
          </a:xfrm>
          <a:prstGeom prst="rect">
            <a:avLst/>
          </a:prstGeom>
        </p:spPr>
      </p:pic>
      <p:pic>
        <p:nvPicPr>
          <p:cNvPr id="7" name="Picture 6" descr="cut_compound.jpg"/>
          <p:cNvPicPr>
            <a:picLocks noChangeAspect="1"/>
          </p:cNvPicPr>
          <p:nvPr/>
        </p:nvPicPr>
        <p:blipFill>
          <a:blip r:embed="rId5" cstate="screen"/>
          <a:stretch>
            <a:fillRect/>
          </a:stretch>
        </p:blipFill>
        <p:spPr>
          <a:xfrm>
            <a:off x="5419344" y="3201674"/>
            <a:ext cx="3419856" cy="1303892"/>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sz="5400" b="1" dirty="0" smtClean="0"/>
              <a:t>Straight Cut</a:t>
            </a:r>
            <a:endParaRPr lang="en-US" dirty="0" smtClean="0"/>
          </a:p>
        </p:txBody>
      </p:sp>
      <p:sp>
        <p:nvSpPr>
          <p:cNvPr id="51203" name="Content Placeholder 2"/>
          <p:cNvSpPr>
            <a:spLocks noGrp="1"/>
          </p:cNvSpPr>
          <p:nvPr>
            <p:ph idx="1"/>
          </p:nvPr>
        </p:nvSpPr>
        <p:spPr/>
        <p:txBody>
          <a:bodyPr/>
          <a:lstStyle/>
          <a:p>
            <a:r>
              <a:rPr lang="en-US" b="1" dirty="0" smtClean="0"/>
              <a:t>Sequence:</a:t>
            </a:r>
          </a:p>
          <a:p>
            <a:pPr lvl="1"/>
            <a:r>
              <a:rPr lang="en-US" b="1" dirty="0" smtClean="0"/>
              <a:t>Offside Cut: </a:t>
            </a:r>
            <a:r>
              <a:rPr lang="en-US" dirty="0" smtClean="0"/>
              <a:t>Remove material on offside of log, when there is ample retaining holding wood </a:t>
            </a:r>
          </a:p>
          <a:p>
            <a:pPr lvl="1"/>
            <a:r>
              <a:rPr lang="en-US" b="1" dirty="0" smtClean="0"/>
              <a:t>Compression</a:t>
            </a:r>
            <a:r>
              <a:rPr lang="en-US" dirty="0" smtClean="0"/>
              <a:t>: Cut compression side as early as possible and add pie-shaped cut if needed to allow log to move and relieve bind </a:t>
            </a:r>
          </a:p>
          <a:p>
            <a:pPr lvl="1"/>
            <a:r>
              <a:rPr lang="en-US" b="1" dirty="0" smtClean="0"/>
              <a:t>Tension (Release) Cut:</a:t>
            </a:r>
            <a:r>
              <a:rPr lang="en-US" dirty="0" smtClean="0"/>
              <a:t> Remove holding wood cutting only on the tension side. Use wedge as back up for unexpected change in bind and for end bind.</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t_compound.jpg"/>
          <p:cNvPicPr>
            <a:picLocks noChangeAspect="1"/>
          </p:cNvPicPr>
          <p:nvPr/>
        </p:nvPicPr>
        <p:blipFill>
          <a:blip r:embed="rId3" cstate="screen"/>
          <a:stretch>
            <a:fillRect/>
          </a:stretch>
        </p:blipFill>
        <p:spPr>
          <a:xfrm>
            <a:off x="3810000" y="4567668"/>
            <a:ext cx="4943856" cy="1884948"/>
          </a:xfrm>
          <a:prstGeom prst="rect">
            <a:avLst/>
          </a:prstGeom>
        </p:spPr>
      </p:pic>
      <p:sp>
        <p:nvSpPr>
          <p:cNvPr id="51202" name="Title 6"/>
          <p:cNvSpPr>
            <a:spLocks noGrp="1"/>
          </p:cNvSpPr>
          <p:nvPr>
            <p:ph type="title"/>
          </p:nvPr>
        </p:nvSpPr>
        <p:spPr/>
        <p:txBody>
          <a:bodyPr/>
          <a:lstStyle/>
          <a:p>
            <a:r>
              <a:rPr lang="en-US" sz="5400" b="1" dirty="0" smtClean="0"/>
              <a:t>Compound Cut</a:t>
            </a:r>
            <a:endParaRPr lang="en-US" dirty="0" smtClean="0"/>
          </a:p>
        </p:txBody>
      </p:sp>
      <p:sp>
        <p:nvSpPr>
          <p:cNvPr id="51203" name="Content Placeholder 2"/>
          <p:cNvSpPr>
            <a:spLocks noGrp="1"/>
          </p:cNvSpPr>
          <p:nvPr>
            <p:ph idx="1"/>
          </p:nvPr>
        </p:nvSpPr>
        <p:spPr/>
        <p:txBody>
          <a:bodyPr/>
          <a:lstStyle/>
          <a:p>
            <a:r>
              <a:rPr lang="en-US" dirty="0" smtClean="0"/>
              <a:t>Face down hill – make “V” with arms</a:t>
            </a:r>
          </a:p>
          <a:p>
            <a:r>
              <a:rPr lang="en-US" dirty="0" smtClean="0"/>
              <a:t>First angle allows cut section to be wider on down hill side</a:t>
            </a:r>
          </a:p>
          <a:p>
            <a:r>
              <a:rPr lang="en-US" dirty="0" smtClean="0"/>
              <a:t>Second angle allows cut section to be wider on top of the log</a:t>
            </a:r>
          </a:p>
          <a:p>
            <a:r>
              <a:rPr lang="en-US" dirty="0" smtClean="0"/>
              <a:t>Straight cut through with wedges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sz="5400" b="1" dirty="0" smtClean="0"/>
              <a:t>Off-set Cut (Crosscut)</a:t>
            </a:r>
            <a:endParaRPr lang="en-US" dirty="0" smtClean="0"/>
          </a:p>
        </p:txBody>
      </p:sp>
      <p:sp>
        <p:nvSpPr>
          <p:cNvPr id="51203" name="Content Placeholder 2"/>
          <p:cNvSpPr>
            <a:spLocks noGrp="1"/>
          </p:cNvSpPr>
          <p:nvPr>
            <p:ph idx="1"/>
          </p:nvPr>
        </p:nvSpPr>
        <p:spPr/>
        <p:txBody>
          <a:bodyPr/>
          <a:lstStyle/>
          <a:p>
            <a:r>
              <a:rPr lang="en-US" b="1" dirty="0" smtClean="0"/>
              <a:t>Compression</a:t>
            </a:r>
            <a:r>
              <a:rPr lang="en-US" dirty="0" smtClean="0"/>
              <a:t>: Cut compression side</a:t>
            </a:r>
          </a:p>
          <a:p>
            <a:r>
              <a:rPr lang="en-US" b="1" dirty="0" smtClean="0"/>
              <a:t>Tension Cut:</a:t>
            </a:r>
            <a:r>
              <a:rPr lang="en-US" dirty="0" smtClean="0"/>
              <a:t> </a:t>
            </a:r>
          </a:p>
          <a:p>
            <a:pPr lvl="1"/>
            <a:r>
              <a:rPr lang="en-US" dirty="0" smtClean="0"/>
              <a:t>Off-set top kerf approximately ½” from bottom kerf</a:t>
            </a:r>
          </a:p>
          <a:p>
            <a:pPr lvl="1"/>
            <a:r>
              <a:rPr lang="en-US" dirty="0" smtClean="0"/>
              <a:t>Top kerf will be closer to center of trail relative to the bottom</a:t>
            </a:r>
          </a:p>
          <a:p>
            <a:pPr lvl="1"/>
            <a:endParaRPr lang="en-US" dirty="0" smtClean="0"/>
          </a:p>
        </p:txBody>
      </p:sp>
      <p:pic>
        <p:nvPicPr>
          <p:cNvPr id="4" name="Picture 3" descr="cut_offset.jpg"/>
          <p:cNvPicPr>
            <a:picLocks noChangeAspect="1"/>
          </p:cNvPicPr>
          <p:nvPr/>
        </p:nvPicPr>
        <p:blipFill>
          <a:blip r:embed="rId3" cstate="screen"/>
          <a:stretch>
            <a:fillRect/>
          </a:stretch>
        </p:blipFill>
        <p:spPr>
          <a:xfrm>
            <a:off x="4191000" y="4572000"/>
            <a:ext cx="4732635" cy="1804416"/>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3" cstate="screen"/>
          <a:srcRect/>
          <a:stretch>
            <a:fillRect/>
          </a:stretch>
        </p:blipFill>
        <p:spPr bwMode="auto">
          <a:xfrm rot="10800000">
            <a:off x="762000" y="1828801"/>
            <a:ext cx="7620000" cy="4190999"/>
          </a:xfrm>
          <a:prstGeom prst="rect">
            <a:avLst/>
          </a:prstGeom>
          <a:solidFill>
            <a:schemeClr val="tx2"/>
          </a:solidFill>
          <a:ln w="9525">
            <a:noFill/>
            <a:miter lim="800000"/>
            <a:headEnd/>
            <a:tailEnd/>
          </a:ln>
        </p:spPr>
      </p:pic>
      <p:sp>
        <p:nvSpPr>
          <p:cNvPr id="4" name="Down Arrow 3"/>
          <p:cNvSpPr/>
          <p:nvPr/>
        </p:nvSpPr>
        <p:spPr>
          <a:xfrm>
            <a:off x="2286000" y="2514600"/>
            <a:ext cx="484188" cy="1587500"/>
          </a:xfrm>
          <a:prstGeom prst="down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60" name="TextBox 5"/>
          <p:cNvSpPr txBox="1">
            <a:spLocks noChangeArrowheads="1"/>
          </p:cNvSpPr>
          <p:nvPr/>
        </p:nvSpPr>
        <p:spPr bwMode="auto">
          <a:xfrm>
            <a:off x="5715000" y="2362200"/>
            <a:ext cx="2209800" cy="584200"/>
          </a:xfrm>
          <a:prstGeom prst="rect">
            <a:avLst/>
          </a:prstGeom>
          <a:solidFill>
            <a:schemeClr val="accent3"/>
          </a:solidFill>
          <a:ln w="9525">
            <a:noFill/>
            <a:miter lim="800000"/>
            <a:headEnd/>
            <a:tailEnd/>
          </a:ln>
        </p:spPr>
        <p:txBody>
          <a:bodyPr>
            <a:spAutoFit/>
          </a:bodyPr>
          <a:lstStyle/>
          <a:p>
            <a:pPr algn="ctr"/>
            <a:r>
              <a:rPr lang="en-US" sz="3200" b="1" dirty="0">
                <a:solidFill>
                  <a:schemeClr val="bg1"/>
                </a:solidFill>
              </a:rPr>
              <a:t>Fixed Log</a:t>
            </a:r>
          </a:p>
        </p:txBody>
      </p:sp>
      <p:sp>
        <p:nvSpPr>
          <p:cNvPr id="5" name="TextBox 5"/>
          <p:cNvSpPr txBox="1">
            <a:spLocks noChangeArrowheads="1"/>
          </p:cNvSpPr>
          <p:nvPr/>
        </p:nvSpPr>
        <p:spPr bwMode="auto">
          <a:xfrm>
            <a:off x="1295400" y="2362200"/>
            <a:ext cx="2590800" cy="584775"/>
          </a:xfrm>
          <a:prstGeom prst="rect">
            <a:avLst/>
          </a:prstGeom>
          <a:solidFill>
            <a:schemeClr val="accent3"/>
          </a:solidFill>
          <a:ln w="9525">
            <a:noFill/>
            <a:miter lim="800000"/>
            <a:headEnd/>
            <a:tailEnd/>
          </a:ln>
        </p:spPr>
        <p:txBody>
          <a:bodyPr wrap="square">
            <a:spAutoFit/>
          </a:bodyPr>
          <a:lstStyle/>
          <a:p>
            <a:pPr algn="ctr"/>
            <a:r>
              <a:rPr lang="en-US" sz="3200" b="1" dirty="0" smtClean="0">
                <a:solidFill>
                  <a:schemeClr val="bg1"/>
                </a:solidFill>
              </a:rPr>
              <a:t>Cut Section</a:t>
            </a:r>
            <a:endParaRPr lang="en-US" sz="3200" b="1" dirty="0">
              <a:solidFill>
                <a:schemeClr val="bg1"/>
              </a:solidFill>
            </a:endParaRPr>
          </a:p>
        </p:txBody>
      </p:sp>
      <p:sp>
        <p:nvSpPr>
          <p:cNvPr id="6" name="Title 5"/>
          <p:cNvSpPr>
            <a:spLocks noGrp="1"/>
          </p:cNvSpPr>
          <p:nvPr>
            <p:ph type="title"/>
          </p:nvPr>
        </p:nvSpPr>
        <p:spPr/>
        <p:txBody>
          <a:bodyPr/>
          <a:lstStyle/>
          <a:p>
            <a:r>
              <a:rPr lang="en-US" b="1" dirty="0" smtClean="0"/>
              <a:t>Off-set Cut</a:t>
            </a:r>
            <a:endParaRPr lang="en-US" b="1"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sz="5400" b="1" dirty="0" smtClean="0"/>
              <a:t>Double Cut</a:t>
            </a:r>
            <a:endParaRPr lang="en-US" dirty="0" smtClean="0"/>
          </a:p>
        </p:txBody>
      </p:sp>
      <p:sp>
        <p:nvSpPr>
          <p:cNvPr id="51203" name="Content Placeholder 2"/>
          <p:cNvSpPr>
            <a:spLocks noGrp="1"/>
          </p:cNvSpPr>
          <p:nvPr>
            <p:ph idx="1"/>
          </p:nvPr>
        </p:nvSpPr>
        <p:spPr/>
        <p:txBody>
          <a:bodyPr/>
          <a:lstStyle/>
          <a:p>
            <a:r>
              <a:rPr lang="en-US" dirty="0" smtClean="0"/>
              <a:t>Single buck from safe (compression) side to cut two parallel top kerfs</a:t>
            </a:r>
          </a:p>
          <a:p>
            <a:r>
              <a:rPr lang="en-US" dirty="0" smtClean="0"/>
              <a:t>When saw starts to bind, remove saw, using a Pulaski remove wood fiber from between two kerfs</a:t>
            </a:r>
          </a:p>
          <a:p>
            <a:r>
              <a:rPr lang="en-US" dirty="0" smtClean="0"/>
              <a:t>Repeat until log severed</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p:txBody>
          <a:bodyPr/>
          <a:lstStyle/>
          <a:p>
            <a:r>
              <a:rPr lang="en-US" b="1" dirty="0" smtClean="0"/>
              <a:t>Types of Cuts Review</a:t>
            </a:r>
          </a:p>
        </p:txBody>
      </p:sp>
      <p:sp>
        <p:nvSpPr>
          <p:cNvPr id="35843" name="Content Placeholder 5"/>
          <p:cNvSpPr>
            <a:spLocks noGrp="1"/>
          </p:cNvSpPr>
          <p:nvPr>
            <p:ph idx="1"/>
          </p:nvPr>
        </p:nvSpPr>
        <p:spPr/>
        <p:txBody>
          <a:bodyPr>
            <a:normAutofit/>
          </a:bodyPr>
          <a:lstStyle/>
          <a:p>
            <a:pPr>
              <a:lnSpc>
                <a:spcPct val="110000"/>
              </a:lnSpc>
              <a:spcBef>
                <a:spcPct val="0"/>
              </a:spcBef>
            </a:pPr>
            <a:r>
              <a:rPr lang="en-US" sz="2800" dirty="0" smtClean="0"/>
              <a:t>Straight Cuts</a:t>
            </a:r>
          </a:p>
          <a:p>
            <a:pPr>
              <a:lnSpc>
                <a:spcPct val="110000"/>
              </a:lnSpc>
              <a:spcBef>
                <a:spcPct val="0"/>
              </a:spcBef>
            </a:pPr>
            <a:r>
              <a:rPr lang="en-US" sz="2800" dirty="0" smtClean="0"/>
              <a:t>Compound Cuts</a:t>
            </a:r>
          </a:p>
          <a:p>
            <a:pPr>
              <a:lnSpc>
                <a:spcPct val="110000"/>
              </a:lnSpc>
              <a:spcBef>
                <a:spcPct val="0"/>
              </a:spcBef>
            </a:pPr>
            <a:r>
              <a:rPr lang="en-US" sz="2800" dirty="0" smtClean="0"/>
              <a:t>Off-set Cuts (Crosscut saw)</a:t>
            </a:r>
          </a:p>
          <a:p>
            <a:pPr>
              <a:lnSpc>
                <a:spcPct val="110000"/>
              </a:lnSpc>
              <a:spcBef>
                <a:spcPct val="0"/>
              </a:spcBef>
            </a:pPr>
            <a:r>
              <a:rPr lang="en-US" sz="2800" dirty="0" smtClean="0"/>
              <a:t>Double Cut</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Cutting Compression Side First</a:t>
            </a:r>
            <a:endParaRPr lang="en-US" b="1" dirty="0"/>
          </a:p>
        </p:txBody>
      </p:sp>
      <p:pic>
        <p:nvPicPr>
          <p:cNvPr id="53252" name="Picture 5" descr="C:\Users\William W Hawley\Pictures\2011-07-19\012.JPG"/>
          <p:cNvPicPr>
            <a:picLocks noChangeAspect="1" noChangeArrowheads="1"/>
          </p:cNvPicPr>
          <p:nvPr/>
        </p:nvPicPr>
        <p:blipFill>
          <a:blip r:embed="rId3" cstate="screen"/>
          <a:srcRect/>
          <a:stretch>
            <a:fillRect/>
          </a:stretch>
        </p:blipFill>
        <p:spPr bwMode="auto">
          <a:xfrm>
            <a:off x="1143000" y="2057400"/>
            <a:ext cx="65532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686800" cy="1143000"/>
          </a:xfrm>
        </p:spPr>
        <p:txBody>
          <a:bodyPr rtlCol="0">
            <a:noAutofit/>
          </a:bodyPr>
          <a:lstStyle/>
          <a:p>
            <a:pPr eaLnBrk="1" fontAlgn="auto" hangingPunct="1">
              <a:spcAft>
                <a:spcPts val="0"/>
              </a:spcAft>
              <a:defRPr/>
            </a:pPr>
            <a:r>
              <a:rPr lang="en-US" sz="4400" b="1" dirty="0" smtClean="0"/>
              <a:t>Personal Protective Equipment</a:t>
            </a:r>
            <a:r>
              <a:rPr lang="en-US" sz="4400" dirty="0" smtClean="0"/>
              <a:t> (</a:t>
            </a:r>
            <a:r>
              <a:rPr lang="en-US" sz="4400" b="1" dirty="0" smtClean="0"/>
              <a:t>PPE)</a:t>
            </a:r>
            <a:r>
              <a:rPr lang="en-US" sz="4800" dirty="0" smtClean="0"/>
              <a:t/>
            </a:r>
            <a:br>
              <a:rPr lang="en-US" sz="4800" dirty="0" smtClean="0"/>
            </a:br>
            <a:r>
              <a:rPr lang="en-US" sz="3600" b="1" i="1" dirty="0" smtClean="0">
                <a:solidFill>
                  <a:schemeClr val="accent3"/>
                </a:solidFill>
              </a:rPr>
              <a:t>Crosscut </a:t>
            </a:r>
            <a:r>
              <a:rPr lang="en-US" sz="2400" i="1" dirty="0" smtClean="0">
                <a:solidFill>
                  <a:schemeClr val="accent3"/>
                </a:solidFill>
              </a:rPr>
              <a:t>(All equipment must meet USFS standards)</a:t>
            </a:r>
            <a:endParaRPr lang="en-US" sz="2400" dirty="0">
              <a:solidFill>
                <a:schemeClr val="accent3"/>
              </a:solidFill>
            </a:endParaRPr>
          </a:p>
        </p:txBody>
      </p:sp>
      <p:grpSp>
        <p:nvGrpSpPr>
          <p:cNvPr id="22533" name="Group 13"/>
          <p:cNvGrpSpPr>
            <a:grpSpLocks/>
          </p:cNvGrpSpPr>
          <p:nvPr/>
        </p:nvGrpSpPr>
        <p:grpSpPr bwMode="auto">
          <a:xfrm>
            <a:off x="0" y="2419350"/>
            <a:ext cx="9144000" cy="3829050"/>
            <a:chOff x="0" y="1752600"/>
            <a:chExt cx="9144000" cy="3829110"/>
          </a:xfrm>
        </p:grpSpPr>
        <p:sp>
          <p:nvSpPr>
            <p:cNvPr id="5" name="TextBox 4"/>
            <p:cNvSpPr txBox="1"/>
            <p:nvPr/>
          </p:nvSpPr>
          <p:spPr>
            <a:xfrm>
              <a:off x="0" y="1752600"/>
              <a:ext cx="9144000" cy="400056"/>
            </a:xfrm>
            <a:prstGeom prst="rect">
              <a:avLst/>
            </a:prstGeom>
            <a:solidFill>
              <a:schemeClr val="tx2">
                <a:lumMod val="20000"/>
                <a:lumOff val="80000"/>
              </a:schemeClr>
            </a:solidFill>
          </p:spPr>
          <p:txBody>
            <a:bodyPr>
              <a:spAutoFit/>
            </a:bodyPr>
            <a:lstStyle/>
            <a:p>
              <a:pPr fontAlgn="auto">
                <a:spcBef>
                  <a:spcPts val="0"/>
                </a:spcBef>
                <a:spcAft>
                  <a:spcPts val="0"/>
                </a:spcAft>
                <a:defRPr/>
              </a:pPr>
              <a:r>
                <a:rPr lang="en-US" sz="2000" b="1" dirty="0">
                  <a:latin typeface="+mn-lt"/>
                  <a:cs typeface="+mn-cs"/>
                </a:rPr>
                <a:t>Hard Hat		 </a:t>
              </a:r>
              <a:r>
                <a:rPr lang="en-US" sz="2000" dirty="0">
                  <a:latin typeface="+mn-lt"/>
                  <a:cs typeface="+mn-cs"/>
                </a:rPr>
                <a:t>Full brim or cap style</a:t>
              </a:r>
            </a:p>
          </p:txBody>
        </p:sp>
        <p:sp>
          <p:nvSpPr>
            <p:cNvPr id="13316" name="TextBox 5"/>
            <p:cNvSpPr txBox="1">
              <a:spLocks noChangeArrowheads="1"/>
            </p:cNvSpPr>
            <p:nvPr/>
          </p:nvSpPr>
          <p:spPr bwMode="auto">
            <a:xfrm>
              <a:off x="0" y="2198695"/>
              <a:ext cx="9144000" cy="400056"/>
            </a:xfrm>
            <a:prstGeom prst="rect">
              <a:avLst/>
            </a:prstGeom>
            <a:noFill/>
            <a:ln w="9525">
              <a:noFill/>
              <a:miter lim="800000"/>
              <a:headEnd/>
              <a:tailEnd/>
            </a:ln>
          </p:spPr>
          <p:txBody>
            <a:bodyPr>
              <a:spAutoFit/>
            </a:bodyPr>
            <a:lstStyle/>
            <a:p>
              <a:pPr>
                <a:defRPr/>
              </a:pPr>
              <a:r>
                <a:rPr lang="en-US" sz="2000" b="1" dirty="0">
                  <a:latin typeface="+mn-lt"/>
                </a:rPr>
                <a:t>Eye Protection		</a:t>
              </a:r>
              <a:r>
                <a:rPr lang="en-US" sz="2000" dirty="0">
                  <a:latin typeface="+mn-lt"/>
                </a:rPr>
                <a:t>Safety glasses or shield when chopping</a:t>
              </a:r>
            </a:p>
          </p:txBody>
        </p:sp>
        <p:sp>
          <p:nvSpPr>
            <p:cNvPr id="7" name="TextBox 6"/>
            <p:cNvSpPr txBox="1"/>
            <p:nvPr/>
          </p:nvSpPr>
          <p:spPr>
            <a:xfrm>
              <a:off x="0" y="2644789"/>
              <a:ext cx="9144000" cy="400056"/>
            </a:xfrm>
            <a:prstGeom prst="rect">
              <a:avLst/>
            </a:prstGeom>
            <a:solidFill>
              <a:schemeClr val="tx2">
                <a:lumMod val="20000"/>
                <a:lumOff val="80000"/>
              </a:schemeClr>
            </a:solidFill>
          </p:spPr>
          <p:txBody>
            <a:bodyPr>
              <a:spAutoFit/>
            </a:bodyPr>
            <a:lstStyle/>
            <a:p>
              <a:pPr fontAlgn="auto">
                <a:spcBef>
                  <a:spcPts val="0"/>
                </a:spcBef>
                <a:spcAft>
                  <a:spcPts val="0"/>
                </a:spcAft>
                <a:defRPr/>
              </a:pPr>
              <a:r>
                <a:rPr lang="en-US" sz="2000" b="1" dirty="0">
                  <a:latin typeface="+mn-lt"/>
                  <a:cs typeface="+mn-cs"/>
                </a:rPr>
                <a:t>Hearing Protection	</a:t>
              </a:r>
              <a:r>
                <a:rPr lang="en-US" sz="2000" dirty="0">
                  <a:latin typeface="+mn-lt"/>
                  <a:cs typeface="+mn-cs"/>
                </a:rPr>
                <a:t>Not Required</a:t>
              </a:r>
            </a:p>
          </p:txBody>
        </p:sp>
        <p:sp>
          <p:nvSpPr>
            <p:cNvPr id="13318" name="TextBox 7"/>
            <p:cNvSpPr txBox="1">
              <a:spLocks noChangeArrowheads="1"/>
            </p:cNvSpPr>
            <p:nvPr/>
          </p:nvSpPr>
          <p:spPr bwMode="auto">
            <a:xfrm>
              <a:off x="0" y="3090884"/>
              <a:ext cx="9144000" cy="400056"/>
            </a:xfrm>
            <a:prstGeom prst="rect">
              <a:avLst/>
            </a:prstGeom>
            <a:noFill/>
            <a:ln w="9525">
              <a:noFill/>
              <a:miter lim="800000"/>
              <a:headEnd/>
              <a:tailEnd/>
            </a:ln>
          </p:spPr>
          <p:txBody>
            <a:bodyPr>
              <a:spAutoFit/>
            </a:bodyPr>
            <a:lstStyle/>
            <a:p>
              <a:pPr>
                <a:defRPr/>
              </a:pPr>
              <a:r>
                <a:rPr lang="en-US" sz="2000" b="1" dirty="0">
                  <a:latin typeface="+mn-lt"/>
                </a:rPr>
                <a:t>Long-sleeve Shirt</a:t>
              </a:r>
              <a:r>
                <a:rPr lang="en-US" sz="2000" dirty="0">
                  <a:latin typeface="+mn-lt"/>
                </a:rPr>
                <a:t>	Recommended </a:t>
              </a:r>
            </a:p>
          </p:txBody>
        </p:sp>
        <p:sp>
          <p:nvSpPr>
            <p:cNvPr id="9" name="TextBox 8"/>
            <p:cNvSpPr txBox="1"/>
            <p:nvPr/>
          </p:nvSpPr>
          <p:spPr>
            <a:xfrm>
              <a:off x="0" y="3535391"/>
              <a:ext cx="9144000" cy="401643"/>
            </a:xfrm>
            <a:prstGeom prst="rect">
              <a:avLst/>
            </a:prstGeom>
            <a:solidFill>
              <a:schemeClr val="tx2">
                <a:lumMod val="20000"/>
                <a:lumOff val="80000"/>
              </a:schemeClr>
            </a:solidFill>
          </p:spPr>
          <p:txBody>
            <a:bodyPr>
              <a:spAutoFit/>
            </a:bodyPr>
            <a:lstStyle/>
            <a:p>
              <a:pPr fontAlgn="auto">
                <a:spcBef>
                  <a:spcPts val="0"/>
                </a:spcBef>
                <a:spcAft>
                  <a:spcPts val="0"/>
                </a:spcAft>
                <a:defRPr/>
              </a:pPr>
              <a:r>
                <a:rPr lang="en-US" sz="2000" b="1" dirty="0">
                  <a:latin typeface="+mn-lt"/>
                  <a:cs typeface="+mn-cs"/>
                </a:rPr>
                <a:t>Gloves</a:t>
              </a:r>
              <a:r>
                <a:rPr lang="en-US" sz="2000" dirty="0">
                  <a:latin typeface="+mn-lt"/>
                  <a:cs typeface="+mn-cs"/>
                </a:rPr>
                <a:t>			Slip-resistant, appropriate for the weather conditions</a:t>
              </a:r>
            </a:p>
          </p:txBody>
        </p:sp>
        <p:sp>
          <p:nvSpPr>
            <p:cNvPr id="13320" name="TextBox 9"/>
            <p:cNvSpPr txBox="1">
              <a:spLocks noChangeArrowheads="1"/>
            </p:cNvSpPr>
            <p:nvPr/>
          </p:nvSpPr>
          <p:spPr bwMode="auto">
            <a:xfrm>
              <a:off x="0" y="3981485"/>
              <a:ext cx="9144000" cy="400056"/>
            </a:xfrm>
            <a:prstGeom prst="rect">
              <a:avLst/>
            </a:prstGeom>
            <a:noFill/>
            <a:ln w="9525">
              <a:noFill/>
              <a:miter lim="800000"/>
              <a:headEnd/>
              <a:tailEnd/>
            </a:ln>
          </p:spPr>
          <p:txBody>
            <a:bodyPr>
              <a:spAutoFit/>
            </a:bodyPr>
            <a:lstStyle/>
            <a:p>
              <a:pPr>
                <a:defRPr/>
              </a:pPr>
              <a:r>
                <a:rPr lang="en-US" sz="2000" b="1" dirty="0">
                  <a:latin typeface="+mn-lt"/>
                </a:rPr>
                <a:t>Trousers	</a:t>
              </a:r>
              <a:r>
                <a:rPr lang="en-US" sz="2000" dirty="0">
                  <a:latin typeface="+mn-lt"/>
                </a:rPr>
                <a:t>	Loose fitting</a:t>
              </a:r>
            </a:p>
          </p:txBody>
        </p:sp>
        <p:sp>
          <p:nvSpPr>
            <p:cNvPr id="11" name="TextBox 10"/>
            <p:cNvSpPr txBox="1"/>
            <p:nvPr/>
          </p:nvSpPr>
          <p:spPr>
            <a:xfrm>
              <a:off x="0" y="4427580"/>
              <a:ext cx="9144000" cy="708036"/>
            </a:xfrm>
            <a:prstGeom prst="rect">
              <a:avLst/>
            </a:prstGeom>
            <a:solidFill>
              <a:schemeClr val="tx2">
                <a:lumMod val="20000"/>
                <a:lumOff val="80000"/>
              </a:schemeClr>
            </a:solidFill>
          </p:spPr>
          <p:txBody>
            <a:bodyPr>
              <a:spAutoFit/>
            </a:bodyPr>
            <a:lstStyle/>
            <a:p>
              <a:pPr fontAlgn="auto">
                <a:spcBef>
                  <a:spcPts val="0"/>
                </a:spcBef>
                <a:spcAft>
                  <a:spcPts val="0"/>
                </a:spcAft>
                <a:defRPr/>
              </a:pPr>
              <a:r>
                <a:rPr lang="en-US" sz="2000" b="1" dirty="0">
                  <a:latin typeface="+mn-lt"/>
                  <a:cs typeface="+mn-cs"/>
                </a:rPr>
                <a:t>Boots</a:t>
              </a:r>
              <a:r>
                <a:rPr lang="en-US" sz="2000" dirty="0">
                  <a:latin typeface="+mn-lt"/>
                  <a:cs typeface="+mn-cs"/>
                </a:rPr>
                <a:t>			Heavy-duty, cut resistant or leather, laced, </a:t>
              </a:r>
            </a:p>
            <a:p>
              <a:pPr fontAlgn="auto">
                <a:spcBef>
                  <a:spcPts val="0"/>
                </a:spcBef>
                <a:spcAft>
                  <a:spcPts val="0"/>
                </a:spcAft>
                <a:defRPr/>
              </a:pPr>
              <a:r>
                <a:rPr lang="en-US" sz="2000" dirty="0">
                  <a:latin typeface="+mn-lt"/>
                  <a:cs typeface="+mn-cs"/>
                </a:rPr>
                <a:t>			with nonskid soles and adequate ankle support</a:t>
              </a:r>
            </a:p>
          </p:txBody>
        </p:sp>
        <p:sp>
          <p:nvSpPr>
            <p:cNvPr id="12" name="TextBox 11"/>
            <p:cNvSpPr txBox="1"/>
            <p:nvPr/>
          </p:nvSpPr>
          <p:spPr>
            <a:xfrm>
              <a:off x="0" y="5181654"/>
              <a:ext cx="9144000" cy="400056"/>
            </a:xfrm>
            <a:prstGeom prst="rect">
              <a:avLst/>
            </a:prstGeom>
            <a:noFill/>
          </p:spPr>
          <p:txBody>
            <a:bodyPr>
              <a:spAutoFit/>
            </a:bodyPr>
            <a:lstStyle/>
            <a:p>
              <a:pPr>
                <a:defRPr/>
              </a:pPr>
              <a:r>
                <a:rPr lang="en-US" sz="2000" b="1" dirty="0">
                  <a:latin typeface="+mn-lt"/>
                </a:rPr>
                <a:t>First Aid </a:t>
              </a:r>
              <a:r>
                <a:rPr lang="en-US" sz="2000" dirty="0">
                  <a:latin typeface="+mn-lt"/>
                </a:rPr>
                <a:t>	               </a:t>
              </a:r>
              <a:r>
                <a:rPr lang="en-US" sz="2000" dirty="0" smtClean="0">
                  <a:latin typeface="+mn-lt"/>
                </a:rPr>
                <a:t>OHSA-compliant kit, one with each saw crew</a:t>
              </a:r>
              <a:endParaRPr lang="en-US" sz="2000" dirty="0">
                <a:latin typeface="+mn-lt"/>
              </a:endParaRPr>
            </a:p>
          </p:txBody>
        </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C:\Users\William W Hawley\Pictures\2011-07-19\010.JPG"/>
          <p:cNvPicPr>
            <a:picLocks noChangeAspect="1" noChangeArrowheads="1"/>
          </p:cNvPicPr>
          <p:nvPr/>
        </p:nvPicPr>
        <p:blipFill>
          <a:blip r:embed="rId2" cstate="screen"/>
          <a:srcRect/>
          <a:stretch>
            <a:fillRect/>
          </a:stretch>
        </p:blipFill>
        <p:spPr bwMode="auto">
          <a:xfrm>
            <a:off x="914400" y="990600"/>
            <a:ext cx="7543800" cy="4837113"/>
          </a:xfrm>
          <a:prstGeom prst="rect">
            <a:avLst/>
          </a:prstGeom>
          <a:noFill/>
          <a:ln w="9525">
            <a:noFill/>
            <a:miter lim="800000"/>
            <a:headEnd/>
            <a:tailEnd/>
          </a:ln>
        </p:spPr>
      </p:pic>
      <p:sp>
        <p:nvSpPr>
          <p:cNvPr id="43011" name="TextBox 2"/>
          <p:cNvSpPr txBox="1">
            <a:spLocks noChangeArrowheads="1"/>
          </p:cNvSpPr>
          <p:nvPr/>
        </p:nvSpPr>
        <p:spPr bwMode="auto">
          <a:xfrm>
            <a:off x="0" y="6019800"/>
            <a:ext cx="9144000" cy="461963"/>
          </a:xfrm>
          <a:prstGeom prst="rect">
            <a:avLst/>
          </a:prstGeom>
          <a:noFill/>
          <a:ln w="9525">
            <a:noFill/>
            <a:miter lim="800000"/>
            <a:headEnd/>
            <a:tailEnd/>
          </a:ln>
        </p:spPr>
        <p:txBody>
          <a:bodyPr>
            <a:spAutoFit/>
          </a:bodyPr>
          <a:lstStyle/>
          <a:p>
            <a:pPr algn="ctr">
              <a:defRPr/>
            </a:pPr>
            <a:r>
              <a:rPr lang="en-US" sz="2400" b="1" dirty="0">
                <a:solidFill>
                  <a:schemeClr val="tx2"/>
                </a:solidFill>
                <a:latin typeface="+mj-lt"/>
              </a:rPr>
              <a:t>Get a wedge in as soon as the saw is fully in the log</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William W Hawley\Desktop\NWSA2 1A.JPG"/>
          <p:cNvPicPr>
            <a:picLocks noChangeAspect="1" noChangeArrowheads="1"/>
          </p:cNvPicPr>
          <p:nvPr/>
        </p:nvPicPr>
        <p:blipFill>
          <a:blip r:embed="rId3" cstate="screen"/>
          <a:srcRect/>
          <a:stretch>
            <a:fillRect/>
          </a:stretch>
        </p:blipFill>
        <p:spPr bwMode="auto">
          <a:xfrm>
            <a:off x="533400" y="2057400"/>
            <a:ext cx="8231188" cy="3835400"/>
          </a:xfrm>
          <a:prstGeom prst="rect">
            <a:avLst/>
          </a:prstGeom>
          <a:noFill/>
          <a:ln w="9525">
            <a:noFill/>
            <a:miter lim="800000"/>
            <a:headEnd/>
            <a:tailEnd/>
          </a:ln>
        </p:spPr>
      </p:pic>
      <p:sp>
        <p:nvSpPr>
          <p:cNvPr id="53251" name="TextBox 4"/>
          <p:cNvSpPr txBox="1">
            <a:spLocks noChangeArrowheads="1"/>
          </p:cNvSpPr>
          <p:nvPr/>
        </p:nvSpPr>
        <p:spPr bwMode="auto">
          <a:xfrm>
            <a:off x="0" y="6015038"/>
            <a:ext cx="9144000" cy="523875"/>
          </a:xfrm>
          <a:prstGeom prst="rect">
            <a:avLst/>
          </a:prstGeom>
          <a:noFill/>
          <a:ln w="9525">
            <a:noFill/>
            <a:miter lim="800000"/>
            <a:headEnd/>
            <a:tailEnd/>
          </a:ln>
        </p:spPr>
        <p:txBody>
          <a:bodyPr>
            <a:spAutoFit/>
          </a:bodyPr>
          <a:lstStyle/>
          <a:p>
            <a:pPr algn="ctr">
              <a:defRPr/>
            </a:pPr>
            <a:r>
              <a:rPr lang="en-US" sz="2800" b="1" dirty="0">
                <a:solidFill>
                  <a:schemeClr val="tx2"/>
                </a:solidFill>
                <a:latin typeface="+mj-lt"/>
              </a:rPr>
              <a:t>Turn a top bind into a bottom bind with wedges</a:t>
            </a:r>
          </a:p>
        </p:txBody>
      </p:sp>
      <p:sp>
        <p:nvSpPr>
          <p:cNvPr id="5" name="Title 4"/>
          <p:cNvSpPr>
            <a:spLocks noGrp="1"/>
          </p:cNvSpPr>
          <p:nvPr>
            <p:ph type="title"/>
          </p:nvPr>
        </p:nvSpPr>
        <p:spPr/>
        <p:txBody>
          <a:bodyPr/>
          <a:lstStyle/>
          <a:p>
            <a:pPr fontAlgn="auto">
              <a:spcAft>
                <a:spcPts val="0"/>
              </a:spcAft>
              <a:defRPr/>
            </a:pPr>
            <a:r>
              <a:rPr lang="en-US" sz="5400" b="1" dirty="0" smtClean="0"/>
              <a:t>Carry Lots of Wedges</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fontAlgn="auto">
              <a:spcAft>
                <a:spcPts val="0"/>
              </a:spcAft>
              <a:defRPr/>
            </a:pPr>
            <a:r>
              <a:rPr lang="en-US" sz="5400" b="1" dirty="0" smtClean="0"/>
              <a:t>Wedge Placement</a:t>
            </a:r>
            <a:endParaRPr lang="en-US" dirty="0"/>
          </a:p>
        </p:txBody>
      </p:sp>
      <p:sp>
        <p:nvSpPr>
          <p:cNvPr id="12" name="Content Placeholder 11"/>
          <p:cNvSpPr>
            <a:spLocks noGrp="1"/>
          </p:cNvSpPr>
          <p:nvPr>
            <p:ph idx="1"/>
          </p:nvPr>
        </p:nvSpPr>
        <p:spPr>
          <a:xfrm>
            <a:off x="2514600" y="6096000"/>
            <a:ext cx="3810000" cy="381000"/>
          </a:xfrm>
        </p:spPr>
        <p:txBody>
          <a:bodyPr/>
          <a:lstStyle/>
          <a:p>
            <a:pPr>
              <a:buNone/>
            </a:pPr>
            <a:r>
              <a:rPr lang="en-US" sz="2000" b="1" dirty="0" smtClean="0">
                <a:solidFill>
                  <a:schemeClr val="accent2"/>
                </a:solidFill>
                <a:latin typeface="+mj-lt"/>
              </a:rPr>
              <a:t>Examples have top compression</a:t>
            </a:r>
            <a:endParaRPr lang="en-US" sz="2000" b="1" dirty="0">
              <a:solidFill>
                <a:schemeClr val="accent2"/>
              </a:solidFill>
              <a:latin typeface="+mj-lt"/>
            </a:endParaRPr>
          </a:p>
        </p:txBody>
      </p:sp>
      <p:grpSp>
        <p:nvGrpSpPr>
          <p:cNvPr id="14" name="Group 13"/>
          <p:cNvGrpSpPr/>
          <p:nvPr/>
        </p:nvGrpSpPr>
        <p:grpSpPr>
          <a:xfrm>
            <a:off x="533400" y="2209800"/>
            <a:ext cx="3661679" cy="3048000"/>
            <a:chOff x="2109913" y="1752600"/>
            <a:chExt cx="4943266" cy="4114800"/>
          </a:xfrm>
        </p:grpSpPr>
        <p:sp>
          <p:nvSpPr>
            <p:cNvPr id="6" name="Oval 5"/>
            <p:cNvSpPr/>
            <p:nvPr/>
          </p:nvSpPr>
          <p:spPr>
            <a:xfrm>
              <a:off x="2590800" y="2133600"/>
              <a:ext cx="3886200" cy="3733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43400" y="1752600"/>
              <a:ext cx="457200"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latin typeface="Arial Black" pitchFamily="34" charset="0"/>
                  <a:cs typeface="Arial" pitchFamily="34" charset="0"/>
                </a:rPr>
                <a:t>1</a:t>
              </a:r>
              <a:endParaRPr lang="en-US" sz="2800" dirty="0">
                <a:latin typeface="Arial Black" pitchFamily="34" charset="0"/>
                <a:cs typeface="Arial" pitchFamily="34" charset="0"/>
              </a:endParaRPr>
            </a:p>
          </p:txBody>
        </p:sp>
        <p:sp>
          <p:nvSpPr>
            <p:cNvPr id="8" name="Rectangle 7"/>
            <p:cNvSpPr/>
            <p:nvPr/>
          </p:nvSpPr>
          <p:spPr>
            <a:xfrm rot="3729899">
              <a:off x="6367379" y="2961166"/>
              <a:ext cx="457200"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latin typeface="Arial Black" pitchFamily="34" charset="0"/>
                  <a:cs typeface="Arial" pitchFamily="34" charset="0"/>
                </a:rPr>
                <a:t>5</a:t>
              </a:r>
              <a:endParaRPr lang="en-US" sz="2800" dirty="0">
                <a:latin typeface="Arial Black" pitchFamily="34" charset="0"/>
                <a:cs typeface="Arial" pitchFamily="34" charset="0"/>
              </a:endParaRPr>
            </a:p>
          </p:txBody>
        </p:sp>
        <p:sp>
          <p:nvSpPr>
            <p:cNvPr id="9" name="Rectangle 8"/>
            <p:cNvSpPr/>
            <p:nvPr/>
          </p:nvSpPr>
          <p:spPr>
            <a:xfrm rot="1387907">
              <a:off x="5556473" y="1975131"/>
              <a:ext cx="457200"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latin typeface="Arial Black" pitchFamily="34" charset="0"/>
                  <a:cs typeface="Arial" pitchFamily="34" charset="0"/>
                </a:rPr>
                <a:t>3</a:t>
              </a:r>
              <a:endParaRPr lang="en-US" sz="2800" dirty="0">
                <a:latin typeface="Arial Black" pitchFamily="34" charset="0"/>
                <a:cs typeface="Arial" pitchFamily="34" charset="0"/>
              </a:endParaRPr>
            </a:p>
          </p:txBody>
        </p:sp>
        <p:sp>
          <p:nvSpPr>
            <p:cNvPr id="10" name="Rectangle 9"/>
            <p:cNvSpPr/>
            <p:nvPr/>
          </p:nvSpPr>
          <p:spPr>
            <a:xfrm rot="20100777">
              <a:off x="3193268" y="1949012"/>
              <a:ext cx="457200"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r>
                <a:rPr lang="en-US" sz="2800" dirty="0" smtClean="0">
                  <a:latin typeface="Arial Black" pitchFamily="34" charset="0"/>
                  <a:cs typeface="Arial" pitchFamily="34" charset="0"/>
                </a:rPr>
                <a:t>2</a:t>
              </a:r>
              <a:endParaRPr lang="en-US" sz="2800" dirty="0">
                <a:latin typeface="Arial Black" pitchFamily="34" charset="0"/>
                <a:cs typeface="Arial" pitchFamily="34" charset="0"/>
              </a:endParaRPr>
            </a:p>
          </p:txBody>
        </p:sp>
        <p:sp>
          <p:nvSpPr>
            <p:cNvPr id="11" name="Rectangle 10"/>
            <p:cNvSpPr/>
            <p:nvPr/>
          </p:nvSpPr>
          <p:spPr>
            <a:xfrm rot="17978584">
              <a:off x="2338513" y="2907401"/>
              <a:ext cx="457200"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latin typeface="Arial Black" pitchFamily="34" charset="0"/>
                  <a:cs typeface="Arial" pitchFamily="34" charset="0"/>
                </a:rPr>
                <a:t>4</a:t>
              </a:r>
              <a:endParaRPr lang="en-US" sz="2800" dirty="0">
                <a:latin typeface="Arial Black" pitchFamily="34" charset="0"/>
                <a:cs typeface="Arial" pitchFamily="34" charset="0"/>
              </a:endParaRPr>
            </a:p>
          </p:txBody>
        </p:sp>
      </p:grpSp>
      <p:pic>
        <p:nvPicPr>
          <p:cNvPr id="13" name="Picture 12" descr="DSC01487.JPG"/>
          <p:cNvPicPr>
            <a:picLocks noChangeAspect="1"/>
          </p:cNvPicPr>
          <p:nvPr/>
        </p:nvPicPr>
        <p:blipFill>
          <a:blip r:embed="rId3" cstate="screen"/>
          <a:srcRect/>
          <a:stretch>
            <a:fillRect/>
          </a:stretch>
        </p:blipFill>
        <p:spPr>
          <a:xfrm>
            <a:off x="4572000" y="1905000"/>
            <a:ext cx="3657600" cy="3943350"/>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Make sure everyone has safe escape route</a:t>
            </a:r>
          </a:p>
          <a:p>
            <a:r>
              <a:rPr lang="en-US" dirty="0" smtClean="0"/>
              <a:t>Secure switchbacks for trail users</a:t>
            </a:r>
            <a:endParaRPr lang="en-US" dirty="0"/>
          </a:p>
        </p:txBody>
      </p:sp>
      <p:sp>
        <p:nvSpPr>
          <p:cNvPr id="4" name="Title 3"/>
          <p:cNvSpPr>
            <a:spLocks noGrp="1"/>
          </p:cNvSpPr>
          <p:nvPr>
            <p:ph type="title"/>
          </p:nvPr>
        </p:nvSpPr>
        <p:spPr/>
        <p:txBody>
          <a:bodyPr/>
          <a:lstStyle/>
          <a:p>
            <a:pPr fontAlgn="auto">
              <a:spcAft>
                <a:spcPts val="0"/>
              </a:spcAft>
              <a:defRPr/>
            </a:pPr>
            <a:r>
              <a:rPr lang="en-US" sz="5400" b="1" dirty="0" smtClean="0"/>
              <a:t>Cut Piece Track</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Herman  8.jpg"/>
          <p:cNvPicPr>
            <a:picLocks noChangeAspect="1" noChangeArrowheads="1"/>
          </p:cNvPicPr>
          <p:nvPr/>
        </p:nvPicPr>
        <p:blipFill>
          <a:blip r:embed="rId3" cstate="screen"/>
          <a:srcRect/>
          <a:stretch>
            <a:fillRect/>
          </a:stretch>
        </p:blipFill>
        <p:spPr bwMode="auto">
          <a:xfrm>
            <a:off x="3886200" y="1295400"/>
            <a:ext cx="4724400" cy="5308600"/>
          </a:xfrm>
          <a:prstGeom prst="rect">
            <a:avLst/>
          </a:prstGeom>
          <a:noFill/>
          <a:ln w="9525">
            <a:noFill/>
            <a:miter lim="800000"/>
            <a:headEnd/>
            <a:tailEnd/>
          </a:ln>
        </p:spPr>
      </p:pic>
      <p:cxnSp>
        <p:nvCxnSpPr>
          <p:cNvPr id="7" name="Straight Arrow Connector 6"/>
          <p:cNvCxnSpPr/>
          <p:nvPr/>
        </p:nvCxnSpPr>
        <p:spPr>
          <a:xfrm flipH="1" flipV="1">
            <a:off x="5867400" y="5562600"/>
            <a:ext cx="152400" cy="990600"/>
          </a:xfrm>
          <a:prstGeom prst="straightConnector1">
            <a:avLst/>
          </a:prstGeom>
          <a:ln cmpd="sng">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H="1" flipV="1">
            <a:off x="7086600" y="6172200"/>
            <a:ext cx="127000" cy="415925"/>
          </a:xfrm>
          <a:prstGeom prst="straightConnector1">
            <a:avLst/>
          </a:prstGeom>
          <a:ln w="19050">
            <a:solidFill>
              <a:srgbClr val="FFFF00"/>
            </a:solidFill>
            <a:headEnd w="med" len="lg"/>
            <a:tailEnd type="none" w="med" len="lg"/>
          </a:ln>
        </p:spPr>
        <p:style>
          <a:lnRef idx="1">
            <a:schemeClr val="accent1"/>
          </a:lnRef>
          <a:fillRef idx="0">
            <a:schemeClr val="accent1"/>
          </a:fillRef>
          <a:effectRef idx="0">
            <a:schemeClr val="accent1"/>
          </a:effectRef>
          <a:fontRef idx="minor">
            <a:schemeClr val="tx1"/>
          </a:fontRef>
        </p:style>
      </p:cxnSp>
      <p:sp>
        <p:nvSpPr>
          <p:cNvPr id="25" name="Right Arrow 24"/>
          <p:cNvSpPr/>
          <p:nvPr/>
        </p:nvSpPr>
        <p:spPr>
          <a:xfrm>
            <a:off x="3048000" y="5791200"/>
            <a:ext cx="2959100" cy="48418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51" name="TextBox 25"/>
          <p:cNvSpPr txBox="1">
            <a:spLocks noChangeArrowheads="1"/>
          </p:cNvSpPr>
          <p:nvPr/>
        </p:nvSpPr>
        <p:spPr bwMode="auto">
          <a:xfrm>
            <a:off x="533400" y="5791200"/>
            <a:ext cx="2514600" cy="461963"/>
          </a:xfrm>
          <a:prstGeom prst="rect">
            <a:avLst/>
          </a:prstGeom>
          <a:noFill/>
          <a:ln w="9525">
            <a:noFill/>
            <a:miter lim="800000"/>
            <a:headEnd/>
            <a:tailEnd/>
          </a:ln>
        </p:spPr>
        <p:txBody>
          <a:bodyPr>
            <a:spAutoFit/>
          </a:bodyPr>
          <a:lstStyle/>
          <a:p>
            <a:pPr algn="r"/>
            <a:r>
              <a:rPr lang="en-US" sz="2400" b="1" dirty="0"/>
              <a:t>Trail Tread</a:t>
            </a:r>
          </a:p>
        </p:txBody>
      </p:sp>
      <p:sp>
        <p:nvSpPr>
          <p:cNvPr id="8" name="Title 7"/>
          <p:cNvSpPr>
            <a:spLocks noGrp="1"/>
          </p:cNvSpPr>
          <p:nvPr>
            <p:ph type="title"/>
          </p:nvPr>
        </p:nvSpPr>
        <p:spPr/>
        <p:txBody>
          <a:bodyPr/>
          <a:lstStyle/>
          <a:p>
            <a:r>
              <a:rPr lang="en-US" b="1" dirty="0" smtClean="0"/>
              <a:t>Plumb Cut</a:t>
            </a:r>
            <a:endParaRPr lang="en-US" b="1" dirty="0"/>
          </a:p>
        </p:txBody>
      </p:sp>
      <p:sp>
        <p:nvSpPr>
          <p:cNvPr id="9" name="Content Placeholder 8"/>
          <p:cNvSpPr>
            <a:spLocks noGrp="1"/>
          </p:cNvSpPr>
          <p:nvPr>
            <p:ph idx="1"/>
          </p:nvPr>
        </p:nvSpPr>
        <p:spPr>
          <a:xfrm>
            <a:off x="457200" y="1935163"/>
            <a:ext cx="3124200" cy="3779837"/>
          </a:xfrm>
        </p:spPr>
        <p:txBody>
          <a:bodyPr/>
          <a:lstStyle/>
          <a:p>
            <a:r>
              <a:rPr lang="en-US" dirty="0" smtClean="0"/>
              <a:t>On steep slopes go above the back slope and make a plumb cut</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Course Review</a:t>
            </a:r>
            <a:endParaRPr lang="en-US" b="1" dirty="0"/>
          </a:p>
        </p:txBody>
      </p:sp>
      <p:sp>
        <p:nvSpPr>
          <p:cNvPr id="3" name="Content Placeholder 2"/>
          <p:cNvSpPr>
            <a:spLocks noGrp="1"/>
          </p:cNvSpPr>
          <p:nvPr>
            <p:ph idx="1"/>
          </p:nvPr>
        </p:nvSpPr>
        <p:spPr/>
        <p:txBody>
          <a:bodyPr/>
          <a:lstStyle/>
          <a:p>
            <a:r>
              <a:rPr lang="en-US" dirty="0" smtClean="0"/>
              <a:t>Types of Binds</a:t>
            </a:r>
          </a:p>
          <a:p>
            <a:r>
              <a:rPr lang="en-US" dirty="0" smtClean="0"/>
              <a:t>Types of Cuts</a:t>
            </a:r>
          </a:p>
          <a:p>
            <a:r>
              <a:rPr lang="en-US" dirty="0" smtClean="0"/>
              <a:t>General Considerations</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562664"/>
            <a:ext cx="7851648" cy="1828800"/>
          </a:xfrm>
        </p:spPr>
        <p:txBody>
          <a:bodyPr/>
          <a:lstStyle/>
          <a:p>
            <a:pPr fontAlgn="auto">
              <a:spcAft>
                <a:spcPts val="0"/>
              </a:spcAft>
              <a:defRPr/>
            </a:pPr>
            <a:r>
              <a:rPr lang="en-US" sz="6000" dirty="0" smtClean="0"/>
              <a:t>Crosscut Saw </a:t>
            </a:r>
            <a:br>
              <a:rPr lang="en-US" sz="6000" dirty="0" smtClean="0"/>
            </a:br>
            <a:r>
              <a:rPr lang="en-US" sz="6000" dirty="0" smtClean="0"/>
              <a:t>Specific Training</a:t>
            </a:r>
            <a:endParaRPr lang="en-US" dirty="0"/>
          </a:p>
        </p:txBody>
      </p:sp>
      <p:sp>
        <p:nvSpPr>
          <p:cNvPr id="13315" name="Subtitle 2"/>
          <p:cNvSpPr>
            <a:spLocks noGrp="1"/>
          </p:cNvSpPr>
          <p:nvPr>
            <p:ph type="subTitle" idx="1"/>
          </p:nvPr>
        </p:nvSpPr>
        <p:spPr>
          <a:xfrm>
            <a:off x="533400" y="4419600"/>
            <a:ext cx="7854950" cy="1752600"/>
          </a:xfrm>
        </p:spPr>
        <p:txBody>
          <a:bodyPr/>
          <a:lstStyle/>
          <a:p>
            <a:pPr marR="0"/>
            <a:r>
              <a:rPr lang="en-US" sz="2800" dirty="0" smtClean="0"/>
              <a:t>For Trainee Saw Operators and Saw Operators</a:t>
            </a:r>
          </a:p>
          <a:p>
            <a:pPr marR="0"/>
            <a:r>
              <a:rPr lang="en-US" sz="2400" dirty="0" smtClean="0">
                <a:solidFill>
                  <a:srgbClr val="7F7F7F"/>
                </a:solidFill>
              </a:rPr>
              <a:t>March 2013</a:t>
            </a:r>
          </a:p>
          <a:p>
            <a:pPr marR="0"/>
            <a:endParaRPr lang="en-US" dirty="0" smtClean="0"/>
          </a:p>
        </p:txBody>
      </p:sp>
      <p:pic>
        <p:nvPicPr>
          <p:cNvPr id="13316" name="Picture 2" descr="PCTLogo"/>
          <p:cNvPicPr>
            <a:picLocks noChangeAspect="1" noChangeArrowheads="1"/>
          </p:cNvPicPr>
          <p:nvPr/>
        </p:nvPicPr>
        <p:blipFill>
          <a:blip r:embed="rId2" cstate="screen"/>
          <a:srcRect/>
          <a:stretch>
            <a:fillRect/>
          </a:stretch>
        </p:blipFill>
        <p:spPr bwMode="auto">
          <a:xfrm>
            <a:off x="6324600" y="1143000"/>
            <a:ext cx="1441450" cy="1371600"/>
          </a:xfrm>
          <a:prstGeom prst="rect">
            <a:avLst/>
          </a:prstGeom>
          <a:noFill/>
          <a:ln w="9525">
            <a:noFill/>
            <a:miter lim="800000"/>
            <a:headEnd/>
            <a:tailEnd/>
          </a:ln>
        </p:spPr>
      </p:pic>
      <p:pic>
        <p:nvPicPr>
          <p:cNvPr id="13317" name="Picture 3" descr="Original Art ps"/>
          <p:cNvPicPr>
            <a:picLocks noChangeAspect="1" noChangeArrowheads="1"/>
          </p:cNvPicPr>
          <p:nvPr/>
        </p:nvPicPr>
        <p:blipFill>
          <a:blip r:embed="rId3" cstate="screen"/>
          <a:srcRect/>
          <a:stretch>
            <a:fillRect/>
          </a:stretch>
        </p:blipFill>
        <p:spPr bwMode="auto">
          <a:xfrm>
            <a:off x="3733800" y="1295400"/>
            <a:ext cx="1806575"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Crosscut Saw Tools</a:t>
            </a:r>
            <a:endParaRPr lang="en-US" b="1" dirty="0"/>
          </a:p>
        </p:txBody>
      </p:sp>
      <p:sp>
        <p:nvSpPr>
          <p:cNvPr id="3" name="Content Placeholder 2"/>
          <p:cNvSpPr>
            <a:spLocks noGrp="1"/>
          </p:cNvSpPr>
          <p:nvPr>
            <p:ph idx="1"/>
          </p:nvPr>
        </p:nvSpPr>
        <p:spPr/>
        <p:txBody>
          <a:bodyPr/>
          <a:lstStyle/>
          <a:p>
            <a:pPr>
              <a:buNone/>
            </a:pPr>
            <a:r>
              <a:rPr lang="en-US" b="1" dirty="0" smtClean="0"/>
              <a:t>Required</a:t>
            </a:r>
          </a:p>
          <a:p>
            <a:r>
              <a:rPr lang="en-US" dirty="0" smtClean="0"/>
              <a:t>PPE</a:t>
            </a:r>
          </a:p>
          <a:p>
            <a:r>
              <a:rPr lang="en-US" dirty="0" smtClean="0"/>
              <a:t>First aid kit</a:t>
            </a:r>
          </a:p>
          <a:p>
            <a:r>
              <a:rPr lang="en-US" dirty="0" smtClean="0"/>
              <a:t>Communications</a:t>
            </a:r>
          </a:p>
          <a:p>
            <a:r>
              <a:rPr lang="en-US" dirty="0" smtClean="0"/>
              <a:t>Crosscut saw(s) + handle(s) + sheath(s)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b="1" dirty="0" smtClean="0"/>
              <a:t>Crosscut Saw Parts</a:t>
            </a:r>
          </a:p>
        </p:txBody>
      </p:sp>
      <p:pic>
        <p:nvPicPr>
          <p:cNvPr id="14340" name="Picture 2"/>
          <p:cNvPicPr>
            <a:picLocks noChangeAspect="1" noChangeArrowheads="1"/>
          </p:cNvPicPr>
          <p:nvPr/>
        </p:nvPicPr>
        <p:blipFill>
          <a:blip r:embed="rId3" cstate="screen"/>
          <a:srcRect/>
          <a:stretch>
            <a:fillRect/>
          </a:stretch>
        </p:blipFill>
        <p:spPr bwMode="auto">
          <a:xfrm>
            <a:off x="0" y="2327275"/>
            <a:ext cx="9144000" cy="350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C:\Users\William W Hawley\AppData\Local\Microsoft\Windows\Temporary Internet Files\Low\Content.IE5\E7D13NNY\kerf[1].jpg"/>
          <p:cNvPicPr>
            <a:picLocks noChangeAspect="1" noChangeArrowheads="1"/>
          </p:cNvPicPr>
          <p:nvPr/>
        </p:nvPicPr>
        <p:blipFill>
          <a:blip r:embed="rId3" cstate="screen"/>
          <a:srcRect/>
          <a:stretch>
            <a:fillRect/>
          </a:stretch>
        </p:blipFill>
        <p:spPr bwMode="auto">
          <a:xfrm>
            <a:off x="-76200" y="1820863"/>
            <a:ext cx="6151563" cy="5037137"/>
          </a:xfrm>
          <a:prstGeom prst="rect">
            <a:avLst/>
          </a:prstGeom>
          <a:noFill/>
          <a:ln w="9525">
            <a:noFill/>
            <a:miter lim="800000"/>
            <a:headEnd/>
            <a:tailEnd/>
          </a:ln>
        </p:spPr>
      </p:pic>
      <p:sp>
        <p:nvSpPr>
          <p:cNvPr id="15363" name="Title 1"/>
          <p:cNvSpPr>
            <a:spLocks noGrp="1"/>
          </p:cNvSpPr>
          <p:nvPr>
            <p:ph type="title"/>
          </p:nvPr>
        </p:nvSpPr>
        <p:spPr>
          <a:xfrm>
            <a:off x="457200" y="457200"/>
            <a:ext cx="8229600" cy="1143000"/>
          </a:xfrm>
        </p:spPr>
        <p:txBody>
          <a:bodyPr/>
          <a:lstStyle/>
          <a:p>
            <a:r>
              <a:rPr lang="en-US" b="1" smtClean="0"/>
              <a:t>The Kerf</a:t>
            </a:r>
          </a:p>
        </p:txBody>
      </p:sp>
      <p:sp>
        <p:nvSpPr>
          <p:cNvPr id="15364" name="Content Placeholder 9"/>
          <p:cNvSpPr>
            <a:spLocks noGrp="1"/>
          </p:cNvSpPr>
          <p:nvPr>
            <p:ph sz="half" idx="2"/>
          </p:nvPr>
        </p:nvSpPr>
        <p:spPr>
          <a:xfrm>
            <a:off x="5715000" y="1676400"/>
            <a:ext cx="3124200" cy="4435475"/>
          </a:xfrm>
        </p:spPr>
        <p:txBody>
          <a:bodyPr/>
          <a:lstStyle/>
          <a:p>
            <a:r>
              <a:rPr lang="en-US" sz="2400" smtClean="0"/>
              <a:t>Two cutters score each side of the kerf</a:t>
            </a:r>
          </a:p>
          <a:p>
            <a:r>
              <a:rPr lang="en-US" sz="2400" smtClean="0"/>
              <a:t>Rakers peel out the middle</a:t>
            </a:r>
          </a:p>
          <a:p>
            <a:r>
              <a:rPr lang="en-US" sz="2400" smtClean="0"/>
              <a:t>The set of the cutters makes  the kerf wider than the saw blade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457200" y="990600"/>
            <a:ext cx="8686800" cy="1143000"/>
          </a:xfrm>
        </p:spPr>
        <p:txBody>
          <a:bodyPr>
            <a:noAutofit/>
          </a:bodyPr>
          <a:lstStyle/>
          <a:p>
            <a:pPr eaLnBrk="1" fontAlgn="auto" hangingPunct="1">
              <a:spcAft>
                <a:spcPts val="0"/>
              </a:spcAft>
              <a:defRPr/>
            </a:pPr>
            <a:r>
              <a:rPr lang="en-US" sz="4400" b="1" dirty="0" smtClean="0"/>
              <a:t>Personal Protective Equipment (PPE)</a:t>
            </a:r>
            <a:br>
              <a:rPr lang="en-US" sz="4400" b="1" dirty="0" smtClean="0"/>
            </a:br>
            <a:r>
              <a:rPr lang="en-US" sz="3600" b="1" i="1" dirty="0" smtClean="0">
                <a:solidFill>
                  <a:schemeClr val="accent3"/>
                </a:solidFill>
              </a:rPr>
              <a:t>Chain saw </a:t>
            </a:r>
            <a:r>
              <a:rPr lang="en-US" sz="2400" b="1" i="1" dirty="0" smtClean="0">
                <a:solidFill>
                  <a:schemeClr val="accent3"/>
                </a:solidFill>
              </a:rPr>
              <a:t>(All equipment must meet USFS standards)</a:t>
            </a:r>
            <a:endParaRPr lang="en-US" sz="4400" dirty="0">
              <a:solidFill>
                <a:schemeClr val="accent3"/>
              </a:solidFill>
            </a:endParaRPr>
          </a:p>
        </p:txBody>
      </p:sp>
      <p:sp>
        <p:nvSpPr>
          <p:cNvPr id="17" name="Title 1"/>
          <p:cNvSpPr txBox="1">
            <a:spLocks/>
          </p:cNvSpPr>
          <p:nvPr/>
        </p:nvSpPr>
        <p:spPr>
          <a:xfrm>
            <a:off x="457200" y="990600"/>
            <a:ext cx="8686800" cy="1143000"/>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endParaRPr lang="en-US" sz="2400" b="1" dirty="0">
              <a:solidFill>
                <a:schemeClr val="accent3"/>
              </a:solidFill>
              <a:effectLst>
                <a:outerShdw blurRad="38100" dist="25400" dir="5400000" algn="tl" rotWithShape="0">
                  <a:srgbClr val="000000">
                    <a:alpha val="43000"/>
                  </a:srgbClr>
                </a:outerShdw>
              </a:effectLst>
              <a:latin typeface="+mj-lt"/>
              <a:ea typeface="+mj-ea"/>
              <a:cs typeface="+mj-cs"/>
            </a:endParaRPr>
          </a:p>
        </p:txBody>
      </p:sp>
      <p:grpSp>
        <p:nvGrpSpPr>
          <p:cNvPr id="24582" name="Group 23"/>
          <p:cNvGrpSpPr>
            <a:grpSpLocks/>
          </p:cNvGrpSpPr>
          <p:nvPr/>
        </p:nvGrpSpPr>
        <p:grpSpPr bwMode="auto">
          <a:xfrm>
            <a:off x="0" y="2438400"/>
            <a:ext cx="9144000" cy="3848100"/>
            <a:chOff x="0" y="2438400"/>
            <a:chExt cx="9144000" cy="3848160"/>
          </a:xfrm>
        </p:grpSpPr>
        <p:grpSp>
          <p:nvGrpSpPr>
            <p:cNvPr id="24583" name="Group 21"/>
            <p:cNvGrpSpPr>
              <a:grpSpLocks/>
            </p:cNvGrpSpPr>
            <p:nvPr/>
          </p:nvGrpSpPr>
          <p:grpSpPr bwMode="auto">
            <a:xfrm>
              <a:off x="0" y="2438400"/>
              <a:ext cx="9144000" cy="3470329"/>
              <a:chOff x="0" y="2647950"/>
              <a:chExt cx="9144000" cy="3470329"/>
            </a:xfrm>
          </p:grpSpPr>
          <p:sp>
            <p:nvSpPr>
              <p:cNvPr id="5" name="TextBox 4"/>
              <p:cNvSpPr txBox="1"/>
              <p:nvPr/>
            </p:nvSpPr>
            <p:spPr>
              <a:xfrm>
                <a:off x="0" y="2647950"/>
                <a:ext cx="9144000" cy="400056"/>
              </a:xfrm>
              <a:prstGeom prst="rect">
                <a:avLst/>
              </a:prstGeom>
              <a:solidFill>
                <a:schemeClr val="tx2">
                  <a:lumMod val="20000"/>
                  <a:lumOff val="80000"/>
                </a:schemeClr>
              </a:solidFill>
            </p:spPr>
            <p:txBody>
              <a:bodyPr>
                <a:spAutoFit/>
              </a:bodyPr>
              <a:lstStyle/>
              <a:p>
                <a:pPr fontAlgn="auto">
                  <a:spcBef>
                    <a:spcPts val="0"/>
                  </a:spcBef>
                  <a:spcAft>
                    <a:spcPts val="0"/>
                  </a:spcAft>
                  <a:defRPr/>
                </a:pPr>
                <a:r>
                  <a:rPr lang="en-US" sz="2000" b="1" dirty="0">
                    <a:latin typeface="+mn-lt"/>
                    <a:cs typeface="+mn-cs"/>
                  </a:rPr>
                  <a:t>Hard Hat		 </a:t>
                </a:r>
                <a:r>
                  <a:rPr lang="en-US" sz="2000" dirty="0">
                    <a:latin typeface="+mn-lt"/>
                    <a:cs typeface="+mn-cs"/>
                  </a:rPr>
                  <a:t>Full brim or cap style</a:t>
                </a:r>
              </a:p>
            </p:txBody>
          </p:sp>
          <p:sp>
            <p:nvSpPr>
              <p:cNvPr id="15364" name="TextBox 5"/>
              <p:cNvSpPr txBox="1">
                <a:spLocks noChangeArrowheads="1"/>
              </p:cNvSpPr>
              <p:nvPr/>
            </p:nvSpPr>
            <p:spPr bwMode="auto">
              <a:xfrm>
                <a:off x="0" y="3105157"/>
                <a:ext cx="9144000" cy="400056"/>
              </a:xfrm>
              <a:prstGeom prst="rect">
                <a:avLst/>
              </a:prstGeom>
              <a:noFill/>
              <a:ln w="9525">
                <a:noFill/>
                <a:miter lim="800000"/>
                <a:headEnd/>
                <a:tailEnd/>
              </a:ln>
            </p:spPr>
            <p:txBody>
              <a:bodyPr>
                <a:spAutoFit/>
              </a:bodyPr>
              <a:lstStyle/>
              <a:p>
                <a:pPr>
                  <a:defRPr/>
                </a:pPr>
                <a:r>
                  <a:rPr lang="en-US" sz="2000" b="1" dirty="0">
                    <a:latin typeface="+mn-lt"/>
                  </a:rPr>
                  <a:t>Eye Protection		</a:t>
                </a:r>
                <a:r>
                  <a:rPr lang="en-US" sz="2000" dirty="0">
                    <a:latin typeface="+mn-lt"/>
                  </a:rPr>
                  <a:t>Safety glasses, goggles or shield</a:t>
                </a:r>
              </a:p>
            </p:txBody>
          </p:sp>
          <p:sp>
            <p:nvSpPr>
              <p:cNvPr id="7" name="TextBox 6"/>
              <p:cNvSpPr txBox="1"/>
              <p:nvPr/>
            </p:nvSpPr>
            <p:spPr>
              <a:xfrm>
                <a:off x="0" y="3581415"/>
                <a:ext cx="9144000" cy="400056"/>
              </a:xfrm>
              <a:prstGeom prst="rect">
                <a:avLst/>
              </a:prstGeom>
              <a:solidFill>
                <a:schemeClr val="tx2">
                  <a:lumMod val="20000"/>
                  <a:lumOff val="80000"/>
                </a:schemeClr>
              </a:solidFill>
            </p:spPr>
            <p:txBody>
              <a:bodyPr>
                <a:spAutoFit/>
              </a:bodyPr>
              <a:lstStyle/>
              <a:p>
                <a:pPr fontAlgn="auto">
                  <a:spcBef>
                    <a:spcPts val="0"/>
                  </a:spcBef>
                  <a:spcAft>
                    <a:spcPts val="0"/>
                  </a:spcAft>
                  <a:defRPr/>
                </a:pPr>
                <a:r>
                  <a:rPr lang="en-US" sz="2000" b="1" dirty="0">
                    <a:latin typeface="+mn-lt"/>
                    <a:cs typeface="+mn-cs"/>
                  </a:rPr>
                  <a:t>Hearing Protection	</a:t>
                </a:r>
                <a:r>
                  <a:rPr lang="en-US" sz="2000" dirty="0">
                    <a:latin typeface="+mn-lt"/>
                    <a:cs typeface="+mn-cs"/>
                  </a:rPr>
                  <a:t>Plugs or </a:t>
                </a:r>
                <a:r>
                  <a:rPr lang="en-US" sz="2000" dirty="0" smtClean="0">
                    <a:latin typeface="+mn-lt"/>
                    <a:cs typeface="+mn-cs"/>
                  </a:rPr>
                  <a:t>muffs</a:t>
                </a:r>
                <a:endParaRPr lang="en-US" sz="2000" dirty="0">
                  <a:latin typeface="+mn-lt"/>
                  <a:cs typeface="+mn-cs"/>
                </a:endParaRPr>
              </a:p>
            </p:txBody>
          </p:sp>
          <p:sp>
            <p:nvSpPr>
              <p:cNvPr id="15366" name="TextBox 7"/>
              <p:cNvSpPr txBox="1">
                <a:spLocks noChangeArrowheads="1"/>
              </p:cNvSpPr>
              <p:nvPr/>
            </p:nvSpPr>
            <p:spPr bwMode="auto">
              <a:xfrm>
                <a:off x="0" y="4038622"/>
                <a:ext cx="9144000" cy="400056"/>
              </a:xfrm>
              <a:prstGeom prst="rect">
                <a:avLst/>
              </a:prstGeom>
              <a:noFill/>
              <a:ln w="9525">
                <a:noFill/>
                <a:miter lim="800000"/>
                <a:headEnd/>
                <a:tailEnd/>
              </a:ln>
            </p:spPr>
            <p:txBody>
              <a:bodyPr>
                <a:spAutoFit/>
              </a:bodyPr>
              <a:lstStyle/>
              <a:p>
                <a:pPr>
                  <a:defRPr/>
                </a:pPr>
                <a:r>
                  <a:rPr lang="en-US" sz="2000" b="1" dirty="0">
                    <a:latin typeface="+mn-lt"/>
                  </a:rPr>
                  <a:t>Long-sleeve Shirt</a:t>
                </a:r>
                <a:r>
                  <a:rPr lang="en-US" sz="2000" dirty="0">
                    <a:latin typeface="+mn-lt"/>
                  </a:rPr>
                  <a:t>	Required at all times</a:t>
                </a:r>
              </a:p>
            </p:txBody>
          </p:sp>
          <p:sp>
            <p:nvSpPr>
              <p:cNvPr id="9" name="TextBox 8"/>
              <p:cNvSpPr txBox="1"/>
              <p:nvPr/>
            </p:nvSpPr>
            <p:spPr>
              <a:xfrm>
                <a:off x="0" y="4495829"/>
                <a:ext cx="9144000" cy="400056"/>
              </a:xfrm>
              <a:prstGeom prst="rect">
                <a:avLst/>
              </a:prstGeom>
              <a:solidFill>
                <a:schemeClr val="tx2">
                  <a:lumMod val="20000"/>
                  <a:lumOff val="80000"/>
                </a:schemeClr>
              </a:solidFill>
            </p:spPr>
            <p:txBody>
              <a:bodyPr>
                <a:spAutoFit/>
              </a:bodyPr>
              <a:lstStyle/>
              <a:p>
                <a:pPr fontAlgn="auto">
                  <a:spcBef>
                    <a:spcPts val="0"/>
                  </a:spcBef>
                  <a:spcAft>
                    <a:spcPts val="0"/>
                  </a:spcAft>
                  <a:defRPr/>
                </a:pPr>
                <a:r>
                  <a:rPr lang="en-US" sz="2000" b="1" dirty="0">
                    <a:latin typeface="+mn-lt"/>
                    <a:cs typeface="+mn-cs"/>
                  </a:rPr>
                  <a:t>Gloves</a:t>
                </a:r>
                <a:r>
                  <a:rPr lang="en-US" sz="2000" dirty="0">
                    <a:latin typeface="+mn-lt"/>
                    <a:cs typeface="+mn-cs"/>
                  </a:rPr>
                  <a:t>			Slip-resistant, appropriate for the weather </a:t>
                </a:r>
                <a:r>
                  <a:rPr lang="en-US" sz="2000" dirty="0" smtClean="0">
                    <a:latin typeface="+mn-lt"/>
                    <a:cs typeface="+mn-cs"/>
                  </a:rPr>
                  <a:t>conditions </a:t>
                </a:r>
                <a:endParaRPr lang="en-US" sz="2000" dirty="0">
                  <a:latin typeface="+mn-lt"/>
                  <a:cs typeface="+mn-cs"/>
                </a:endParaRPr>
              </a:p>
            </p:txBody>
          </p:sp>
          <p:sp>
            <p:nvSpPr>
              <p:cNvPr id="15368" name="TextBox 9"/>
              <p:cNvSpPr txBox="1">
                <a:spLocks noChangeArrowheads="1"/>
              </p:cNvSpPr>
              <p:nvPr/>
            </p:nvSpPr>
            <p:spPr bwMode="auto">
              <a:xfrm>
                <a:off x="0" y="4953036"/>
                <a:ext cx="9144000" cy="400056"/>
              </a:xfrm>
              <a:prstGeom prst="rect">
                <a:avLst/>
              </a:prstGeom>
              <a:noFill/>
              <a:ln w="9525">
                <a:noFill/>
                <a:miter lim="800000"/>
                <a:headEnd/>
                <a:tailEnd/>
              </a:ln>
            </p:spPr>
            <p:txBody>
              <a:bodyPr>
                <a:spAutoFit/>
              </a:bodyPr>
              <a:lstStyle/>
              <a:p>
                <a:pPr>
                  <a:defRPr/>
                </a:pPr>
                <a:r>
                  <a:rPr lang="en-US" sz="2000" b="1" dirty="0">
                    <a:latin typeface="+mn-lt"/>
                  </a:rPr>
                  <a:t>Trousers	</a:t>
                </a:r>
                <a:r>
                  <a:rPr lang="en-US" sz="2000" dirty="0">
                    <a:latin typeface="+mn-lt"/>
                  </a:rPr>
                  <a:t>	Loose fitting</a:t>
                </a:r>
              </a:p>
            </p:txBody>
          </p:sp>
          <p:sp>
            <p:nvSpPr>
              <p:cNvPr id="11" name="TextBox 10"/>
              <p:cNvSpPr txBox="1"/>
              <p:nvPr/>
            </p:nvSpPr>
            <p:spPr>
              <a:xfrm>
                <a:off x="0" y="5410243"/>
                <a:ext cx="9144000" cy="708036"/>
              </a:xfrm>
              <a:prstGeom prst="rect">
                <a:avLst/>
              </a:prstGeom>
              <a:solidFill>
                <a:schemeClr val="tx2">
                  <a:lumMod val="20000"/>
                  <a:lumOff val="80000"/>
                </a:schemeClr>
              </a:solidFill>
            </p:spPr>
            <p:txBody>
              <a:bodyPr>
                <a:spAutoFit/>
              </a:bodyPr>
              <a:lstStyle/>
              <a:p>
                <a:pPr fontAlgn="auto">
                  <a:spcBef>
                    <a:spcPts val="0"/>
                  </a:spcBef>
                  <a:spcAft>
                    <a:spcPts val="0"/>
                  </a:spcAft>
                  <a:defRPr/>
                </a:pPr>
                <a:r>
                  <a:rPr lang="en-US" sz="2000" b="1" dirty="0">
                    <a:latin typeface="+mn-lt"/>
                    <a:cs typeface="+mn-cs"/>
                  </a:rPr>
                  <a:t>Boots</a:t>
                </a:r>
                <a:r>
                  <a:rPr lang="en-US" sz="2000" dirty="0">
                    <a:latin typeface="+mn-lt"/>
                    <a:cs typeface="+mn-cs"/>
                  </a:rPr>
                  <a:t>			Heavy-duty, cut resistant or leather, 8 inch-high, laced, 			with nonskid soles and adequate ankle support</a:t>
                </a:r>
              </a:p>
            </p:txBody>
          </p:sp>
        </p:grpSp>
        <p:sp>
          <p:nvSpPr>
            <p:cNvPr id="23" name="TextBox 22"/>
            <p:cNvSpPr txBox="1"/>
            <p:nvPr/>
          </p:nvSpPr>
          <p:spPr>
            <a:xfrm>
              <a:off x="0" y="5886504"/>
              <a:ext cx="9144000" cy="400056"/>
            </a:xfrm>
            <a:prstGeom prst="rect">
              <a:avLst/>
            </a:prstGeom>
            <a:noFill/>
          </p:spPr>
          <p:txBody>
            <a:bodyPr>
              <a:spAutoFit/>
            </a:bodyPr>
            <a:lstStyle/>
            <a:p>
              <a:pPr>
                <a:defRPr/>
              </a:pPr>
              <a:r>
                <a:rPr lang="en-US" sz="2000" b="1" dirty="0">
                  <a:latin typeface="+mn-lt"/>
                </a:rPr>
                <a:t>First Aid </a:t>
              </a:r>
              <a:r>
                <a:rPr lang="en-US" sz="2000" dirty="0">
                  <a:latin typeface="+mn-lt"/>
                </a:rPr>
                <a:t>	 </a:t>
              </a:r>
              <a:r>
                <a:rPr lang="en-US" sz="2000" dirty="0" smtClean="0">
                  <a:latin typeface="+mn-lt"/>
                </a:rPr>
                <a:t>	</a:t>
              </a:r>
              <a:r>
                <a:rPr lang="en-US" sz="2000" dirty="0" smtClean="0">
                  <a:solidFill>
                    <a:prstClr val="black"/>
                  </a:solidFill>
                  <a:latin typeface="Constantia"/>
                </a:rPr>
                <a:t>OHSA-compliant </a:t>
              </a:r>
              <a:r>
                <a:rPr lang="en-US" sz="2000" dirty="0">
                  <a:solidFill>
                    <a:prstClr val="black"/>
                  </a:solidFill>
                  <a:latin typeface="Constantia"/>
                </a:rPr>
                <a:t>kit, one with each saw crew</a:t>
              </a:r>
              <a:endParaRPr lang="en-US" sz="2000" dirty="0">
                <a:latin typeface="+mn-lt"/>
              </a:endParaRPr>
            </a:p>
          </p:txBody>
        </p:sp>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Crosscut Saw Tools</a:t>
            </a:r>
            <a:endParaRPr lang="en-US" b="1" dirty="0"/>
          </a:p>
        </p:txBody>
      </p:sp>
      <p:sp>
        <p:nvSpPr>
          <p:cNvPr id="3" name="Content Placeholder 2"/>
          <p:cNvSpPr>
            <a:spLocks noGrp="1"/>
          </p:cNvSpPr>
          <p:nvPr>
            <p:ph idx="1"/>
          </p:nvPr>
        </p:nvSpPr>
        <p:spPr/>
        <p:txBody>
          <a:bodyPr/>
          <a:lstStyle/>
          <a:p>
            <a:pPr>
              <a:buNone/>
            </a:pPr>
            <a:r>
              <a:rPr lang="en-US" b="1" dirty="0" smtClean="0"/>
              <a:t>Required</a:t>
            </a:r>
          </a:p>
          <a:p>
            <a:r>
              <a:rPr lang="en-US" dirty="0" smtClean="0"/>
              <a:t>PPE</a:t>
            </a:r>
          </a:p>
          <a:p>
            <a:r>
              <a:rPr lang="en-US" dirty="0" smtClean="0"/>
              <a:t>First aid kit</a:t>
            </a:r>
          </a:p>
          <a:p>
            <a:r>
              <a:rPr lang="en-US" dirty="0" smtClean="0"/>
              <a:t>Communications</a:t>
            </a:r>
          </a:p>
          <a:p>
            <a:r>
              <a:rPr lang="en-US" dirty="0" smtClean="0"/>
              <a:t>Crosscut saw(s) + handle(s) + sheath(s)</a:t>
            </a:r>
          </a:p>
          <a:p>
            <a:r>
              <a:rPr lang="en-US" dirty="0" smtClean="0"/>
              <a:t>Single-bit, straight-handled axe + sheath</a:t>
            </a:r>
          </a:p>
          <a:p>
            <a:r>
              <a:rPr lang="en-US" dirty="0" smtClean="0"/>
              <a:t>Crosscut bucking wedges</a:t>
            </a:r>
          </a:p>
          <a:p>
            <a:r>
              <a:rPr lang="en-US" dirty="0" smtClean="0"/>
              <a:t>Solvent/lubricant</a:t>
            </a:r>
          </a:p>
          <a:p>
            <a:r>
              <a:rPr lang="en-US" dirty="0" smtClean="0"/>
              <a:t>Pruning saw + sheath</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Crosscut Saw Tools</a:t>
            </a:r>
            <a:endParaRPr lang="en-US" b="1" dirty="0"/>
          </a:p>
        </p:txBody>
      </p:sp>
      <p:sp>
        <p:nvSpPr>
          <p:cNvPr id="3" name="Content Placeholder 2"/>
          <p:cNvSpPr>
            <a:spLocks noGrp="1"/>
          </p:cNvSpPr>
          <p:nvPr>
            <p:ph idx="1"/>
          </p:nvPr>
        </p:nvSpPr>
        <p:spPr/>
        <p:txBody>
          <a:bodyPr/>
          <a:lstStyle/>
          <a:p>
            <a:pPr>
              <a:buNone/>
            </a:pPr>
            <a:r>
              <a:rPr lang="en-US" b="1" dirty="0" smtClean="0"/>
              <a:t>Recommended</a:t>
            </a:r>
          </a:p>
          <a:p>
            <a:r>
              <a:rPr lang="en-US" dirty="0" smtClean="0"/>
              <a:t>Small shovel or </a:t>
            </a:r>
            <a:r>
              <a:rPr lang="en-US" dirty="0" err="1" smtClean="0"/>
              <a:t>combi</a:t>
            </a:r>
            <a:r>
              <a:rPr lang="en-US" dirty="0" smtClean="0"/>
              <a:t>-tool</a:t>
            </a:r>
          </a:p>
          <a:p>
            <a:r>
              <a:rPr lang="en-US" dirty="0" err="1" smtClean="0"/>
              <a:t>Underbucker</a:t>
            </a:r>
            <a:endParaRPr lang="en-US" dirty="0"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b="1" smtClean="0"/>
              <a:t>Underbucking</a:t>
            </a:r>
          </a:p>
        </p:txBody>
      </p:sp>
      <p:pic>
        <p:nvPicPr>
          <p:cNvPr id="65539" name="Picture 2" descr="C:\Users\William W Hawley\AppData\Local\Microsoft\Windows\Temporary Internet Files\Content.IE5\V0E8IRLV\BUCK.jpg"/>
          <p:cNvPicPr>
            <a:picLocks noGrp="1" noChangeAspect="1" noChangeArrowheads="1"/>
          </p:cNvPicPr>
          <p:nvPr>
            <p:ph idx="1"/>
          </p:nvPr>
        </p:nvPicPr>
        <p:blipFill>
          <a:blip r:embed="rId3" cstate="screen"/>
          <a:stretch>
            <a:fillRect/>
          </a:stretch>
        </p:blipFill>
        <p:spPr>
          <a:xfrm>
            <a:off x="2626902" y="1935163"/>
            <a:ext cx="3890195" cy="4389437"/>
          </a:xfr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b="1" dirty="0" err="1" smtClean="0"/>
              <a:t>Underbucking</a:t>
            </a:r>
            <a:endParaRPr lang="en-US" b="1" dirty="0" smtClean="0"/>
          </a:p>
        </p:txBody>
      </p:sp>
      <p:pic>
        <p:nvPicPr>
          <p:cNvPr id="66563" name="Picture 7" descr="C:\Users\William W Hawley\Desktop\Drop_3.jpg"/>
          <p:cNvPicPr>
            <a:picLocks noChangeAspect="1" noChangeArrowheads="1"/>
          </p:cNvPicPr>
          <p:nvPr/>
        </p:nvPicPr>
        <p:blipFill>
          <a:blip r:embed="rId2" cstate="screen"/>
          <a:srcRect/>
          <a:stretch>
            <a:fillRect/>
          </a:stretch>
        </p:blipFill>
        <p:spPr bwMode="auto">
          <a:xfrm>
            <a:off x="1524000" y="1962150"/>
            <a:ext cx="60960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William W Hawley\Pictures\2011-07-19\015.JPG"/>
          <p:cNvPicPr>
            <a:picLocks noChangeAspect="1" noChangeArrowheads="1"/>
          </p:cNvPicPr>
          <p:nvPr/>
        </p:nvPicPr>
        <p:blipFill>
          <a:blip r:embed="rId3" cstate="screen"/>
          <a:srcRect/>
          <a:stretch>
            <a:fillRect/>
          </a:stretch>
        </p:blipFill>
        <p:spPr bwMode="auto">
          <a:xfrm>
            <a:off x="1295400" y="1981200"/>
            <a:ext cx="6604000" cy="4495800"/>
          </a:xfrm>
          <a:prstGeom prst="rect">
            <a:avLst/>
          </a:prstGeom>
          <a:noFill/>
          <a:ln w="9525">
            <a:noFill/>
            <a:miter lim="800000"/>
            <a:headEnd/>
            <a:tailEnd/>
          </a:ln>
        </p:spPr>
      </p:pic>
      <p:sp>
        <p:nvSpPr>
          <p:cNvPr id="3" name="Title 2"/>
          <p:cNvSpPr>
            <a:spLocks noGrp="1"/>
          </p:cNvSpPr>
          <p:nvPr>
            <p:ph type="title"/>
          </p:nvPr>
        </p:nvSpPr>
        <p:spPr/>
        <p:txBody>
          <a:bodyPr/>
          <a:lstStyle/>
          <a:p>
            <a:r>
              <a:rPr lang="en-US" b="1" dirty="0" err="1" smtClean="0"/>
              <a:t>Underbucking</a:t>
            </a:r>
            <a:endParaRPr lang="en-US" b="1"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William W Hawley\Pictures\2011-07-19\016.JPG"/>
          <p:cNvPicPr>
            <a:picLocks noChangeAspect="1" noChangeArrowheads="1"/>
          </p:cNvPicPr>
          <p:nvPr/>
        </p:nvPicPr>
        <p:blipFill>
          <a:blip r:embed="rId3" cstate="screen"/>
          <a:srcRect/>
          <a:stretch>
            <a:fillRect/>
          </a:stretch>
        </p:blipFill>
        <p:spPr bwMode="auto">
          <a:xfrm>
            <a:off x="1447800" y="1905000"/>
            <a:ext cx="6248400" cy="4686300"/>
          </a:xfrm>
          <a:prstGeom prst="rect">
            <a:avLst/>
          </a:prstGeom>
          <a:noFill/>
          <a:ln w="9525">
            <a:noFill/>
            <a:miter lim="800000"/>
            <a:headEnd/>
            <a:tailEnd/>
          </a:ln>
        </p:spPr>
      </p:pic>
      <p:sp>
        <p:nvSpPr>
          <p:cNvPr id="3" name="Title 2"/>
          <p:cNvSpPr>
            <a:spLocks noGrp="1"/>
          </p:cNvSpPr>
          <p:nvPr>
            <p:ph type="title"/>
          </p:nvPr>
        </p:nvSpPr>
        <p:spPr/>
        <p:txBody>
          <a:bodyPr/>
          <a:lstStyle/>
          <a:p>
            <a:r>
              <a:rPr lang="en-US" b="1" dirty="0" err="1" smtClean="0"/>
              <a:t>Underbucking</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William W Hawley\AppData\Local\Microsoft\Windows\Temporary Internet Files\Content.IE5\GDHAGN8H\Dscf0129.jpg"/>
          <p:cNvPicPr>
            <a:picLocks noChangeAspect="1" noChangeArrowheads="1"/>
          </p:cNvPicPr>
          <p:nvPr/>
        </p:nvPicPr>
        <p:blipFill>
          <a:blip r:embed="rId3" cstate="screen"/>
          <a:srcRect/>
          <a:stretch>
            <a:fillRect/>
          </a:stretch>
        </p:blipFill>
        <p:spPr bwMode="auto">
          <a:xfrm>
            <a:off x="1209675" y="2047875"/>
            <a:ext cx="6705600" cy="3857625"/>
          </a:xfrm>
          <a:prstGeom prst="rect">
            <a:avLst/>
          </a:prstGeom>
          <a:noFill/>
          <a:ln w="9525">
            <a:noFill/>
            <a:miter lim="800000"/>
            <a:headEnd/>
            <a:tailEnd/>
          </a:ln>
        </p:spPr>
      </p:pic>
      <p:sp>
        <p:nvSpPr>
          <p:cNvPr id="4" name="Title 3"/>
          <p:cNvSpPr>
            <a:spLocks noGrp="1"/>
          </p:cNvSpPr>
          <p:nvPr>
            <p:ph type="title"/>
          </p:nvPr>
        </p:nvSpPr>
        <p:spPr/>
        <p:txBody>
          <a:bodyPr/>
          <a:lstStyle/>
          <a:p>
            <a:pPr fontAlgn="auto">
              <a:spcAft>
                <a:spcPts val="0"/>
              </a:spcAft>
              <a:defRPr/>
            </a:pPr>
            <a:r>
              <a:rPr lang="en-US" sz="5400" b="1" dirty="0" err="1" smtClean="0"/>
              <a:t>Underbucking</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Crosscut Saw Tools</a:t>
            </a:r>
            <a:endParaRPr lang="en-US" b="1" dirty="0"/>
          </a:p>
        </p:txBody>
      </p:sp>
      <p:sp>
        <p:nvSpPr>
          <p:cNvPr id="3" name="Content Placeholder 2"/>
          <p:cNvSpPr>
            <a:spLocks noGrp="1"/>
          </p:cNvSpPr>
          <p:nvPr>
            <p:ph idx="1"/>
          </p:nvPr>
        </p:nvSpPr>
        <p:spPr/>
        <p:txBody>
          <a:bodyPr/>
          <a:lstStyle/>
          <a:p>
            <a:pPr>
              <a:buNone/>
            </a:pPr>
            <a:r>
              <a:rPr lang="en-US" b="1" dirty="0" smtClean="0"/>
              <a:t>Recommended</a:t>
            </a:r>
          </a:p>
          <a:p>
            <a:r>
              <a:rPr lang="en-US" dirty="0" smtClean="0"/>
              <a:t>Small shovel or </a:t>
            </a:r>
            <a:r>
              <a:rPr lang="en-US" dirty="0" err="1" smtClean="0"/>
              <a:t>combi</a:t>
            </a:r>
            <a:r>
              <a:rPr lang="en-US" dirty="0" smtClean="0"/>
              <a:t>-tool</a:t>
            </a:r>
          </a:p>
          <a:p>
            <a:r>
              <a:rPr lang="en-US" dirty="0" err="1" smtClean="0"/>
              <a:t>Underbucker</a:t>
            </a:r>
            <a:endParaRPr lang="en-US" dirty="0" smtClean="0"/>
          </a:p>
          <a:p>
            <a:r>
              <a:rPr lang="en-US" dirty="0" smtClean="0"/>
              <a:t>Loppers</a:t>
            </a:r>
          </a:p>
          <a:p>
            <a:r>
              <a:rPr lang="en-US" dirty="0" smtClean="0"/>
              <a:t>Clippers</a:t>
            </a:r>
          </a:p>
          <a:p>
            <a:r>
              <a:rPr lang="en-US" dirty="0" smtClean="0"/>
              <a:t>File, hone</a:t>
            </a:r>
          </a:p>
          <a:p>
            <a:r>
              <a:rPr lang="en-US" dirty="0" smtClean="0"/>
              <a:t>Bark spud + sheath</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Crosscut Saw Tools</a:t>
            </a:r>
            <a:endParaRPr lang="en-US" b="1" dirty="0"/>
          </a:p>
        </p:txBody>
      </p:sp>
      <p:sp>
        <p:nvSpPr>
          <p:cNvPr id="3" name="Content Placeholder 2"/>
          <p:cNvSpPr>
            <a:spLocks noGrp="1"/>
          </p:cNvSpPr>
          <p:nvPr>
            <p:ph idx="1"/>
          </p:nvPr>
        </p:nvSpPr>
        <p:spPr/>
        <p:txBody>
          <a:bodyPr/>
          <a:lstStyle/>
          <a:p>
            <a:pPr>
              <a:buNone/>
            </a:pPr>
            <a:r>
              <a:rPr lang="en-US" b="1" dirty="0" smtClean="0"/>
              <a:t>Project Dependent</a:t>
            </a:r>
          </a:p>
          <a:p>
            <a:r>
              <a:rPr lang="en-US" dirty="0" smtClean="0"/>
              <a:t>Pulaski</a:t>
            </a:r>
          </a:p>
          <a:p>
            <a:r>
              <a:rPr lang="en-US" dirty="0" smtClean="0"/>
              <a:t>Peavey, cant hook</a:t>
            </a:r>
          </a:p>
          <a:p>
            <a:r>
              <a:rPr lang="en-US" dirty="0" smtClean="0"/>
              <a:t>Log carrier</a:t>
            </a:r>
          </a:p>
          <a:p>
            <a:r>
              <a:rPr lang="en-US" dirty="0" smtClean="0"/>
              <a:t>Double-bit axe + sheath</a:t>
            </a:r>
          </a:p>
          <a:p>
            <a:r>
              <a:rPr lang="en-US" dirty="0" smtClean="0"/>
              <a:t>Basic rigging: strap, rope, come-along</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7911</TotalTime>
  <Words>5105</Words>
  <Application>Microsoft Office PowerPoint</Application>
  <PresentationFormat>On-screen Show (4:3)</PresentationFormat>
  <Paragraphs>741</Paragraphs>
  <Slides>109</Slides>
  <Notes>88</Notes>
  <HiddenSlides>0</HiddenSlides>
  <MMClips>3</MMClips>
  <ScaleCrop>false</ScaleCrop>
  <HeadingPairs>
    <vt:vector size="4" baseType="variant">
      <vt:variant>
        <vt:lpstr>Theme</vt:lpstr>
      </vt:variant>
      <vt:variant>
        <vt:i4>1</vt:i4>
      </vt:variant>
      <vt:variant>
        <vt:lpstr>Slide Titles</vt:lpstr>
      </vt:variant>
      <vt:variant>
        <vt:i4>109</vt:i4>
      </vt:variant>
    </vt:vector>
  </HeadingPairs>
  <TitlesOfParts>
    <vt:vector size="110" baseType="lpstr">
      <vt:lpstr>Flow</vt:lpstr>
      <vt:lpstr>Slide 1</vt:lpstr>
      <vt:lpstr>Saw Safety For  Volunteer Sawyers</vt:lpstr>
      <vt:lpstr>Course Overview</vt:lpstr>
      <vt:lpstr>Memorandum of Understanding </vt:lpstr>
      <vt:lpstr>Sawyer Certification Levels</vt:lpstr>
      <vt:lpstr>Saw Crew Leader</vt:lpstr>
      <vt:lpstr>Safety Requirements Saw crew leaders must be sure that all of the following  are covered before beginning a project:</vt:lpstr>
      <vt:lpstr>Personal Protective Equipment (PPE) Crosscut (All equipment must meet USFS standards)</vt:lpstr>
      <vt:lpstr>Personal Protective Equipment (PPE) Chain saw (All equipment must meet USFS standards)</vt:lpstr>
      <vt:lpstr>Chain Saw Chaps</vt:lpstr>
      <vt:lpstr>Chain Saw Injury  Location &amp; Frequency</vt:lpstr>
      <vt:lpstr>First Aid Kit</vt:lpstr>
      <vt:lpstr>Job Hazard Analysis (JHA)</vt:lpstr>
      <vt:lpstr>Safety Requirements Review</vt:lpstr>
      <vt:lpstr>Situational Awareness</vt:lpstr>
      <vt:lpstr>Environmental Conditions</vt:lpstr>
      <vt:lpstr>Slide 17</vt:lpstr>
      <vt:lpstr>Slide 18</vt:lpstr>
      <vt:lpstr>Situational Hazard Awareness</vt:lpstr>
      <vt:lpstr>Overhead Hazard Survey</vt:lpstr>
      <vt:lpstr>Hazards: Snags</vt:lpstr>
      <vt:lpstr>Hazards: Sap Rot Indicators</vt:lpstr>
      <vt:lpstr>   Ground Hazard Survey</vt:lpstr>
      <vt:lpstr>Hazards: Spring Poles</vt:lpstr>
      <vt:lpstr>Site Preparation</vt:lpstr>
      <vt:lpstr>Site Preparation</vt:lpstr>
      <vt:lpstr>Site Preparation</vt:lpstr>
      <vt:lpstr>Site Preparation - Support Aids</vt:lpstr>
      <vt:lpstr>Site Preparation - Support Aids</vt:lpstr>
      <vt:lpstr>Site Preparation - Support Aids</vt:lpstr>
      <vt:lpstr>Site Preparation - Support Aids</vt:lpstr>
      <vt:lpstr>Site Preparation - Support Aids</vt:lpstr>
      <vt:lpstr>Site Preparation - Support Aids</vt:lpstr>
      <vt:lpstr>Crew &amp; Equipment Considerations</vt:lpstr>
      <vt:lpstr>Cut Analysis &amp; Plan</vt:lpstr>
      <vt:lpstr>Before the Saw Touches the Wood...</vt:lpstr>
      <vt:lpstr>Situational Hazard Awareness </vt:lpstr>
      <vt:lpstr>Bucking Only</vt:lpstr>
      <vt:lpstr>Where to Cut</vt:lpstr>
      <vt:lpstr>Leaving the Project Site</vt:lpstr>
      <vt:lpstr>If it is a hazard to normal hiker or equestrian safety… Flag It!</vt:lpstr>
      <vt:lpstr>Slide 42</vt:lpstr>
      <vt:lpstr>Scenario</vt:lpstr>
      <vt:lpstr>Proximity of Trees to Trail</vt:lpstr>
      <vt:lpstr>Condition of Leaner</vt:lpstr>
      <vt:lpstr>Side Bind</vt:lpstr>
      <vt:lpstr>Side Bind</vt:lpstr>
      <vt:lpstr>Go or No-Go?</vt:lpstr>
      <vt:lpstr>Marked Hazard Area</vt:lpstr>
      <vt:lpstr>Two Weeks Later…</vt:lpstr>
      <vt:lpstr>Reroute</vt:lpstr>
      <vt:lpstr>Case Study  Lessons Learned</vt:lpstr>
      <vt:lpstr>Course Review</vt:lpstr>
      <vt:lpstr>Break Time</vt:lpstr>
      <vt:lpstr>Bind Analysis &amp;  Cut Sequence</vt:lpstr>
      <vt:lpstr>Course Overview</vt:lpstr>
      <vt:lpstr>Types of Binds</vt:lpstr>
      <vt:lpstr>Top Bind</vt:lpstr>
      <vt:lpstr>Top Bind</vt:lpstr>
      <vt:lpstr>Top Bind</vt:lpstr>
      <vt:lpstr>Top Bind</vt:lpstr>
      <vt:lpstr>Bottom Bind</vt:lpstr>
      <vt:lpstr>Bottom Bind</vt:lpstr>
      <vt:lpstr>Bottom Bind</vt:lpstr>
      <vt:lpstr>Side Bind</vt:lpstr>
      <vt:lpstr>Side Bind</vt:lpstr>
      <vt:lpstr>End Bind</vt:lpstr>
      <vt:lpstr>End Bind</vt:lpstr>
      <vt:lpstr>End Bind</vt:lpstr>
      <vt:lpstr>Complex Bind</vt:lpstr>
      <vt:lpstr>Binds Review</vt:lpstr>
      <vt:lpstr>Types of Cuts</vt:lpstr>
      <vt:lpstr>Straight Cut</vt:lpstr>
      <vt:lpstr>Compound Cut</vt:lpstr>
      <vt:lpstr>Off-set Cut (Crosscut)</vt:lpstr>
      <vt:lpstr>Off-set Cut</vt:lpstr>
      <vt:lpstr>Double Cut</vt:lpstr>
      <vt:lpstr>Types of Cuts Review</vt:lpstr>
      <vt:lpstr>Cutting Compression Side First</vt:lpstr>
      <vt:lpstr>Slide 80</vt:lpstr>
      <vt:lpstr>Carry Lots of Wedges</vt:lpstr>
      <vt:lpstr>Wedge Placement</vt:lpstr>
      <vt:lpstr>Cut Piece Track</vt:lpstr>
      <vt:lpstr>Plumb Cut</vt:lpstr>
      <vt:lpstr>Course Review</vt:lpstr>
      <vt:lpstr>Crosscut Saw  Specific Training</vt:lpstr>
      <vt:lpstr>Crosscut Saw Tools</vt:lpstr>
      <vt:lpstr>Crosscut Saw Parts</vt:lpstr>
      <vt:lpstr>The Kerf</vt:lpstr>
      <vt:lpstr>Crosscut Saw Tools</vt:lpstr>
      <vt:lpstr>Crosscut Saw Tools</vt:lpstr>
      <vt:lpstr>Underbucking</vt:lpstr>
      <vt:lpstr>Underbucking</vt:lpstr>
      <vt:lpstr>Underbucking</vt:lpstr>
      <vt:lpstr>Underbucking</vt:lpstr>
      <vt:lpstr>Underbucking</vt:lpstr>
      <vt:lpstr>Crosscut Saw Tools</vt:lpstr>
      <vt:lpstr>Crosscut Saw Tools</vt:lpstr>
      <vt:lpstr>Questions</vt:lpstr>
      <vt:lpstr>Chain Saw  Specific Training</vt:lpstr>
      <vt:lpstr>Parts of Chain Saw</vt:lpstr>
      <vt:lpstr>Parts of Chain Saw</vt:lpstr>
      <vt:lpstr>Chain Saw Tools</vt:lpstr>
      <vt:lpstr>Chain Saw Safety Components</vt:lpstr>
      <vt:lpstr>Chain Saw Starting Procedure</vt:lpstr>
      <vt:lpstr>Chain Saw Tools</vt:lpstr>
      <vt:lpstr>Chain Saw Tools</vt:lpstr>
      <vt:lpstr>Chain Saw Tools</vt:lpstr>
      <vt:lpstr>Questions</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Pacific Crest Trail Association Safety and Review</dc:title>
  <dc:creator>William W Hawley</dc:creator>
  <cp:lastModifiedBy>mhoeh</cp:lastModifiedBy>
  <cp:revision>565</cp:revision>
  <dcterms:created xsi:type="dcterms:W3CDTF">2011-03-15T20:37:16Z</dcterms:created>
  <dcterms:modified xsi:type="dcterms:W3CDTF">2013-04-29T19:11:08Z</dcterms:modified>
</cp:coreProperties>
</file>