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3"/>
  </p:notesMasterIdLst>
  <p:sldIdLst>
    <p:sldId id="341" r:id="rId2"/>
    <p:sldId id="355" r:id="rId3"/>
    <p:sldId id="356" r:id="rId4"/>
    <p:sldId id="418" r:id="rId5"/>
    <p:sldId id="260" r:id="rId6"/>
    <p:sldId id="259" r:id="rId7"/>
    <p:sldId id="264" r:id="rId8"/>
    <p:sldId id="270" r:id="rId9"/>
    <p:sldId id="322" r:id="rId10"/>
    <p:sldId id="279" r:id="rId11"/>
    <p:sldId id="351" r:id="rId12"/>
    <p:sldId id="563" r:id="rId13"/>
    <p:sldId id="282" r:id="rId14"/>
    <p:sldId id="288" r:id="rId15"/>
    <p:sldId id="415" r:id="rId16"/>
    <p:sldId id="289" r:id="rId17"/>
    <p:sldId id="344" r:id="rId18"/>
    <p:sldId id="384" r:id="rId19"/>
    <p:sldId id="425" r:id="rId20"/>
    <p:sldId id="393" r:id="rId21"/>
    <p:sldId id="294" r:id="rId22"/>
    <p:sldId id="352" r:id="rId23"/>
    <p:sldId id="295" r:id="rId24"/>
    <p:sldId id="297" r:id="rId25"/>
    <p:sldId id="299" r:id="rId26"/>
    <p:sldId id="296" r:id="rId27"/>
    <p:sldId id="302" r:id="rId28"/>
    <p:sldId id="303" r:id="rId29"/>
    <p:sldId id="306" r:id="rId30"/>
    <p:sldId id="308" r:id="rId31"/>
    <p:sldId id="309" r:id="rId32"/>
    <p:sldId id="310" r:id="rId33"/>
    <p:sldId id="362" r:id="rId34"/>
    <p:sldId id="313" r:id="rId35"/>
    <p:sldId id="314" r:id="rId36"/>
    <p:sldId id="554" r:id="rId37"/>
    <p:sldId id="315" r:id="rId38"/>
    <p:sldId id="381" r:id="rId39"/>
    <p:sldId id="374" r:id="rId40"/>
    <p:sldId id="410" r:id="rId41"/>
    <p:sldId id="331" r:id="rId42"/>
    <p:sldId id="332" r:id="rId43"/>
    <p:sldId id="353" r:id="rId44"/>
    <p:sldId id="426" r:id="rId45"/>
    <p:sldId id="427" r:id="rId46"/>
    <p:sldId id="429" r:id="rId47"/>
    <p:sldId id="553" r:id="rId48"/>
    <p:sldId id="550" r:id="rId49"/>
    <p:sldId id="439" r:id="rId50"/>
    <p:sldId id="447" r:id="rId51"/>
    <p:sldId id="430" r:id="rId52"/>
    <p:sldId id="431" r:id="rId53"/>
    <p:sldId id="434" r:id="rId54"/>
    <p:sldId id="435" r:id="rId55"/>
    <p:sldId id="450" r:id="rId56"/>
    <p:sldId id="555" r:id="rId57"/>
    <p:sldId id="556" r:id="rId58"/>
    <p:sldId id="448" r:id="rId59"/>
    <p:sldId id="442" r:id="rId60"/>
    <p:sldId id="443" r:id="rId61"/>
    <p:sldId id="444" r:id="rId62"/>
    <p:sldId id="445" r:id="rId63"/>
    <p:sldId id="557" r:id="rId64"/>
    <p:sldId id="560" r:id="rId65"/>
    <p:sldId id="458" r:id="rId66"/>
    <p:sldId id="459" r:id="rId67"/>
    <p:sldId id="456" r:id="rId68"/>
    <p:sldId id="457" r:id="rId69"/>
    <p:sldId id="558" r:id="rId70"/>
    <p:sldId id="449" r:id="rId71"/>
    <p:sldId id="460" r:id="rId72"/>
    <p:sldId id="461" r:id="rId73"/>
    <p:sldId id="463" r:id="rId74"/>
    <p:sldId id="561" r:id="rId75"/>
    <p:sldId id="464" r:id="rId76"/>
    <p:sldId id="470" r:id="rId77"/>
    <p:sldId id="465" r:id="rId78"/>
    <p:sldId id="466" r:id="rId79"/>
    <p:sldId id="467" r:id="rId80"/>
    <p:sldId id="468" r:id="rId81"/>
    <p:sldId id="469" r:id="rId82"/>
    <p:sldId id="472" r:id="rId83"/>
    <p:sldId id="474" r:id="rId84"/>
    <p:sldId id="475" r:id="rId85"/>
    <p:sldId id="476" r:id="rId86"/>
    <p:sldId id="480" r:id="rId87"/>
    <p:sldId id="481" r:id="rId88"/>
    <p:sldId id="483" r:id="rId89"/>
    <p:sldId id="484" r:id="rId90"/>
    <p:sldId id="485" r:id="rId91"/>
    <p:sldId id="486" r:id="rId92"/>
    <p:sldId id="487" r:id="rId93"/>
    <p:sldId id="488" r:id="rId94"/>
    <p:sldId id="489" r:id="rId95"/>
    <p:sldId id="491" r:id="rId96"/>
    <p:sldId id="492" r:id="rId97"/>
    <p:sldId id="493" r:id="rId98"/>
    <p:sldId id="494" r:id="rId99"/>
    <p:sldId id="496" r:id="rId100"/>
    <p:sldId id="497" r:id="rId101"/>
    <p:sldId id="499" r:id="rId102"/>
    <p:sldId id="500" r:id="rId103"/>
    <p:sldId id="501" r:id="rId104"/>
    <p:sldId id="502" r:id="rId105"/>
    <p:sldId id="562" r:id="rId106"/>
    <p:sldId id="504" r:id="rId107"/>
    <p:sldId id="506" r:id="rId108"/>
    <p:sldId id="543" r:id="rId109"/>
    <p:sldId id="507" r:id="rId110"/>
    <p:sldId id="503" r:id="rId111"/>
    <p:sldId id="508" r:id="rId112"/>
    <p:sldId id="509" r:id="rId113"/>
    <p:sldId id="510" r:id="rId114"/>
    <p:sldId id="511" r:id="rId115"/>
    <p:sldId id="515" r:id="rId116"/>
    <p:sldId id="516" r:id="rId117"/>
    <p:sldId id="517" r:id="rId118"/>
    <p:sldId id="519" r:id="rId119"/>
    <p:sldId id="521" r:id="rId120"/>
    <p:sldId id="522" r:id="rId121"/>
    <p:sldId id="523" r:id="rId122"/>
    <p:sldId id="526" r:id="rId123"/>
    <p:sldId id="529" r:id="rId124"/>
    <p:sldId id="530" r:id="rId125"/>
    <p:sldId id="531" r:id="rId126"/>
    <p:sldId id="534" r:id="rId127"/>
    <p:sldId id="535" r:id="rId128"/>
    <p:sldId id="536" r:id="rId129"/>
    <p:sldId id="538" r:id="rId130"/>
    <p:sldId id="541" r:id="rId131"/>
    <p:sldId id="547" r:id="rId1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6223"/>
    <a:srgbClr val="0073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7" autoAdjust="0"/>
    <p:restoredTop sz="94658"/>
  </p:normalViewPr>
  <p:slideViewPr>
    <p:cSldViewPr snapToGrid="0" snapToObjects="1">
      <p:cViewPr varScale="1">
        <p:scale>
          <a:sx n="114" d="100"/>
          <a:sy n="114" d="100"/>
        </p:scale>
        <p:origin x="17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99121-8D38-C741-A2A2-53A70CD63C3F}" type="datetimeFigureOut">
              <a:rPr lang="en-US" smtClean="0"/>
              <a:t>3/22/2019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50B21-A1D4-6E4D-9686-6E2DA41B2150}" type="slidenum">
              <a:rPr lang="en-US" smtClean="0"/>
              <a:t>‹#›</a:t>
            </a:fld>
            <a:endParaRPr lang="en-US"/>
          </a:p>
        </p:txBody>
      </p:sp>
    </p:spTree>
    <p:extLst>
      <p:ext uri="{BB962C8B-B14F-4D97-AF65-F5344CB8AC3E}">
        <p14:creationId xmlns:p14="http://schemas.microsoft.com/office/powerpoint/2010/main" val="127490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54B74694-D1AA-49C3-BA22-0A02357AD767}"/>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38779978-2EAE-4DA7-A2CE-55C9E59F0C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For curious trail workers who want to understand why so many trails are in bad shape because of how they were made.  Learn how better design and layout makes trails more sustainable and less prone to erosion. Introduction to different trail design standards appropriate for different kinds of trails. This class is for anybody interested in these topics, but students with some trail building and maintenance experience will benefit the most.</a:t>
            </a:r>
            <a:endParaRPr lang="en-US" altLang="en-US"/>
          </a:p>
          <a:p>
            <a:endParaRPr lang="en-US" altLang="en-US"/>
          </a:p>
          <a:p>
            <a:r>
              <a:rPr lang="en-US" altLang="en-US"/>
              <a:t>First we will discuss Trail Planning, then Trail Layout, then Flagging.  The afternoon portion of this class is a field exercise using clinometers and flagging a hypothetical new trail.</a:t>
            </a:r>
          </a:p>
        </p:txBody>
      </p:sp>
      <p:sp>
        <p:nvSpPr>
          <p:cNvPr id="151556" name="Slide Number Placeholder 3">
            <a:extLst>
              <a:ext uri="{FF2B5EF4-FFF2-40B4-BE49-F238E27FC236}">
                <a16:creationId xmlns:a16="http://schemas.microsoft.com/office/drawing/2014/main" id="{DBA2D949-E7BD-499A-BD76-FA0C23A36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0D674997-183F-4890-B29F-3DF29352FDF6}" type="slidenum">
              <a:rPr lang="en-US" altLang="en-US" sz="1300"/>
              <a:pPr/>
              <a:t>1</a:t>
            </a:fld>
            <a:endParaRPr lang="en-US"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D11E3C73-6007-4C16-AFB1-005B4731C014}"/>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2F82E41E-F5A2-4E4C-9DCC-E66DE0C9D7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Major control points not obvious on maps can become evident with a big picture overview, that is, </a:t>
            </a:r>
            <a:r>
              <a:rPr lang="en-AU" altLang="en-US"/>
              <a:t>a high visual overview of the shorter corridor unit.  Designers may be able to view the target area from the opposite side of a valley, from a body of water, or from detailed aerial photos (eg, Google Earth).</a:t>
            </a:r>
            <a:endParaRPr lang="en-US" altLang="en-US"/>
          </a:p>
        </p:txBody>
      </p:sp>
      <p:sp>
        <p:nvSpPr>
          <p:cNvPr id="160772" name="Slide Number Placeholder 3">
            <a:extLst>
              <a:ext uri="{FF2B5EF4-FFF2-40B4-BE49-F238E27FC236}">
                <a16:creationId xmlns:a16="http://schemas.microsoft.com/office/drawing/2014/main" id="{8C489DF5-A7D1-43CC-BCA2-22447D091E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E872067A-3902-4B64-83A8-CAB76E232FEE}" type="slidenum">
              <a:rPr lang="en-US" altLang="en-US" sz="1300"/>
              <a:pPr/>
              <a:t>17</a:t>
            </a:fld>
            <a:endParaRPr lang="en-US"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039B70DC-C3F7-4EE7-BB03-E789D7D06375}"/>
              </a:ext>
            </a:extLst>
          </p:cNvPr>
          <p:cNvSpPr>
            <a:spLocks noGrp="1" noRot="1" noChangeAspect="1" noTextEdit="1"/>
          </p:cNvSpPr>
          <p:nvPr>
            <p:ph type="sldImg"/>
          </p:nvPr>
        </p:nvSpPr>
        <p:spPr>
          <a:ln/>
        </p:spPr>
      </p:sp>
      <p:sp>
        <p:nvSpPr>
          <p:cNvPr id="161795" name="Notes Placeholder 2">
            <a:extLst>
              <a:ext uri="{FF2B5EF4-FFF2-40B4-BE49-F238E27FC236}">
                <a16:creationId xmlns:a16="http://schemas.microsoft.com/office/drawing/2014/main" id="{0C023095-63D3-4C35-ABB8-058DF8B82C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Aerial photos can reveal different vegetation types, indicative of different soil types.</a:t>
            </a:r>
          </a:p>
        </p:txBody>
      </p:sp>
      <p:sp>
        <p:nvSpPr>
          <p:cNvPr id="161796" name="Slide Number Placeholder 3">
            <a:extLst>
              <a:ext uri="{FF2B5EF4-FFF2-40B4-BE49-F238E27FC236}">
                <a16:creationId xmlns:a16="http://schemas.microsoft.com/office/drawing/2014/main" id="{0DE1AA3D-34DC-4051-8B53-6BE72F1FCA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BF61D224-C9E1-4F6A-96B1-92E9373DFE8E}" type="slidenum">
              <a:rPr lang="en-US" altLang="en-US" sz="1300"/>
              <a:pPr/>
              <a:t>19</a:t>
            </a:fld>
            <a:endParaRPr lang="en-US"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D32F4462-745B-4046-BBA2-DA15F9A9389B}"/>
              </a:ext>
            </a:extLst>
          </p:cNvPr>
          <p:cNvSpPr>
            <a:spLocks noGrp="1" noRot="1" noChangeAspect="1" noTextEdit="1"/>
          </p:cNvSpPr>
          <p:nvPr>
            <p:ph type="sldImg"/>
          </p:nvPr>
        </p:nvSpPr>
        <p:spPr>
          <a:ln/>
        </p:spPr>
      </p:sp>
      <p:sp>
        <p:nvSpPr>
          <p:cNvPr id="162819" name="Notes Placeholder 2">
            <a:extLst>
              <a:ext uri="{FF2B5EF4-FFF2-40B4-BE49-F238E27FC236}">
                <a16:creationId xmlns:a16="http://schemas.microsoft.com/office/drawing/2014/main" id="{BB44CBA1-7478-4377-BFD5-54265BE5A2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2820" name="Slide Number Placeholder 3">
            <a:extLst>
              <a:ext uri="{FF2B5EF4-FFF2-40B4-BE49-F238E27FC236}">
                <a16:creationId xmlns:a16="http://schemas.microsoft.com/office/drawing/2014/main" id="{9A3F6D57-0781-4835-B4D1-8DD63840AF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E9C827C2-CC6F-4150-8ABE-D1F42EF69F88}" type="slidenum">
              <a:rPr lang="en-US" altLang="en-US" sz="1300"/>
              <a:pPr/>
              <a:t>20</a:t>
            </a:fld>
            <a:endParaRPr lang="en-US"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15280BE1-19CD-483B-B0EB-A9DBDAFFA302}"/>
              </a:ext>
            </a:extLst>
          </p:cNvPr>
          <p:cNvSpPr>
            <a:spLocks noGrp="1" noRot="1" noChangeAspect="1" noTextEdit="1"/>
          </p:cNvSpPr>
          <p:nvPr>
            <p:ph type="sldImg"/>
          </p:nvPr>
        </p:nvSpPr>
        <p:spPr>
          <a:ln/>
        </p:spPr>
      </p:sp>
      <p:sp>
        <p:nvSpPr>
          <p:cNvPr id="163843" name="Notes Placeholder 2">
            <a:extLst>
              <a:ext uri="{FF2B5EF4-FFF2-40B4-BE49-F238E27FC236}">
                <a16:creationId xmlns:a16="http://schemas.microsoft.com/office/drawing/2014/main" id="{04EB88AB-3973-410F-B5E2-2426A6580A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Now that you’ve identified a very rough trail corridor based on researching land management plans, maps, and photos, it’s time to get out on the ground and check it out.</a:t>
            </a:r>
          </a:p>
        </p:txBody>
      </p:sp>
      <p:sp>
        <p:nvSpPr>
          <p:cNvPr id="163844" name="Slide Number Placeholder 3">
            <a:extLst>
              <a:ext uri="{FF2B5EF4-FFF2-40B4-BE49-F238E27FC236}">
                <a16:creationId xmlns:a16="http://schemas.microsoft.com/office/drawing/2014/main" id="{6E619BBA-4D76-4F3B-BC37-32FD3E89E5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1A179F15-E2C3-4BAA-A39F-CFA0001D3DA2}" type="slidenum">
              <a:rPr lang="en-US" altLang="en-US" sz="1300"/>
              <a:pPr/>
              <a:t>21</a:t>
            </a:fld>
            <a:endParaRPr lang="en-US"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52C5B830-DF34-473C-9719-860AE4073C1B}"/>
              </a:ext>
            </a:extLst>
          </p:cNvPr>
          <p:cNvSpPr>
            <a:spLocks noGrp="1" noRot="1" noChangeAspect="1" noTextEdit="1"/>
          </p:cNvSpPr>
          <p:nvPr>
            <p:ph type="sldImg"/>
          </p:nvPr>
        </p:nvSpPr>
        <p:spPr>
          <a:ln/>
        </p:spPr>
      </p:sp>
      <p:sp>
        <p:nvSpPr>
          <p:cNvPr id="164867" name="Notes Placeholder 2">
            <a:extLst>
              <a:ext uri="{FF2B5EF4-FFF2-40B4-BE49-F238E27FC236}">
                <a16:creationId xmlns:a16="http://schemas.microsoft.com/office/drawing/2014/main" id="{83FEC725-3A7F-43CF-A93B-25886E3EC8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During reconnaissance, designers establish </a:t>
            </a:r>
            <a:r>
              <a:rPr lang="en-US" altLang="en-US" b="1"/>
              <a:t>minor</a:t>
            </a:r>
            <a:r>
              <a:rPr lang="en-US" altLang="en-US"/>
              <a:t> control points.  These may cause minor shifts in the trail alignment, but won’t change the overall route.  Examples to follow. . .</a:t>
            </a:r>
          </a:p>
        </p:txBody>
      </p:sp>
      <p:sp>
        <p:nvSpPr>
          <p:cNvPr id="164868" name="Slide Number Placeholder 3">
            <a:extLst>
              <a:ext uri="{FF2B5EF4-FFF2-40B4-BE49-F238E27FC236}">
                <a16:creationId xmlns:a16="http://schemas.microsoft.com/office/drawing/2014/main" id="{EF5A7215-2B66-4410-BF44-7A406F23C6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9FF4D9B-6801-40BD-A852-80137B0FC8C8}" type="slidenum">
              <a:rPr lang="en-US" altLang="en-US" sz="1300"/>
              <a:pPr/>
              <a:t>22</a:t>
            </a:fld>
            <a:endParaRPr lang="en-US"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42D84E18-7AD8-4213-94B3-318AA4295C11}"/>
              </a:ext>
            </a:extLst>
          </p:cNvPr>
          <p:cNvSpPr>
            <a:spLocks noGrp="1" noRot="1" noChangeAspect="1" noTextEdit="1"/>
          </p:cNvSpPr>
          <p:nvPr>
            <p:ph type="sldImg"/>
          </p:nvPr>
        </p:nvSpPr>
        <p:spPr>
          <a:ln/>
        </p:spPr>
      </p:sp>
      <p:sp>
        <p:nvSpPr>
          <p:cNvPr id="165891" name="Notes Placeholder 2">
            <a:extLst>
              <a:ext uri="{FF2B5EF4-FFF2-40B4-BE49-F238E27FC236}">
                <a16:creationId xmlns:a16="http://schemas.microsoft.com/office/drawing/2014/main" id="{C95EAA84-416B-421C-A9A0-C3C425DAF8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Examples include rock outcrops, springs/seeps, big trees, and rock slides/debris flows.  Designers keep track of rough grades between control points with a clinometer.  Reconnaissance also allows designers to determine an alignment that highlights the natural aesthetics of the area. </a:t>
            </a:r>
          </a:p>
        </p:txBody>
      </p:sp>
      <p:sp>
        <p:nvSpPr>
          <p:cNvPr id="165892" name="Slide Number Placeholder 3">
            <a:extLst>
              <a:ext uri="{FF2B5EF4-FFF2-40B4-BE49-F238E27FC236}">
                <a16:creationId xmlns:a16="http://schemas.microsoft.com/office/drawing/2014/main" id="{6DFBAD25-4D46-429B-8470-BD18A38243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2CB34B2D-DB86-44F6-B3AC-6A82961AF33E}" type="slidenum">
              <a:rPr lang="en-US" altLang="en-US" sz="1300"/>
              <a:pPr/>
              <a:t>23</a:t>
            </a:fld>
            <a:endParaRPr lang="en-US" alt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DB87F3C4-94F3-4C73-9BE1-B24383851D95}"/>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6140D20F-5DB4-492E-8F55-6715B50C46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What’s wrong with this picture? The stream moved! </a:t>
            </a:r>
          </a:p>
        </p:txBody>
      </p:sp>
      <p:sp>
        <p:nvSpPr>
          <p:cNvPr id="166916" name="Slide Number Placeholder 3">
            <a:extLst>
              <a:ext uri="{FF2B5EF4-FFF2-40B4-BE49-F238E27FC236}">
                <a16:creationId xmlns:a16="http://schemas.microsoft.com/office/drawing/2014/main" id="{3CBEDE97-82F6-4C00-886F-AFBFEDFCD2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51E1AE6-F3AC-4489-910A-B8BD6576621F}" type="slidenum">
              <a:rPr lang="en-US" altLang="en-US" sz="1300"/>
              <a:pPr/>
              <a:t>24</a:t>
            </a:fld>
            <a:endParaRPr lang="en-US"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18BF0911-D8B8-457B-997D-3478A98B42E7}"/>
              </a:ext>
            </a:extLst>
          </p:cNvPr>
          <p:cNvSpPr>
            <a:spLocks noGrp="1" noRot="1" noChangeAspect="1" noTextEdit="1"/>
          </p:cNvSpPr>
          <p:nvPr>
            <p:ph type="sldImg"/>
          </p:nvPr>
        </p:nvSpPr>
        <p:spPr>
          <a:ln/>
        </p:spPr>
      </p:sp>
      <p:sp>
        <p:nvSpPr>
          <p:cNvPr id="167939" name="Notes Placeholder 2">
            <a:extLst>
              <a:ext uri="{FF2B5EF4-FFF2-40B4-BE49-F238E27FC236}">
                <a16:creationId xmlns:a16="http://schemas.microsoft.com/office/drawing/2014/main" id="{6E89872E-2A37-4589-A1CE-B73A59E21B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Notice how much the trail grade would be affected if it were aligned over top of the tree.  To produce the most graceful and sustainable tread alignment, decisions about which way to go around minor controls need to be considered </a:t>
            </a:r>
            <a:r>
              <a:rPr lang="en-US" altLang="en-US" i="1"/>
              <a:t>before</a:t>
            </a:r>
            <a:r>
              <a:rPr lang="en-US" altLang="en-US"/>
              <a:t> flagging begins.</a:t>
            </a:r>
          </a:p>
        </p:txBody>
      </p:sp>
      <p:sp>
        <p:nvSpPr>
          <p:cNvPr id="167940" name="Slide Number Placeholder 3">
            <a:extLst>
              <a:ext uri="{FF2B5EF4-FFF2-40B4-BE49-F238E27FC236}">
                <a16:creationId xmlns:a16="http://schemas.microsoft.com/office/drawing/2014/main" id="{FC93B18B-DED0-41F8-AD90-FA72FA7709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696021E-B3D2-46A0-9418-B109531501FF}" type="slidenum">
              <a:rPr lang="en-US" altLang="en-US" sz="1300"/>
              <a:pPr/>
              <a:t>25</a:t>
            </a:fld>
            <a:endParaRPr lang="en-US" alt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3DD09491-8950-4FB3-85BA-97BE389EC60D}"/>
              </a:ext>
            </a:extLst>
          </p:cNvPr>
          <p:cNvSpPr>
            <a:spLocks noGrp="1" noRot="1" noChangeAspect="1" noTextEdit="1"/>
          </p:cNvSpPr>
          <p:nvPr>
            <p:ph type="sldImg"/>
          </p:nvPr>
        </p:nvSpPr>
        <p:spPr>
          <a:ln/>
        </p:spPr>
      </p:sp>
      <p:sp>
        <p:nvSpPr>
          <p:cNvPr id="168963" name="Notes Placeholder 2">
            <a:extLst>
              <a:ext uri="{FF2B5EF4-FFF2-40B4-BE49-F238E27FC236}">
                <a16:creationId xmlns:a16="http://schemas.microsoft.com/office/drawing/2014/main" id="{2B2AC3E3-061A-4B6A-909D-67C339F0CF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On the ground reconnaissance reveals smaller areas of instability that may need to be avoided.</a:t>
            </a:r>
          </a:p>
        </p:txBody>
      </p:sp>
      <p:sp>
        <p:nvSpPr>
          <p:cNvPr id="168964" name="Slide Number Placeholder 3">
            <a:extLst>
              <a:ext uri="{FF2B5EF4-FFF2-40B4-BE49-F238E27FC236}">
                <a16:creationId xmlns:a16="http://schemas.microsoft.com/office/drawing/2014/main" id="{5FA81480-5D5D-4629-9048-A6618B51D8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D8C27415-C278-4669-9A43-7220F42A1BB6}" type="slidenum">
              <a:rPr lang="en-US" altLang="en-US" sz="1300"/>
              <a:pPr/>
              <a:t>26</a:t>
            </a:fld>
            <a:endParaRPr lang="en-US" alt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C2F51D30-E9AC-42D1-BA49-38EAF0646004}"/>
              </a:ext>
            </a:extLst>
          </p:cNvPr>
          <p:cNvSpPr>
            <a:spLocks noGrp="1" noRot="1" noChangeAspect="1" noTextEdit="1"/>
          </p:cNvSpPr>
          <p:nvPr>
            <p:ph type="sldImg"/>
          </p:nvPr>
        </p:nvSpPr>
        <p:spPr>
          <a:ln/>
        </p:spPr>
      </p:sp>
      <p:sp>
        <p:nvSpPr>
          <p:cNvPr id="169987" name="Notes Placeholder 2">
            <a:extLst>
              <a:ext uri="{FF2B5EF4-FFF2-40B4-BE49-F238E27FC236}">
                <a16:creationId xmlns:a16="http://schemas.microsoft.com/office/drawing/2014/main" id="{B31A27FA-5EBD-40D6-A2F2-1B6BFDB833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Reconnaissance is also the time for careful assessment of land capabilities.  Soil type and vegetation are clues as to whether or not the terrain is suitable for a trail. Best are durable soils on hillsides that can sustain a full bench with good outslope (more on these topics below).  A varied matrix of good material, (eg, clay-sand, and angular gravel), will compact and keep soil moisture content, sustaining steeper grades and heavier use.</a:t>
            </a:r>
          </a:p>
          <a:p>
            <a:endParaRPr lang="en-US" altLang="en-US"/>
          </a:p>
        </p:txBody>
      </p:sp>
      <p:sp>
        <p:nvSpPr>
          <p:cNvPr id="169988" name="Slide Number Placeholder 3">
            <a:extLst>
              <a:ext uri="{FF2B5EF4-FFF2-40B4-BE49-F238E27FC236}">
                <a16:creationId xmlns:a16="http://schemas.microsoft.com/office/drawing/2014/main" id="{2B57AA64-8704-43C0-9DA4-A44EEAE5E3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2C9FE08D-DF6A-464F-B0B6-867E49BEE257}" type="slidenum">
              <a:rPr lang="en-US" altLang="en-US" sz="1300"/>
              <a:pPr/>
              <a:t>30</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764627DE-F962-4A2F-B915-CF8A48C36220}"/>
              </a:ext>
            </a:extLst>
          </p:cNvPr>
          <p:cNvSpPr>
            <a:spLocks noGrp="1" noRot="1" noChangeAspect="1" noTextEdit="1"/>
          </p:cNvSpPr>
          <p:nvPr>
            <p:ph type="sldImg"/>
          </p:nvPr>
        </p:nvSpPr>
        <p:spPr>
          <a:ln/>
        </p:spPr>
      </p:sp>
      <p:sp>
        <p:nvSpPr>
          <p:cNvPr id="152579" name="Notes Placeholder 2">
            <a:extLst>
              <a:ext uri="{FF2B5EF4-FFF2-40B4-BE49-F238E27FC236}">
                <a16:creationId xmlns:a16="http://schemas.microsoft.com/office/drawing/2014/main" id="{C6957F48-0C4E-4367-880E-02E8802A33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first factor in Trail Planning is determining the user type for which the trail is intended.  Each user type needs a trail of an appropriate surface, grade (steepness), and clearance.</a:t>
            </a:r>
          </a:p>
        </p:txBody>
      </p:sp>
      <p:sp>
        <p:nvSpPr>
          <p:cNvPr id="152580" name="Slide Number Placeholder 3">
            <a:extLst>
              <a:ext uri="{FF2B5EF4-FFF2-40B4-BE49-F238E27FC236}">
                <a16:creationId xmlns:a16="http://schemas.microsoft.com/office/drawing/2014/main" id="{DD6347AF-5355-4EA6-8E4E-62F3987496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185F80C6-BA06-4813-A959-6DE6BC3B14AB}" type="slidenum">
              <a:rPr lang="en-US" altLang="en-US" sz="1300"/>
              <a:pPr/>
              <a:t>3</a:t>
            </a:fld>
            <a:endParaRPr lang="en-US" altLang="en-US"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D35A7224-7BC9-49DC-A097-29F6130015F2}"/>
              </a:ext>
            </a:extLst>
          </p:cNvPr>
          <p:cNvSpPr>
            <a:spLocks noGrp="1" noRot="1" noChangeAspect="1" noTextEdit="1"/>
          </p:cNvSpPr>
          <p:nvPr>
            <p:ph type="sldImg"/>
          </p:nvPr>
        </p:nvSpPr>
        <p:spPr>
          <a:ln/>
        </p:spPr>
      </p:sp>
      <p:sp>
        <p:nvSpPr>
          <p:cNvPr id="171011" name="Notes Placeholder 2">
            <a:extLst>
              <a:ext uri="{FF2B5EF4-FFF2-40B4-BE49-F238E27FC236}">
                <a16:creationId xmlns:a16="http://schemas.microsoft.com/office/drawing/2014/main" id="{2A5D8FED-7A80-447A-B8C1-C30F0461F7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And they might be stable, at flat grades.</a:t>
            </a:r>
          </a:p>
        </p:txBody>
      </p:sp>
      <p:sp>
        <p:nvSpPr>
          <p:cNvPr id="171012" name="Slide Number Placeholder 3">
            <a:extLst>
              <a:ext uri="{FF2B5EF4-FFF2-40B4-BE49-F238E27FC236}">
                <a16:creationId xmlns:a16="http://schemas.microsoft.com/office/drawing/2014/main" id="{B2792514-10D4-4801-86C8-06291E18A2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8D37E710-E5EB-4B4C-AE17-3DE1F5D89128}" type="slidenum">
              <a:rPr lang="en-US" altLang="en-US" sz="1300"/>
              <a:pPr/>
              <a:t>31</a:t>
            </a:fld>
            <a:endParaRPr lang="en-US" altLang="en-US"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7F39B0F2-C257-424F-9F19-DB22CB93B4BB}"/>
              </a:ext>
            </a:extLst>
          </p:cNvPr>
          <p:cNvSpPr>
            <a:spLocks noGrp="1" noRot="1" noChangeAspect="1" noTextEdit="1"/>
          </p:cNvSpPr>
          <p:nvPr>
            <p:ph type="sldImg"/>
          </p:nvPr>
        </p:nvSpPr>
        <p:spPr>
          <a:ln/>
        </p:spPr>
      </p:sp>
      <p:sp>
        <p:nvSpPr>
          <p:cNvPr id="172035" name="Notes Placeholder 2">
            <a:extLst>
              <a:ext uri="{FF2B5EF4-FFF2-40B4-BE49-F238E27FC236}">
                <a16:creationId xmlns:a16="http://schemas.microsoft.com/office/drawing/2014/main" id="{E1831ADF-26AE-4918-9FBF-124D5D80F5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However, with even a slight grade change, soils that are primarily sand won’t hold up.</a:t>
            </a:r>
          </a:p>
        </p:txBody>
      </p:sp>
      <p:sp>
        <p:nvSpPr>
          <p:cNvPr id="172036" name="Slide Number Placeholder 3">
            <a:extLst>
              <a:ext uri="{FF2B5EF4-FFF2-40B4-BE49-F238E27FC236}">
                <a16:creationId xmlns:a16="http://schemas.microsoft.com/office/drawing/2014/main" id="{CF9FA7D4-672D-487A-8D86-44E99AD4FC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E3CDBCD2-D822-4123-9EC1-603E64025731}" type="slidenum">
              <a:rPr lang="en-US" altLang="en-US" sz="1300"/>
              <a:pPr/>
              <a:t>32</a:t>
            </a:fld>
            <a:endParaRPr lang="en-US" altLang="en-US"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5AB321ED-A909-4543-96CD-88363E60674F}"/>
              </a:ext>
            </a:extLst>
          </p:cNvPr>
          <p:cNvSpPr>
            <a:spLocks noGrp="1" noRot="1" noChangeAspect="1" noTextEdit="1"/>
          </p:cNvSpPr>
          <p:nvPr>
            <p:ph type="sldImg"/>
          </p:nvPr>
        </p:nvSpPr>
        <p:spPr>
          <a:ln/>
        </p:spPr>
      </p:sp>
      <p:sp>
        <p:nvSpPr>
          <p:cNvPr id="173059" name="Notes Placeholder 2">
            <a:extLst>
              <a:ext uri="{FF2B5EF4-FFF2-40B4-BE49-F238E27FC236}">
                <a16:creationId xmlns:a16="http://schemas.microsoft.com/office/drawing/2014/main" id="{92A1FE8D-36C0-4FFC-9BB2-CADAD97D0F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Look at how much this sandy trail has gullied.</a:t>
            </a:r>
          </a:p>
        </p:txBody>
      </p:sp>
      <p:sp>
        <p:nvSpPr>
          <p:cNvPr id="173060" name="Slide Number Placeholder 3">
            <a:extLst>
              <a:ext uri="{FF2B5EF4-FFF2-40B4-BE49-F238E27FC236}">
                <a16:creationId xmlns:a16="http://schemas.microsoft.com/office/drawing/2014/main" id="{FA81AD1E-E05E-4F2D-94AE-F7B2E3B096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73259CD0-293F-475B-8CA6-0EA3FB51135A}" type="slidenum">
              <a:rPr lang="en-US" altLang="en-US" sz="1300"/>
              <a:pPr/>
              <a:t>33</a:t>
            </a:fld>
            <a:endParaRPr lang="en-US" altLang="en-US"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51D6891E-DACF-41C8-A5B2-5F81D13AB361}"/>
              </a:ext>
            </a:extLst>
          </p:cNvPr>
          <p:cNvSpPr>
            <a:spLocks noGrp="1" noRot="1" noChangeAspect="1" noTextEdit="1"/>
          </p:cNvSpPr>
          <p:nvPr>
            <p:ph type="sldImg"/>
          </p:nvPr>
        </p:nvSpPr>
        <p:spPr>
          <a:ln/>
        </p:spPr>
      </p:sp>
      <p:sp>
        <p:nvSpPr>
          <p:cNvPr id="174083" name="Notes Placeholder 2">
            <a:extLst>
              <a:ext uri="{FF2B5EF4-FFF2-40B4-BE49-F238E27FC236}">
                <a16:creationId xmlns:a16="http://schemas.microsoft.com/office/drawing/2014/main" id="{2968776D-F454-437A-BA37-9936A8B471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“Pure” clay makes a good trail surface only when dry!  However, some clay mixed in with other soil types, is a good thing.</a:t>
            </a:r>
          </a:p>
        </p:txBody>
      </p:sp>
      <p:sp>
        <p:nvSpPr>
          <p:cNvPr id="174084" name="Slide Number Placeholder 3">
            <a:extLst>
              <a:ext uri="{FF2B5EF4-FFF2-40B4-BE49-F238E27FC236}">
                <a16:creationId xmlns:a16="http://schemas.microsoft.com/office/drawing/2014/main" id="{D71AB6F6-C74F-4E16-BFB8-F4B9742EC3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7C7A9CA8-CADF-44A1-ACDE-7D9EE83243A4}" type="slidenum">
              <a:rPr lang="en-US" altLang="en-US" sz="1300"/>
              <a:pPr/>
              <a:t>34</a:t>
            </a:fld>
            <a:endParaRPr lang="en-US" alt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47D1B24F-F10D-422E-854F-4A97E774559F}"/>
              </a:ext>
            </a:extLst>
          </p:cNvPr>
          <p:cNvSpPr>
            <a:spLocks noGrp="1" noRot="1" noChangeAspect="1" noTextEdit="1"/>
          </p:cNvSpPr>
          <p:nvPr>
            <p:ph type="sldImg"/>
          </p:nvPr>
        </p:nvSpPr>
        <p:spPr>
          <a:ln/>
        </p:spPr>
      </p:sp>
      <p:sp>
        <p:nvSpPr>
          <p:cNvPr id="175107" name="Notes Placeholder 2">
            <a:extLst>
              <a:ext uri="{FF2B5EF4-FFF2-40B4-BE49-F238E27FC236}">
                <a16:creationId xmlns:a16="http://schemas.microsoft.com/office/drawing/2014/main" id="{0D193044-8E5D-4172-B2B3-DCB3AA1850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Soils are almost never purely one of these, but a mix. </a:t>
            </a:r>
          </a:p>
        </p:txBody>
      </p:sp>
      <p:sp>
        <p:nvSpPr>
          <p:cNvPr id="175108" name="Slide Number Placeholder 3">
            <a:extLst>
              <a:ext uri="{FF2B5EF4-FFF2-40B4-BE49-F238E27FC236}">
                <a16:creationId xmlns:a16="http://schemas.microsoft.com/office/drawing/2014/main" id="{FC8B74F6-5711-476B-8011-4E6B261040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14AAFA24-7FB8-40A1-9C7E-8AECF521B3E1}" type="slidenum">
              <a:rPr lang="en-US" altLang="en-US" sz="1300"/>
              <a:pPr/>
              <a:t>36</a:t>
            </a:fld>
            <a:endParaRPr lang="en-US" alt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4A320469-E0E3-4DE9-B15E-0BE7AE8C972D}"/>
              </a:ext>
            </a:extLst>
          </p:cNvPr>
          <p:cNvSpPr>
            <a:spLocks noGrp="1" noRot="1" noChangeAspect="1" noTextEdit="1"/>
          </p:cNvSpPr>
          <p:nvPr>
            <p:ph type="sldImg"/>
          </p:nvPr>
        </p:nvSpPr>
        <p:spPr>
          <a:ln/>
        </p:spPr>
      </p:sp>
      <p:sp>
        <p:nvSpPr>
          <p:cNvPr id="176131" name="Notes Placeholder 2">
            <a:extLst>
              <a:ext uri="{FF2B5EF4-FFF2-40B4-BE49-F238E27FC236}">
                <a16:creationId xmlns:a16="http://schemas.microsoft.com/office/drawing/2014/main" id="{AA0FBEF2-793E-4C5F-8935-3F8FFD14CC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 mix of soils with various particle sizes and a bit of fine binder material (eg, clay), produces a durable tread surface.</a:t>
            </a:r>
          </a:p>
          <a:p>
            <a:endParaRPr lang="en-US" altLang="en-US"/>
          </a:p>
          <a:p>
            <a:r>
              <a:rPr lang="en-US" altLang="en-US"/>
              <a:t>During reconnaissance, aim to align your corridor upon the most durable surfaces.</a:t>
            </a:r>
          </a:p>
        </p:txBody>
      </p:sp>
      <p:sp>
        <p:nvSpPr>
          <p:cNvPr id="176132" name="Slide Number Placeholder 3">
            <a:extLst>
              <a:ext uri="{FF2B5EF4-FFF2-40B4-BE49-F238E27FC236}">
                <a16:creationId xmlns:a16="http://schemas.microsoft.com/office/drawing/2014/main" id="{ED19F553-3A7A-4169-B39A-D0E45AD337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1889FD29-1D48-461F-A9B1-86EDEA47DDD2}" type="slidenum">
              <a:rPr lang="en-US" altLang="en-US" sz="1300"/>
              <a:pPr/>
              <a:t>37</a:t>
            </a:fld>
            <a:endParaRPr lang="en-US" alt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FE037B93-DE9D-4C90-818F-D6FB1771883F}"/>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12A7AC38-09E9-4CD2-AE50-9012EECC4A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After reconnaissance, designers plot a rough trail corridor, either on a map, with GPS, or on the ground with loose flagging. </a:t>
            </a:r>
          </a:p>
        </p:txBody>
      </p:sp>
      <p:sp>
        <p:nvSpPr>
          <p:cNvPr id="177156" name="Slide Number Placeholder 3">
            <a:extLst>
              <a:ext uri="{FF2B5EF4-FFF2-40B4-BE49-F238E27FC236}">
                <a16:creationId xmlns:a16="http://schemas.microsoft.com/office/drawing/2014/main" id="{F2B97B98-1EA5-441C-8227-2B7CE45460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1A8D80D9-F17E-4380-B079-776A8EAD9A28}" type="slidenum">
              <a:rPr lang="en-US" altLang="en-US" sz="1300"/>
              <a:pPr/>
              <a:t>38</a:t>
            </a:fld>
            <a:endParaRPr lang="en-US" alt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96DA87CA-1406-4A9A-ABA3-B61D208E224B}"/>
              </a:ext>
            </a:extLst>
          </p:cNvPr>
          <p:cNvSpPr>
            <a:spLocks noGrp="1" noRot="1" noChangeAspect="1" noTextEdit="1"/>
          </p:cNvSpPr>
          <p:nvPr>
            <p:ph type="sldImg"/>
          </p:nvPr>
        </p:nvSpPr>
        <p:spPr>
          <a:ln/>
        </p:spPr>
      </p:sp>
      <p:sp>
        <p:nvSpPr>
          <p:cNvPr id="178179" name="Notes Placeholder 2">
            <a:extLst>
              <a:ext uri="{FF2B5EF4-FFF2-40B4-BE49-F238E27FC236}">
                <a16:creationId xmlns:a16="http://schemas.microsoft.com/office/drawing/2014/main" id="{107396E5-0EA0-46AA-AB13-3D3C1F8DFE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Then it is time to call in resource specialists for their on-the-ground surveys.  A trail that is to be built on any Federal land must follow guidelines of the National Environmental Policy Act (NEPA) to be sure that trail construction and use do minimal damage to fragile ecological, historical, or archeological resources. </a:t>
            </a:r>
          </a:p>
          <a:p>
            <a:endParaRPr lang="en-US" altLang="en-US"/>
          </a:p>
        </p:txBody>
      </p:sp>
      <p:sp>
        <p:nvSpPr>
          <p:cNvPr id="178180" name="Slide Number Placeholder 3">
            <a:extLst>
              <a:ext uri="{FF2B5EF4-FFF2-40B4-BE49-F238E27FC236}">
                <a16:creationId xmlns:a16="http://schemas.microsoft.com/office/drawing/2014/main" id="{4FDCC487-A89E-4883-97C9-47B8AEB25E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0B060CA7-E1EE-4623-B103-20562992FD5A}" type="slidenum">
              <a:rPr lang="en-US" altLang="en-US" sz="1300"/>
              <a:pPr/>
              <a:t>39</a:t>
            </a:fld>
            <a:endParaRPr lang="en-US" alt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A9B3D5A9-D52F-4CAF-94DE-AD1DEB782139}"/>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6586CB75-5B50-4F91-9116-91164FBE90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This involves the analysis by a variety of specialists, including botanists, wildlife and fisheries biologists, and archeologists, among others. If the specialists reveal sensitive areas that a trail could disrupt, designers then consider these major control points, and reassess the proposed route. </a:t>
            </a:r>
          </a:p>
        </p:txBody>
      </p:sp>
      <p:sp>
        <p:nvSpPr>
          <p:cNvPr id="179204" name="Slide Number Placeholder 3">
            <a:extLst>
              <a:ext uri="{FF2B5EF4-FFF2-40B4-BE49-F238E27FC236}">
                <a16:creationId xmlns:a16="http://schemas.microsoft.com/office/drawing/2014/main" id="{153F34DD-DA18-4F7A-B848-38871D70DA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BA7E8D41-F552-42A2-813E-CCFCAD54C7BD}" type="slidenum">
              <a:rPr lang="en-US" altLang="en-US" sz="1300"/>
              <a:pPr/>
              <a:t>40</a:t>
            </a:fld>
            <a:endParaRPr lang="en-US" alt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3959D78E-E2E5-4CEB-BA29-F4D9DDFD3DB1}"/>
              </a:ext>
            </a:extLst>
          </p:cNvPr>
          <p:cNvSpPr>
            <a:spLocks noGrp="1" noRot="1" noChangeAspect="1" noTextEdit="1"/>
          </p:cNvSpPr>
          <p:nvPr>
            <p:ph type="sldImg"/>
          </p:nvPr>
        </p:nvSpPr>
        <p:spPr>
          <a:ln/>
        </p:spPr>
      </p:sp>
      <p:sp>
        <p:nvSpPr>
          <p:cNvPr id="180227" name="Notes Placeholder 2">
            <a:extLst>
              <a:ext uri="{FF2B5EF4-FFF2-40B4-BE49-F238E27FC236}">
                <a16:creationId xmlns:a16="http://schemas.microsoft.com/office/drawing/2014/main" id="{62D03CC0-C170-4F4F-85B0-DDE28937BA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0228" name="Slide Number Placeholder 3">
            <a:extLst>
              <a:ext uri="{FF2B5EF4-FFF2-40B4-BE49-F238E27FC236}">
                <a16:creationId xmlns:a16="http://schemas.microsoft.com/office/drawing/2014/main" id="{3D1257CD-781D-40F8-A174-5DC9FFE429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FBD0D12F-3FA2-4355-A58A-7B02A5741945}" type="slidenum">
              <a:rPr lang="en-US" altLang="en-US" sz="1300"/>
              <a:pPr/>
              <a:t>41</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C7BE5DD4-2FAE-42E8-A4B8-9D6AC67E4BCD}"/>
              </a:ext>
            </a:extLst>
          </p:cNvPr>
          <p:cNvSpPr>
            <a:spLocks noGrp="1" noRot="1" noChangeAspect="1" noTextEdit="1"/>
          </p:cNvSpPr>
          <p:nvPr>
            <p:ph type="sldImg"/>
          </p:nvPr>
        </p:nvSpPr>
        <p:spPr>
          <a:ln/>
        </p:spPr>
      </p:sp>
      <p:sp>
        <p:nvSpPr>
          <p:cNvPr id="153603" name="Notes Placeholder 2">
            <a:extLst>
              <a:ext uri="{FF2B5EF4-FFF2-40B4-BE49-F238E27FC236}">
                <a16:creationId xmlns:a16="http://schemas.microsoft.com/office/drawing/2014/main" id="{859ECDCC-35FA-4D8A-957E-68A12B4257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land management agency (eg, USFS) has sets of trail standards based on user type, trail class, and season of use.  These may vary regionally.  Make sure to consult with your local unit on the right set of standards for your trail. </a:t>
            </a:r>
          </a:p>
          <a:p>
            <a:endParaRPr lang="en-US" altLang="en-US"/>
          </a:p>
          <a:p>
            <a:r>
              <a:rPr lang="en-US" altLang="en-US"/>
              <a:t>Discuss the usefulness of a trail classification system for planning trail maintenance and providing different trail experiences.</a:t>
            </a:r>
          </a:p>
        </p:txBody>
      </p:sp>
      <p:sp>
        <p:nvSpPr>
          <p:cNvPr id="153604" name="Slide Number Placeholder 3">
            <a:extLst>
              <a:ext uri="{FF2B5EF4-FFF2-40B4-BE49-F238E27FC236}">
                <a16:creationId xmlns:a16="http://schemas.microsoft.com/office/drawing/2014/main" id="{94CF11FA-1ABC-4972-B868-E8C531F719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9D0F93C2-466F-4935-80E5-FF7780736D73}" type="slidenum">
              <a:rPr lang="en-US" altLang="en-US" sz="1300"/>
              <a:pPr/>
              <a:t>7</a:t>
            </a:fld>
            <a:endParaRPr lang="en-US" altLang="en-US"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1EB0A267-5033-4029-9B08-F7434E843E25}"/>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287904DC-36ED-463F-A8B3-1055E16E19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What is happening on these trails?  Water is flowing down the middle of the trail, causing erosion and disrupting the natural hydrological pattern of the hillside.  This is what you do not want.</a:t>
            </a:r>
          </a:p>
        </p:txBody>
      </p:sp>
      <p:sp>
        <p:nvSpPr>
          <p:cNvPr id="181252" name="Slide Number Placeholder 3">
            <a:extLst>
              <a:ext uri="{FF2B5EF4-FFF2-40B4-BE49-F238E27FC236}">
                <a16:creationId xmlns:a16="http://schemas.microsoft.com/office/drawing/2014/main" id="{7D690C19-5B2D-4BDD-89A4-2E12747F6F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C9B3A4F-0826-460E-9E64-42A10CA8E705}" type="slidenum">
              <a:rPr lang="en-US" altLang="en-US" sz="1300"/>
              <a:pPr/>
              <a:t>46</a:t>
            </a:fld>
            <a:endParaRPr lang="en-US" alt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B49B6963-79B8-4F41-9C1D-1C946F8F1DBD}"/>
              </a:ext>
            </a:extLst>
          </p:cNvPr>
          <p:cNvSpPr>
            <a:spLocks noGrp="1" noRot="1" noChangeAspect="1" noTextEdit="1"/>
          </p:cNvSpPr>
          <p:nvPr>
            <p:ph type="sldImg"/>
          </p:nvPr>
        </p:nvSpPr>
        <p:spPr>
          <a:ln/>
        </p:spPr>
      </p:sp>
      <p:sp>
        <p:nvSpPr>
          <p:cNvPr id="182275" name="Notes Placeholder 2">
            <a:extLst>
              <a:ext uri="{FF2B5EF4-FFF2-40B4-BE49-F238E27FC236}">
                <a16:creationId xmlns:a16="http://schemas.microsoft.com/office/drawing/2014/main" id="{3AACF09D-A5B2-4A5A-9782-8E20E0C065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Ideal sidehill tread is outsloped, and has no slough or berm.  In the last slide, if the berm were removed and the outslope restored, water would not have diverted onto the trail.</a:t>
            </a:r>
          </a:p>
        </p:txBody>
      </p:sp>
      <p:sp>
        <p:nvSpPr>
          <p:cNvPr id="182276" name="Slide Number Placeholder 3">
            <a:extLst>
              <a:ext uri="{FF2B5EF4-FFF2-40B4-BE49-F238E27FC236}">
                <a16:creationId xmlns:a16="http://schemas.microsoft.com/office/drawing/2014/main" id="{0BD47628-9046-4F8F-9E20-CDF672A8DA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C6A0F569-683A-4DB6-B52B-CDE715F4D7DD}" type="slidenum">
              <a:rPr lang="en-US" altLang="en-US" sz="1300"/>
              <a:pPr/>
              <a:t>47</a:t>
            </a:fld>
            <a:endParaRPr lang="en-US" alt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8B5933F-A551-49F8-B02F-F9E6FB98A269}"/>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1EB2ADF3-C460-4648-912F-0E3F4A104B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 a perfect trail world, water from rain, melting snow, and seeps, sheet flows down a hillside and encounters a trail with good outslope and no berm-- it gently crosses the trail and continues down the hillside without causing any erosion of the trail tread.</a:t>
            </a:r>
          </a:p>
          <a:p>
            <a:endParaRPr lang="en-US" altLang="en-US"/>
          </a:p>
          <a:p>
            <a:r>
              <a:rPr lang="en-US" altLang="en-US"/>
              <a:t>Water naturally goes down the fall line.  The Fall line is the fastest way down the hill.  If a trail goes straight up the fall line, there is no way to drain the water off of it.</a:t>
            </a:r>
          </a:p>
          <a:p>
            <a:endParaRPr lang="en-US" altLang="en-US"/>
          </a:p>
        </p:txBody>
      </p:sp>
      <p:sp>
        <p:nvSpPr>
          <p:cNvPr id="183300" name="Slide Number Placeholder 3">
            <a:extLst>
              <a:ext uri="{FF2B5EF4-FFF2-40B4-BE49-F238E27FC236}">
                <a16:creationId xmlns:a16="http://schemas.microsoft.com/office/drawing/2014/main" id="{B71236DC-6F23-42ED-8250-0181F3A4D3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EF584F83-83AD-4839-9283-CD8DE76B044F}" type="slidenum">
              <a:rPr lang="en-US" altLang="en-US" sz="1300"/>
              <a:pPr/>
              <a:t>48</a:t>
            </a:fld>
            <a:endParaRPr lang="en-US" alt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E91C9675-F101-469B-AEB7-6B4FDA86B1D2}"/>
              </a:ext>
            </a:extLst>
          </p:cNvPr>
          <p:cNvSpPr>
            <a:spLocks noGrp="1" noRot="1" noChangeAspect="1" noTextEdit="1"/>
          </p:cNvSpPr>
          <p:nvPr>
            <p:ph type="sldImg"/>
          </p:nvPr>
        </p:nvSpPr>
        <p:spPr>
          <a:ln/>
        </p:spPr>
      </p:sp>
      <p:sp>
        <p:nvSpPr>
          <p:cNvPr id="184323" name="Notes Placeholder 2">
            <a:extLst>
              <a:ext uri="{FF2B5EF4-FFF2-40B4-BE49-F238E27FC236}">
                <a16:creationId xmlns:a16="http://schemas.microsoft.com/office/drawing/2014/main" id="{15B19B81-2457-44DC-9BAE-C006050B98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Curvilinear alignment means following the contour lines, at gentle grades.  A fall line trail, on the other hand, would intersect the contour lines.</a:t>
            </a:r>
          </a:p>
        </p:txBody>
      </p:sp>
      <p:sp>
        <p:nvSpPr>
          <p:cNvPr id="184324" name="Slide Number Placeholder 3">
            <a:extLst>
              <a:ext uri="{FF2B5EF4-FFF2-40B4-BE49-F238E27FC236}">
                <a16:creationId xmlns:a16="http://schemas.microsoft.com/office/drawing/2014/main" id="{4C94B158-8FFC-4FB4-8C80-F851350AC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3015B113-7270-4F16-9F21-D3326D97A57F}" type="slidenum">
              <a:rPr lang="en-US" altLang="en-US" sz="1300"/>
              <a:pPr/>
              <a:t>49</a:t>
            </a:fld>
            <a:endParaRPr lang="en-US" alt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9D471DFD-DA5E-4223-B3C2-5E0F582AE522}"/>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B7A2CDD5-7939-4CFC-867F-EDD7AA778D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Runoff that begins as uniform sheetflow concentrates into naturally-formed drainages (aka draws, swales) which get bigger and bigger as they descend the hill.</a:t>
            </a:r>
          </a:p>
        </p:txBody>
      </p:sp>
      <p:sp>
        <p:nvSpPr>
          <p:cNvPr id="185348" name="Slide Number Placeholder 3">
            <a:extLst>
              <a:ext uri="{FF2B5EF4-FFF2-40B4-BE49-F238E27FC236}">
                <a16:creationId xmlns:a16="http://schemas.microsoft.com/office/drawing/2014/main" id="{88D0A731-1554-4F7D-9F52-CE1830F242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74F5C218-3654-4393-9F06-EB4E6454382D}" type="slidenum">
              <a:rPr lang="en-US" altLang="en-US" sz="1300"/>
              <a:pPr/>
              <a:t>51</a:t>
            </a:fld>
            <a:endParaRPr lang="en-US" alt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317534F6-03FB-4ECD-82CE-33A4F3606F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6B38246F-7C79-4DDD-A57E-CCC4C8F8065E}" type="slidenum">
              <a:rPr lang="en-US" altLang="en-US" sz="1300"/>
              <a:pPr/>
              <a:t>52</a:t>
            </a:fld>
            <a:endParaRPr lang="en-US" altLang="en-US" sz="1300"/>
          </a:p>
        </p:txBody>
      </p:sp>
      <p:sp>
        <p:nvSpPr>
          <p:cNvPr id="186371" name="Rectangle 2">
            <a:extLst>
              <a:ext uri="{FF2B5EF4-FFF2-40B4-BE49-F238E27FC236}">
                <a16:creationId xmlns:a16="http://schemas.microsoft.com/office/drawing/2014/main" id="{9061D915-DD6E-4534-9710-91FDC8DA0ACF}"/>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79BF572A-0180-436B-B5F5-A86C00CD94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Same natural runoff pattern shown on a topo map.</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B99E70C9-4DB4-40E1-9187-FA49232D6224}"/>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615812EA-957B-476B-BFE0-52815B6026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Now look what happens when we add a trail (yellow line).  Water is diverted onto the trail.  We’ve changed they hillside’s hydrological patterns.  The small red lines indicate waterbars installed arbitrarily to drain the trail.  This is not ideal.  Notice what is happening below.  Some areas (yellow circles) are drier than they used to be.  Other areas (orange circles) are receiving too much water.</a:t>
            </a:r>
          </a:p>
        </p:txBody>
      </p:sp>
      <p:sp>
        <p:nvSpPr>
          <p:cNvPr id="187396" name="Slide Number Placeholder 3">
            <a:extLst>
              <a:ext uri="{FF2B5EF4-FFF2-40B4-BE49-F238E27FC236}">
                <a16:creationId xmlns:a16="http://schemas.microsoft.com/office/drawing/2014/main" id="{BFA42BB9-1A21-4840-B67F-D5EB162E4E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B8E94D16-8B28-4D44-9792-CEE4916B633A}" type="slidenum">
              <a:rPr lang="en-US" altLang="en-US" sz="1300"/>
              <a:pPr/>
              <a:t>53</a:t>
            </a:fld>
            <a:endParaRPr lang="en-US" alt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4631B4DD-4529-4008-89AB-BF6B863BB1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341C1337-5F15-425C-BFE3-BC69A950DA8F}" type="slidenum">
              <a:rPr lang="en-US" altLang="en-US" sz="1300"/>
              <a:pPr/>
              <a:t>54</a:t>
            </a:fld>
            <a:endParaRPr lang="en-US" altLang="en-US" sz="1300"/>
          </a:p>
        </p:txBody>
      </p:sp>
      <p:sp>
        <p:nvSpPr>
          <p:cNvPr id="188419" name="Rectangle 2">
            <a:extLst>
              <a:ext uri="{FF2B5EF4-FFF2-40B4-BE49-F238E27FC236}">
                <a16:creationId xmlns:a16="http://schemas.microsoft.com/office/drawing/2014/main" id="{0E511B11-6E11-4A63-806E-8A48782F021D}"/>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2797AA36-45D4-4AF3-8035-1F3DECDA38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is the same phenomenon on a topo map.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A963F0DE-B804-4F3F-A5ED-1B8C2CE10BCA}"/>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292B8A49-4E50-4ACC-93AB-25229CC9A7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What’s wrong with the placement of this waterbar?  It drains onto a ridge.</a:t>
            </a:r>
          </a:p>
        </p:txBody>
      </p:sp>
      <p:sp>
        <p:nvSpPr>
          <p:cNvPr id="189444" name="Slide Number Placeholder 3">
            <a:extLst>
              <a:ext uri="{FF2B5EF4-FFF2-40B4-BE49-F238E27FC236}">
                <a16:creationId xmlns:a16="http://schemas.microsoft.com/office/drawing/2014/main" id="{635CF92A-F3A6-4861-9F1A-DF2FF2A905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A6A4EE39-07F7-4D91-AEAE-F3366CB5A141}" type="slidenum">
              <a:rPr lang="en-US" altLang="en-US" sz="1300"/>
              <a:pPr/>
              <a:t>55</a:t>
            </a:fld>
            <a:endParaRPr lang="en-US"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014C88EC-38A9-4DC8-B7EB-1FB7C6AC3A64}"/>
              </a:ext>
            </a:extLst>
          </p:cNvPr>
          <p:cNvSpPr>
            <a:spLocks noGrp="1" noRot="1" noChangeAspect="1" noTextEdit="1"/>
          </p:cNvSpPr>
          <p:nvPr>
            <p:ph type="sldImg"/>
          </p:nvPr>
        </p:nvSpPr>
        <p:spPr>
          <a:ln/>
        </p:spPr>
      </p:sp>
      <p:sp>
        <p:nvSpPr>
          <p:cNvPr id="190467" name="Notes Placeholder 2">
            <a:extLst>
              <a:ext uri="{FF2B5EF4-FFF2-40B4-BE49-F238E27FC236}">
                <a16:creationId xmlns:a16="http://schemas.microsoft.com/office/drawing/2014/main" id="{4A82C93A-C253-435C-8F9B-53AC6FED12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build trails to take us out into landscapes we want to enjoy in their natural state.  But if our trails are changing the landscape’s hydrological patterns, we are impacting that landscape.  Therefore, we need to ensure our trails are designed well and continue to drain properly– it is a Leave No Trace practice!</a:t>
            </a:r>
          </a:p>
          <a:p>
            <a:endParaRPr lang="en-US" altLang="en-US"/>
          </a:p>
          <a:p>
            <a:r>
              <a:rPr lang="en-US" altLang="en-US"/>
              <a:t>The best way to protect trails from typical erosion patterns is by good trail design and construction, whereby a new trail has curvilinear alignment and modest grades (less than 10-15%).  Such a trail should pass only through durable soils on hillsides that can sustain a well-compacted full bench and generous outslope.  This facilitates sheet flow and minimizes the need for drainage structures. </a:t>
            </a:r>
          </a:p>
        </p:txBody>
      </p:sp>
      <p:sp>
        <p:nvSpPr>
          <p:cNvPr id="190468" name="Slide Number Placeholder 3">
            <a:extLst>
              <a:ext uri="{FF2B5EF4-FFF2-40B4-BE49-F238E27FC236}">
                <a16:creationId xmlns:a16="http://schemas.microsoft.com/office/drawing/2014/main" id="{B735AD1C-AA7A-4D85-90D4-537225A3C3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49BE92CC-2FB1-4C5A-8811-08C0FB8748E5}" type="slidenum">
              <a:rPr lang="en-US" altLang="en-US" sz="1300"/>
              <a:pPr/>
              <a:t>57</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770A35AD-E2CD-4ED0-B56F-3C816D8CC53B}"/>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AE4333BB-7EF5-4765-8B21-FA71D3A8D9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Trail planners need to research whether the area they have in mind for the trail already has land management plans in place, for example, plans pertaining to recreation, wildlife, forestry. . .</a:t>
            </a:r>
          </a:p>
        </p:txBody>
      </p:sp>
      <p:sp>
        <p:nvSpPr>
          <p:cNvPr id="154628" name="Slide Number Placeholder 3">
            <a:extLst>
              <a:ext uri="{FF2B5EF4-FFF2-40B4-BE49-F238E27FC236}">
                <a16:creationId xmlns:a16="http://schemas.microsoft.com/office/drawing/2014/main" id="{FBE96101-2D19-4F77-A0EA-0773FCBC8D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9E869165-37EA-482A-8F32-927373E8C368}" type="slidenum">
              <a:rPr lang="en-US" altLang="en-US" sz="1300"/>
              <a:pPr/>
              <a:t>8</a:t>
            </a:fld>
            <a:endParaRPr lang="en-US" altLang="en-US" sz="13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F94B2C5A-9F88-45AF-9CAC-D135FF62EA5F}"/>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CCDC6F22-9CA6-42A1-975B-88A4D583DA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need one more design concept to complete this picture of the ideal trail.  Grade Reversals.</a:t>
            </a:r>
          </a:p>
        </p:txBody>
      </p:sp>
      <p:sp>
        <p:nvSpPr>
          <p:cNvPr id="191492" name="Slide Number Placeholder 3">
            <a:extLst>
              <a:ext uri="{FF2B5EF4-FFF2-40B4-BE49-F238E27FC236}">
                <a16:creationId xmlns:a16="http://schemas.microsoft.com/office/drawing/2014/main" id="{4E0979C3-193C-4937-BFD8-743CAD256F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191B18D0-A72A-4D01-AB86-3AC2A1CE9339}" type="slidenum">
              <a:rPr lang="en-US" altLang="en-US" sz="1300"/>
              <a:pPr/>
              <a:t>59</a:t>
            </a:fld>
            <a:endParaRPr lang="en-US" altLang="en-US"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227FE25F-68F1-48B2-8CA0-FA0537A5A5CE}"/>
              </a:ext>
            </a:extLst>
          </p:cNvPr>
          <p:cNvSpPr>
            <a:spLocks noGrp="1" noRot="1" noChangeAspect="1" noTextEdit="1"/>
          </p:cNvSpPr>
          <p:nvPr>
            <p:ph type="sldImg"/>
          </p:nvPr>
        </p:nvSpPr>
        <p:spPr>
          <a:ln/>
        </p:spPr>
      </p:sp>
      <p:sp>
        <p:nvSpPr>
          <p:cNvPr id="192515" name="Notes Placeholder 2">
            <a:extLst>
              <a:ext uri="{FF2B5EF4-FFF2-40B4-BE49-F238E27FC236}">
                <a16:creationId xmlns:a16="http://schemas.microsoft.com/office/drawing/2014/main" id="{C7AD251F-AAB8-4B1B-9783-FF7FD02955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pictures show how a water descending a natural drainage (aka draw, swale) can get diverted onto a trail.  This could have been prevented with a grade reversal.</a:t>
            </a:r>
          </a:p>
        </p:txBody>
      </p:sp>
      <p:sp>
        <p:nvSpPr>
          <p:cNvPr id="192516" name="Slide Number Placeholder 3">
            <a:extLst>
              <a:ext uri="{FF2B5EF4-FFF2-40B4-BE49-F238E27FC236}">
                <a16:creationId xmlns:a16="http://schemas.microsoft.com/office/drawing/2014/main" id="{05C80BB7-3DBD-43C5-84AA-D5AFA4266E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8FDED931-01F8-42AF-817E-316FAB84934F}" type="slidenum">
              <a:rPr lang="en-US" altLang="en-US" sz="1300"/>
              <a:pPr/>
              <a:t>60</a:t>
            </a:fld>
            <a:endParaRPr lang="en-US" altLang="en-US"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FF49C92B-860F-4B5D-91CA-6F12C575CFC1}"/>
              </a:ext>
            </a:extLst>
          </p:cNvPr>
          <p:cNvSpPr>
            <a:spLocks noGrp="1" noRot="1" noChangeAspect="1" noTextEdit="1"/>
          </p:cNvSpPr>
          <p:nvPr>
            <p:ph type="sldImg"/>
          </p:nvPr>
        </p:nvSpPr>
        <p:spPr>
          <a:ln/>
        </p:spPr>
      </p:sp>
      <p:sp>
        <p:nvSpPr>
          <p:cNvPr id="193539" name="Notes Placeholder 2">
            <a:extLst>
              <a:ext uri="{FF2B5EF4-FFF2-40B4-BE49-F238E27FC236}">
                <a16:creationId xmlns:a16="http://schemas.microsoft.com/office/drawing/2014/main" id="{12273E7E-CDDA-45A7-9C30-0A9A627B80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essence of the concept is that the trail should go </a:t>
            </a:r>
            <a:r>
              <a:rPr lang="en-US" altLang="en-US" i="1"/>
              <a:t>uphill in both directions</a:t>
            </a:r>
            <a:r>
              <a:rPr lang="en-US" altLang="en-US"/>
              <a:t> out of a natural drainage, no matter how dry or how small it seems.</a:t>
            </a:r>
          </a:p>
        </p:txBody>
      </p:sp>
      <p:sp>
        <p:nvSpPr>
          <p:cNvPr id="193540" name="Slide Number Placeholder 3">
            <a:extLst>
              <a:ext uri="{FF2B5EF4-FFF2-40B4-BE49-F238E27FC236}">
                <a16:creationId xmlns:a16="http://schemas.microsoft.com/office/drawing/2014/main" id="{DA8B3D21-1DDF-474C-976F-2C0F05BE41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60F8F3A9-6AE6-4F88-A1EB-08D0840D0421}" type="slidenum">
              <a:rPr lang="en-US" altLang="en-US" sz="1300"/>
              <a:pPr/>
              <a:t>61</a:t>
            </a:fld>
            <a:endParaRPr lang="en-US" altLang="en-US"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4C765C9E-AEF7-42A6-A383-09976EA75D97}"/>
              </a:ext>
            </a:extLst>
          </p:cNvPr>
          <p:cNvSpPr>
            <a:spLocks noGrp="1" noRot="1" noChangeAspect="1" noTextEdit="1"/>
          </p:cNvSpPr>
          <p:nvPr>
            <p:ph type="sldImg"/>
          </p:nvPr>
        </p:nvSpPr>
        <p:spPr>
          <a:ln/>
        </p:spPr>
      </p:sp>
      <p:sp>
        <p:nvSpPr>
          <p:cNvPr id="194563" name="Notes Placeholder 2">
            <a:extLst>
              <a:ext uri="{FF2B5EF4-FFF2-40B4-BE49-F238E27FC236}">
                <a16:creationId xmlns:a16="http://schemas.microsoft.com/office/drawing/2014/main" id="{3190DB7E-1DF3-4B16-A13F-4BA9851EA4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Despite the fact that this trail’s general trend is downhill at this point, it needs to climb uphill out of this drainage for just 10 feet or so, before continuing downward.  That’s what we mean by reversing the grade temporarily.</a:t>
            </a:r>
          </a:p>
        </p:txBody>
      </p:sp>
      <p:sp>
        <p:nvSpPr>
          <p:cNvPr id="194564" name="Slide Number Placeholder 3">
            <a:extLst>
              <a:ext uri="{FF2B5EF4-FFF2-40B4-BE49-F238E27FC236}">
                <a16:creationId xmlns:a16="http://schemas.microsoft.com/office/drawing/2014/main" id="{830CA54B-B827-4C07-BA9C-B49051DBD0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73E499BE-F574-474B-BA73-45E0BCDDA2C1}" type="slidenum">
              <a:rPr lang="en-US" altLang="en-US" sz="1300"/>
              <a:pPr/>
              <a:t>62</a:t>
            </a:fld>
            <a:endParaRPr lang="en-US" altLang="en-US" sz="13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A7DA6EAD-F31C-4A53-8925-48A92CEBA3F6}"/>
              </a:ext>
            </a:extLst>
          </p:cNvPr>
          <p:cNvSpPr>
            <a:spLocks noGrp="1" noRot="1" noChangeAspect="1" noTextEdit="1"/>
          </p:cNvSpPr>
          <p:nvPr>
            <p:ph type="sldImg"/>
          </p:nvPr>
        </p:nvSpPr>
        <p:spPr>
          <a:ln/>
        </p:spPr>
      </p:sp>
      <p:sp>
        <p:nvSpPr>
          <p:cNvPr id="195587" name="Notes Placeholder 2">
            <a:extLst>
              <a:ext uri="{FF2B5EF4-FFF2-40B4-BE49-F238E27FC236}">
                <a16:creationId xmlns:a16="http://schemas.microsoft.com/office/drawing/2014/main" id="{F09213D3-CC9A-460E-91CE-4C49D55663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Grade reversals are especially important wherever the trail passes through a natural drainage.  However, as extra insurance, many designers incorporate frequent grade reversals even when the hillside is uniform, without apparent natural drainages.  This is particularly pertinent under more erosive soil conditions, when the tread may not hold its outslope very well.</a:t>
            </a:r>
          </a:p>
        </p:txBody>
      </p:sp>
      <p:sp>
        <p:nvSpPr>
          <p:cNvPr id="195588" name="Slide Number Placeholder 3">
            <a:extLst>
              <a:ext uri="{FF2B5EF4-FFF2-40B4-BE49-F238E27FC236}">
                <a16:creationId xmlns:a16="http://schemas.microsoft.com/office/drawing/2014/main" id="{517AEC98-ACAA-4402-8AFD-5CA708174B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409FB489-B458-43EB-9303-4B825DFDBBED}" type="slidenum">
              <a:rPr lang="en-US" altLang="en-US" sz="1300"/>
              <a:pPr/>
              <a:t>63</a:t>
            </a:fld>
            <a:endParaRPr lang="en-US" altLang="en-US"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EC12F163-C413-45DE-B65F-4B40CC482EF5}"/>
              </a:ext>
            </a:extLst>
          </p:cNvPr>
          <p:cNvSpPr>
            <a:spLocks noGrp="1" noRot="1" noChangeAspect="1" noTextEdit="1"/>
          </p:cNvSpPr>
          <p:nvPr>
            <p:ph type="sldImg"/>
          </p:nvPr>
        </p:nvSpPr>
        <p:spPr>
          <a:ln/>
        </p:spPr>
      </p:sp>
      <p:sp>
        <p:nvSpPr>
          <p:cNvPr id="196611" name="Notes Placeholder 2">
            <a:extLst>
              <a:ext uri="{FF2B5EF4-FFF2-40B4-BE49-F238E27FC236}">
                <a16:creationId xmlns:a16="http://schemas.microsoft.com/office/drawing/2014/main" id="{E87106D8-A13C-4878-BD32-C2BF11E173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Forest Service Trail Handbook chart suggesting spacing of grade reversals for specific soil types (because of their varying durability) for different trail grades.  </a:t>
            </a:r>
          </a:p>
          <a:p>
            <a:endParaRPr lang="en-US" altLang="en-US"/>
          </a:p>
        </p:txBody>
      </p:sp>
      <p:sp>
        <p:nvSpPr>
          <p:cNvPr id="196612" name="Slide Number Placeholder 3">
            <a:extLst>
              <a:ext uri="{FF2B5EF4-FFF2-40B4-BE49-F238E27FC236}">
                <a16:creationId xmlns:a16="http://schemas.microsoft.com/office/drawing/2014/main" id="{D7B99F7A-5162-4E37-83EC-E6CBF45F0E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C438F922-E697-4058-B59C-004FFC8B85A3}" type="slidenum">
              <a:rPr lang="en-US" altLang="en-US" sz="1300"/>
              <a:pPr/>
              <a:t>64</a:t>
            </a:fld>
            <a:endParaRPr lang="en-US" altLang="en-US"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8E0F0805-F81E-4F9F-B4EA-388180891FFB}"/>
              </a:ext>
            </a:extLst>
          </p:cNvPr>
          <p:cNvSpPr>
            <a:spLocks noGrp="1" noRot="1" noChangeAspect="1" noTextEdit="1"/>
          </p:cNvSpPr>
          <p:nvPr>
            <p:ph type="sldImg"/>
          </p:nvPr>
        </p:nvSpPr>
        <p:spPr>
          <a:ln/>
        </p:spPr>
      </p:sp>
      <p:sp>
        <p:nvSpPr>
          <p:cNvPr id="197635" name="Notes Placeholder 2">
            <a:extLst>
              <a:ext uri="{FF2B5EF4-FFF2-40B4-BE49-F238E27FC236}">
                <a16:creationId xmlns:a16="http://schemas.microsoft.com/office/drawing/2014/main" id="{F79B2F8E-D0F8-46A8-BB29-93ADDBF4FA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Without a retaining wall, trail builders would be cutting into the tree’s roots.</a:t>
            </a:r>
          </a:p>
        </p:txBody>
      </p:sp>
      <p:sp>
        <p:nvSpPr>
          <p:cNvPr id="197636" name="Slide Number Placeholder 3">
            <a:extLst>
              <a:ext uri="{FF2B5EF4-FFF2-40B4-BE49-F238E27FC236}">
                <a16:creationId xmlns:a16="http://schemas.microsoft.com/office/drawing/2014/main" id="{B03535B4-2445-43B5-88BE-CE162C5D75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A151508-19AE-4EC4-B7E1-21A4FB63C0BB}" type="slidenum">
              <a:rPr lang="en-US" altLang="en-US" sz="1300"/>
              <a:pPr/>
              <a:t>66</a:t>
            </a:fld>
            <a:endParaRPr lang="en-US" altLang="en-US"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0A8C4D01-8B81-4B15-BE09-EBAA50928D65}"/>
              </a:ext>
            </a:extLst>
          </p:cNvPr>
          <p:cNvSpPr>
            <a:spLocks noGrp="1" noRot="1" noChangeAspect="1" noTextEdit="1"/>
          </p:cNvSpPr>
          <p:nvPr>
            <p:ph type="sldImg"/>
          </p:nvPr>
        </p:nvSpPr>
        <p:spPr>
          <a:ln/>
        </p:spPr>
      </p:sp>
      <p:sp>
        <p:nvSpPr>
          <p:cNvPr id="198659" name="Notes Placeholder 2">
            <a:extLst>
              <a:ext uri="{FF2B5EF4-FFF2-40B4-BE49-F238E27FC236}">
                <a16:creationId xmlns:a16="http://schemas.microsoft.com/office/drawing/2014/main" id="{D2D75BA0-4627-4AE3-9799-FD0B2DA8F3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Hill sides are better for trails than flat areas.</a:t>
            </a:r>
          </a:p>
        </p:txBody>
      </p:sp>
      <p:sp>
        <p:nvSpPr>
          <p:cNvPr id="198660" name="Slide Number Placeholder 3">
            <a:extLst>
              <a:ext uri="{FF2B5EF4-FFF2-40B4-BE49-F238E27FC236}">
                <a16:creationId xmlns:a16="http://schemas.microsoft.com/office/drawing/2014/main" id="{4CDAAA5D-C895-4801-858E-744A31CD7D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C6C86917-46B9-4678-9A7E-0D7A7E02EB62}" type="slidenum">
              <a:rPr lang="en-US" altLang="en-US" sz="1300"/>
              <a:pPr/>
              <a:t>67</a:t>
            </a:fld>
            <a:endParaRPr lang="en-US" altLang="en-US" sz="13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A1861245-12C2-4314-AEE8-542FBCF938FD}"/>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459C4D77-2037-4EBB-8EBC-A67BC77779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Full bench construction means the entire tread surface rests on undisturbed native soil.  Part bench means part of the tread surface is fill.  Part bench is not recommended.  The fill almost never becomes sturdy.</a:t>
            </a:r>
          </a:p>
        </p:txBody>
      </p:sp>
      <p:sp>
        <p:nvSpPr>
          <p:cNvPr id="199684" name="Slide Number Placeholder 3">
            <a:extLst>
              <a:ext uri="{FF2B5EF4-FFF2-40B4-BE49-F238E27FC236}">
                <a16:creationId xmlns:a16="http://schemas.microsoft.com/office/drawing/2014/main" id="{408A6B16-DF4D-4072-8077-03E8F9DF7A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7D47936E-E17D-4BB1-9A6A-9E8852B14BBC}" type="slidenum">
              <a:rPr lang="en-US" altLang="en-US" sz="1300"/>
              <a:pPr/>
              <a:t>69</a:t>
            </a:fld>
            <a:endParaRPr lang="en-US" altLang="en-US"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EDF1A399-4276-4787-A82A-3C7A659ABD8E}"/>
              </a:ext>
            </a:extLst>
          </p:cNvPr>
          <p:cNvSpPr>
            <a:spLocks noGrp="1" noRot="1" noChangeAspect="1" noTextEdit="1"/>
          </p:cNvSpPr>
          <p:nvPr>
            <p:ph type="sldImg"/>
          </p:nvPr>
        </p:nvSpPr>
        <p:spPr>
          <a:ln/>
        </p:spPr>
      </p:sp>
      <p:sp>
        <p:nvSpPr>
          <p:cNvPr id="200707" name="Notes Placeholder 2">
            <a:extLst>
              <a:ext uri="{FF2B5EF4-FFF2-40B4-BE49-F238E27FC236}">
                <a16:creationId xmlns:a16="http://schemas.microsoft.com/office/drawing/2014/main" id="{B2EB7899-F50F-4E79-A4F1-C0CDE0E8A3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Trails can become difficult to drain when they are built on sideslopes of less than 15%.  Only part-bench construction is possible when the sideslope is so gentle, and the sidecast material forms a berm that the water cannot surmount.</a:t>
            </a:r>
          </a:p>
        </p:txBody>
      </p:sp>
      <p:sp>
        <p:nvSpPr>
          <p:cNvPr id="200708" name="Slide Number Placeholder 3">
            <a:extLst>
              <a:ext uri="{FF2B5EF4-FFF2-40B4-BE49-F238E27FC236}">
                <a16:creationId xmlns:a16="http://schemas.microsoft.com/office/drawing/2014/main" id="{D0158228-DAA4-43E4-8769-1610E79B9E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B9BAE6A0-FC0F-4DB8-A832-DF48F1011903}" type="slidenum">
              <a:rPr lang="en-US" altLang="en-US" sz="1300"/>
              <a:pPr/>
              <a:t>70</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AC32AA29-71B0-4082-BA9A-DBF192F7CB1B}"/>
              </a:ext>
            </a:extLst>
          </p:cNvPr>
          <p:cNvSpPr>
            <a:spLocks noGrp="1" noRot="1" noChangeAspect="1" noTextEdit="1"/>
          </p:cNvSpPr>
          <p:nvPr>
            <p:ph type="sldImg"/>
          </p:nvPr>
        </p:nvSpPr>
        <p:spPr>
          <a:ln/>
        </p:spPr>
      </p:sp>
      <p:sp>
        <p:nvSpPr>
          <p:cNvPr id="155651" name="Notes Placeholder 2">
            <a:extLst>
              <a:ext uri="{FF2B5EF4-FFF2-40B4-BE49-F238E27FC236}">
                <a16:creationId xmlns:a16="http://schemas.microsoft.com/office/drawing/2014/main" id="{C8D3C520-DCEE-457B-B009-D58104551B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or watersheds.  Additionally, some pieces of Federal land have special Congressional designations such as Wilderness Area, Wild and Scenic River, or National Scenic Trail.  Such lands, including the Pacific Crest National Scenic Trail, have special management plans that further guide trail planning and design.</a:t>
            </a:r>
          </a:p>
        </p:txBody>
      </p:sp>
      <p:sp>
        <p:nvSpPr>
          <p:cNvPr id="155652" name="Slide Number Placeholder 3">
            <a:extLst>
              <a:ext uri="{FF2B5EF4-FFF2-40B4-BE49-F238E27FC236}">
                <a16:creationId xmlns:a16="http://schemas.microsoft.com/office/drawing/2014/main" id="{AADFEFC3-9A9D-4000-85F5-D3C8E48786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E6F8664C-FE6C-4EE9-A786-D447BEB83F92}" type="slidenum">
              <a:rPr lang="en-US" altLang="en-US" sz="1300"/>
              <a:pPr/>
              <a:t>9</a:t>
            </a:fld>
            <a:endParaRPr lang="en-US" altLang="en-US" sz="13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FAE1532B-8EE1-4804-9027-C413C55D4410}"/>
              </a:ext>
            </a:extLst>
          </p:cNvPr>
          <p:cNvSpPr>
            <a:spLocks noGrp="1" noRot="1" noChangeAspect="1" noTextEdit="1"/>
          </p:cNvSpPr>
          <p:nvPr>
            <p:ph type="sldImg"/>
          </p:nvPr>
        </p:nvSpPr>
        <p:spPr>
          <a:ln/>
        </p:spPr>
      </p:sp>
      <p:sp>
        <p:nvSpPr>
          <p:cNvPr id="201731" name="Notes Placeholder 2">
            <a:extLst>
              <a:ext uri="{FF2B5EF4-FFF2-40B4-BE49-F238E27FC236}">
                <a16:creationId xmlns:a16="http://schemas.microsoft.com/office/drawing/2014/main" id="{E3DCB494-8CCC-40D1-AADB-EECBF7C2D4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1732" name="Slide Number Placeholder 3">
            <a:extLst>
              <a:ext uri="{FF2B5EF4-FFF2-40B4-BE49-F238E27FC236}">
                <a16:creationId xmlns:a16="http://schemas.microsoft.com/office/drawing/2014/main" id="{8E5AB9CD-C884-482E-95D9-CA7DF96BFE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12C8C534-3F81-4FBC-9622-4FC49C476796}" type="slidenum">
              <a:rPr lang="en-US" altLang="en-US" sz="1300"/>
              <a:pPr/>
              <a:t>72</a:t>
            </a:fld>
            <a:endParaRPr lang="en-US" altLang="en-US"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4E3F77B2-8554-44F6-987A-F38121AFED8F}"/>
              </a:ext>
            </a:extLst>
          </p:cNvPr>
          <p:cNvSpPr>
            <a:spLocks noGrp="1" noRot="1" noChangeAspect="1" noTextEdit="1"/>
          </p:cNvSpPr>
          <p:nvPr>
            <p:ph type="sldImg"/>
          </p:nvPr>
        </p:nvSpPr>
        <p:spPr>
          <a:ln/>
        </p:spPr>
      </p:sp>
      <p:sp>
        <p:nvSpPr>
          <p:cNvPr id="202755" name="Notes Placeholder 2">
            <a:extLst>
              <a:ext uri="{FF2B5EF4-FFF2-40B4-BE49-F238E27FC236}">
                <a16:creationId xmlns:a16="http://schemas.microsoft.com/office/drawing/2014/main" id="{66A5C80A-EF46-4231-BCF3-AEAC53709D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Each user type exerts a different kind of pressure and a different kind of wear upon a tread surface.  It is important that trails are built with the right surface material and grade to withstand the user type for which they are intended.</a:t>
            </a:r>
          </a:p>
        </p:txBody>
      </p:sp>
      <p:sp>
        <p:nvSpPr>
          <p:cNvPr id="202756" name="Slide Number Placeholder 3">
            <a:extLst>
              <a:ext uri="{FF2B5EF4-FFF2-40B4-BE49-F238E27FC236}">
                <a16:creationId xmlns:a16="http://schemas.microsoft.com/office/drawing/2014/main" id="{2B3AE7B7-090E-4BCE-B187-E348764602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7AF43315-1582-4AEA-BA49-6E3C6061B096}" type="slidenum">
              <a:rPr lang="en-US" altLang="en-US" sz="1300"/>
              <a:pPr/>
              <a:t>74</a:t>
            </a:fld>
            <a:endParaRPr lang="en-US" altLang="en-US" sz="13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8C20D402-9B97-45A8-9694-E908DA9BACCE}"/>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C14DAB00-8651-4FF9-9534-B3DB460888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Heavier use usually means more erosion, therefore you’d want a gentler grade.</a:t>
            </a:r>
          </a:p>
        </p:txBody>
      </p:sp>
      <p:sp>
        <p:nvSpPr>
          <p:cNvPr id="203780" name="Slide Number Placeholder 3">
            <a:extLst>
              <a:ext uri="{FF2B5EF4-FFF2-40B4-BE49-F238E27FC236}">
                <a16:creationId xmlns:a16="http://schemas.microsoft.com/office/drawing/2014/main" id="{00003BB3-51C0-4504-B389-CA52286700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905C3786-D711-4FAE-9175-E3776CA3FCE8}" type="slidenum">
              <a:rPr lang="en-US" altLang="en-US" sz="1300"/>
              <a:pPr/>
              <a:t>75</a:t>
            </a:fld>
            <a:endParaRPr lang="en-US" altLang="en-US" sz="13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B0D164B4-5EDF-4B6B-AA79-5249A6C64691}"/>
              </a:ext>
            </a:extLst>
          </p:cNvPr>
          <p:cNvSpPr>
            <a:spLocks noGrp="1" noRot="1" noChangeAspect="1" noTextEdit="1"/>
          </p:cNvSpPr>
          <p:nvPr>
            <p:ph type="sldImg"/>
          </p:nvPr>
        </p:nvSpPr>
        <p:spPr>
          <a:ln/>
        </p:spPr>
      </p:sp>
      <p:sp>
        <p:nvSpPr>
          <p:cNvPr id="204803" name="Notes Placeholder 2">
            <a:extLst>
              <a:ext uri="{FF2B5EF4-FFF2-40B4-BE49-F238E27FC236}">
                <a16:creationId xmlns:a16="http://schemas.microsoft.com/office/drawing/2014/main" id="{98349E6E-D0A0-470B-9B5D-02FA268847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trail can withstand summer traffic much more than winter.  If it is meant for winter use, consider making the grade more gentle.</a:t>
            </a:r>
          </a:p>
        </p:txBody>
      </p:sp>
      <p:sp>
        <p:nvSpPr>
          <p:cNvPr id="204804" name="Slide Number Placeholder 3">
            <a:extLst>
              <a:ext uri="{FF2B5EF4-FFF2-40B4-BE49-F238E27FC236}">
                <a16:creationId xmlns:a16="http://schemas.microsoft.com/office/drawing/2014/main" id="{C73530E1-DB34-4F1C-8837-5C431D9090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8389C683-9571-43E8-BB81-C3AA749A690A}" type="slidenum">
              <a:rPr lang="en-US" altLang="en-US" sz="1300"/>
              <a:pPr/>
              <a:t>76</a:t>
            </a:fld>
            <a:endParaRPr lang="en-US" altLang="en-US" sz="13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AF8CD542-4B09-4414-BA49-18352E8E8AB3}"/>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id="{8286AE53-FA5B-441F-883A-120ABDCAF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sandy soil does fine at a relatively flat grade, but as soon as the grade gets a bit steeper, it erodes.</a:t>
            </a:r>
          </a:p>
        </p:txBody>
      </p:sp>
      <p:sp>
        <p:nvSpPr>
          <p:cNvPr id="205828" name="Slide Number Placeholder 3">
            <a:extLst>
              <a:ext uri="{FF2B5EF4-FFF2-40B4-BE49-F238E27FC236}">
                <a16:creationId xmlns:a16="http://schemas.microsoft.com/office/drawing/2014/main" id="{484F26D0-2606-4510-A3E6-14676C8553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253F3989-7E6D-40D7-88C6-5ECDB54C603E}" type="slidenum">
              <a:rPr lang="en-US" altLang="en-US" sz="1300"/>
              <a:pPr/>
              <a:t>77</a:t>
            </a:fld>
            <a:endParaRPr lang="en-US" altLang="en-US" sz="13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E153ABC3-A0CC-464A-BFE9-341D54200EFA}"/>
              </a:ext>
            </a:extLst>
          </p:cNvPr>
          <p:cNvSpPr>
            <a:spLocks noGrp="1" noRot="1" noChangeAspect="1" noTextEdit="1"/>
          </p:cNvSpPr>
          <p:nvPr>
            <p:ph type="sldImg"/>
          </p:nvPr>
        </p:nvSpPr>
        <p:spPr>
          <a:ln/>
        </p:spPr>
      </p:sp>
      <p:sp>
        <p:nvSpPr>
          <p:cNvPr id="206851" name="Notes Placeholder 2">
            <a:extLst>
              <a:ext uri="{FF2B5EF4-FFF2-40B4-BE49-F238E27FC236}">
                <a16:creationId xmlns:a16="http://schemas.microsoft.com/office/drawing/2014/main" id="{A183DF48-7C95-4720-A5CD-1D17FEF712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 much water falls on the hillside?</a:t>
            </a:r>
          </a:p>
        </p:txBody>
      </p:sp>
      <p:sp>
        <p:nvSpPr>
          <p:cNvPr id="206852" name="Slide Number Placeholder 3">
            <a:extLst>
              <a:ext uri="{FF2B5EF4-FFF2-40B4-BE49-F238E27FC236}">
                <a16:creationId xmlns:a16="http://schemas.microsoft.com/office/drawing/2014/main" id="{94E18C2A-18A0-4973-A528-B8DE3495C9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24F4CD68-BD61-43F6-AB5C-71A266ACFD18}" type="slidenum">
              <a:rPr lang="en-US" altLang="en-US" sz="1300"/>
              <a:pPr/>
              <a:t>78</a:t>
            </a:fld>
            <a:endParaRPr lang="en-US" altLang="en-US" sz="13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BE484818-AB34-4B76-9073-585CA5302802}"/>
              </a:ext>
            </a:extLst>
          </p:cNvPr>
          <p:cNvSpPr>
            <a:spLocks noGrp="1" noRot="1" noChangeAspect="1" noTextEdit="1"/>
          </p:cNvSpPr>
          <p:nvPr>
            <p:ph type="sldImg"/>
          </p:nvPr>
        </p:nvSpPr>
        <p:spPr>
          <a:ln/>
        </p:spPr>
      </p:sp>
      <p:sp>
        <p:nvSpPr>
          <p:cNvPr id="207875" name="Notes Placeholder 2">
            <a:extLst>
              <a:ext uri="{FF2B5EF4-FFF2-40B4-BE49-F238E27FC236}">
                <a16:creationId xmlns:a16="http://schemas.microsoft.com/office/drawing/2014/main" id="{B0FEB48E-9626-438F-878F-E6BD6A0176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Also in this category would be rapid snowmelt.  If a trail needs to withstand a lot of water all at once, that will affect what you deem to be the maximum grade.</a:t>
            </a:r>
          </a:p>
        </p:txBody>
      </p:sp>
      <p:sp>
        <p:nvSpPr>
          <p:cNvPr id="207876" name="Slide Number Placeholder 3">
            <a:extLst>
              <a:ext uri="{FF2B5EF4-FFF2-40B4-BE49-F238E27FC236}">
                <a16:creationId xmlns:a16="http://schemas.microsoft.com/office/drawing/2014/main" id="{EDFB8F88-666C-4A76-B1B9-9320CE18E5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B6621DD7-8D7C-4272-9300-467582528390}" type="slidenum">
              <a:rPr lang="en-US" altLang="en-US" sz="1300"/>
              <a:pPr/>
              <a:t>79</a:t>
            </a:fld>
            <a:endParaRPr lang="en-US" altLang="en-US" sz="13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80798D63-DB63-4D84-B423-8BDBFD5D0562}"/>
              </a:ext>
            </a:extLst>
          </p:cNvPr>
          <p:cNvSpPr>
            <a:spLocks noGrp="1" noRot="1" noChangeAspect="1" noTextEdit="1"/>
          </p:cNvSpPr>
          <p:nvPr>
            <p:ph type="sldImg"/>
          </p:nvPr>
        </p:nvSpPr>
        <p:spPr>
          <a:ln/>
        </p:spPr>
      </p:sp>
      <p:sp>
        <p:nvSpPr>
          <p:cNvPr id="208899" name="Notes Placeholder 2">
            <a:extLst>
              <a:ext uri="{FF2B5EF4-FFF2-40B4-BE49-F238E27FC236}">
                <a16:creationId xmlns:a16="http://schemas.microsoft.com/office/drawing/2014/main" id="{DFE145EE-E6E7-42D6-A4CD-966E48EDA6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Can protect a tread surface from some erosion.</a:t>
            </a:r>
          </a:p>
        </p:txBody>
      </p:sp>
      <p:sp>
        <p:nvSpPr>
          <p:cNvPr id="208900" name="Slide Number Placeholder 3">
            <a:extLst>
              <a:ext uri="{FF2B5EF4-FFF2-40B4-BE49-F238E27FC236}">
                <a16:creationId xmlns:a16="http://schemas.microsoft.com/office/drawing/2014/main" id="{6BCE8041-D23E-48D2-AD42-CB68D4A52F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0AD061EE-1E1C-46A7-973A-47A673942CEE}" type="slidenum">
              <a:rPr lang="en-US" altLang="en-US" sz="1300"/>
              <a:pPr/>
              <a:t>80</a:t>
            </a:fld>
            <a:endParaRPr lang="en-US" altLang="en-US" sz="13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A97E901B-4BD2-4EDF-A5CD-E9726E224D36}"/>
              </a:ext>
            </a:extLst>
          </p:cNvPr>
          <p:cNvSpPr>
            <a:spLocks noGrp="1" noRot="1" noChangeAspect="1" noTextEdit="1"/>
          </p:cNvSpPr>
          <p:nvPr>
            <p:ph type="sldImg"/>
          </p:nvPr>
        </p:nvSpPr>
        <p:spPr>
          <a:ln/>
        </p:spPr>
      </p:sp>
      <p:sp>
        <p:nvSpPr>
          <p:cNvPr id="209923" name="Notes Placeholder 2">
            <a:extLst>
              <a:ext uri="{FF2B5EF4-FFF2-40B4-BE49-F238E27FC236}">
                <a16:creationId xmlns:a16="http://schemas.microsoft.com/office/drawing/2014/main" id="{BF9C85D0-57E2-4F96-9F2F-7565CD839C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See how much rainfall the trail must withstand based on its location on the hillslope.  Higher is drier.</a:t>
            </a:r>
          </a:p>
        </p:txBody>
      </p:sp>
      <p:sp>
        <p:nvSpPr>
          <p:cNvPr id="209924" name="Slide Number Placeholder 3">
            <a:extLst>
              <a:ext uri="{FF2B5EF4-FFF2-40B4-BE49-F238E27FC236}">
                <a16:creationId xmlns:a16="http://schemas.microsoft.com/office/drawing/2014/main" id="{5F0E219A-9565-4994-9E2F-8125613A68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C49A93DF-4531-46CE-9DAA-6C62E0262D17}" type="slidenum">
              <a:rPr lang="en-US" altLang="en-US" sz="1300"/>
              <a:pPr/>
              <a:t>81</a:t>
            </a:fld>
            <a:endParaRPr lang="en-US" altLang="en-US" sz="13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764110F4-AF04-49F3-B2D8-E58C386C3A3B}"/>
              </a:ext>
            </a:extLst>
          </p:cNvPr>
          <p:cNvSpPr>
            <a:spLocks noGrp="1" noRot="1" noChangeAspect="1" noTextEdit="1"/>
          </p:cNvSpPr>
          <p:nvPr>
            <p:ph type="sldImg"/>
          </p:nvPr>
        </p:nvSpPr>
        <p:spPr>
          <a:ln/>
        </p:spPr>
      </p:sp>
      <p:sp>
        <p:nvSpPr>
          <p:cNvPr id="210947" name="Notes Placeholder 2">
            <a:extLst>
              <a:ext uri="{FF2B5EF4-FFF2-40B4-BE49-F238E27FC236}">
                <a16:creationId xmlns:a16="http://schemas.microsoft.com/office/drawing/2014/main" id="{EF603ABF-E268-4BB9-8743-733E1A284F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If possible, a designer should assess similar trails in the nearby area and observe what grades are sustainable there. </a:t>
            </a:r>
          </a:p>
          <a:p>
            <a:endParaRPr lang="en-AU" altLang="en-US"/>
          </a:p>
          <a:p>
            <a:r>
              <a:rPr lang="en-US" altLang="en-US"/>
              <a:t>Based on all these factors and observations, a designer should determine the maximum sustainable grade for the new trail.</a:t>
            </a:r>
          </a:p>
          <a:p>
            <a:endParaRPr lang="en-US" altLang="en-US"/>
          </a:p>
        </p:txBody>
      </p:sp>
      <p:sp>
        <p:nvSpPr>
          <p:cNvPr id="210948" name="Slide Number Placeholder 3">
            <a:extLst>
              <a:ext uri="{FF2B5EF4-FFF2-40B4-BE49-F238E27FC236}">
                <a16:creationId xmlns:a16="http://schemas.microsoft.com/office/drawing/2014/main" id="{C06C9B54-BFAD-4114-A612-040A0987BF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B9CA4460-5F91-460B-9F1D-36188E958A4E}" type="slidenum">
              <a:rPr lang="en-US" altLang="en-US" sz="1300"/>
              <a:pPr/>
              <a:t>82</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036A92DE-38AB-43FC-91E5-6678A259727A}"/>
              </a:ext>
            </a:extLst>
          </p:cNvPr>
          <p:cNvSpPr>
            <a:spLocks noGrp="1" noRot="1" noChangeAspect="1" noTextEdit="1"/>
          </p:cNvSpPr>
          <p:nvPr>
            <p:ph type="sldImg"/>
          </p:nvPr>
        </p:nvSpPr>
        <p:spPr>
          <a:ln/>
        </p:spPr>
      </p:sp>
      <p:sp>
        <p:nvSpPr>
          <p:cNvPr id="156675" name="Notes Placeholder 2">
            <a:extLst>
              <a:ext uri="{FF2B5EF4-FFF2-40B4-BE49-F238E27FC236}">
                <a16:creationId xmlns:a16="http://schemas.microsoft.com/office/drawing/2014/main" id="{87897AEF-D74B-42E4-A63B-A652492682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next step in Trail Planning is to obtain a detailed Topographic Map of the area.  (Show students briefly how to read contour lines: eg, lines closer together means steeper hillside, etc).</a:t>
            </a:r>
          </a:p>
        </p:txBody>
      </p:sp>
      <p:sp>
        <p:nvSpPr>
          <p:cNvPr id="156676" name="Slide Number Placeholder 3">
            <a:extLst>
              <a:ext uri="{FF2B5EF4-FFF2-40B4-BE49-F238E27FC236}">
                <a16:creationId xmlns:a16="http://schemas.microsoft.com/office/drawing/2014/main" id="{D24C1FAD-6F2A-4855-80C7-A010837426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EE1B5185-4DB8-4063-BB58-7DBA5D7DC18A}" type="slidenum">
              <a:rPr lang="en-US" altLang="en-US" sz="1300"/>
              <a:pPr/>
              <a:t>10</a:t>
            </a:fld>
            <a:endParaRPr lang="en-US" altLang="en-US" sz="13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E0C046F7-B78C-4982-8062-D774DDB41D4D}"/>
              </a:ext>
            </a:extLst>
          </p:cNvPr>
          <p:cNvSpPr>
            <a:spLocks noGrp="1" noRot="1" noChangeAspect="1" noTextEdit="1"/>
          </p:cNvSpPr>
          <p:nvPr>
            <p:ph type="sldImg"/>
          </p:nvPr>
        </p:nvSpPr>
        <p:spPr>
          <a:ln/>
        </p:spPr>
      </p:sp>
      <p:sp>
        <p:nvSpPr>
          <p:cNvPr id="211971" name="Notes Placeholder 2">
            <a:extLst>
              <a:ext uri="{FF2B5EF4-FFF2-40B4-BE49-F238E27FC236}">
                <a16:creationId xmlns:a16="http://schemas.microsoft.com/office/drawing/2014/main" id="{34DF2457-40BD-431D-8813-76E41B9D54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After you’ve established the maximum sustainable grade, go back to your map and look at the average grade between major control points.</a:t>
            </a:r>
          </a:p>
        </p:txBody>
      </p:sp>
      <p:sp>
        <p:nvSpPr>
          <p:cNvPr id="211972" name="Slide Number Placeholder 3">
            <a:extLst>
              <a:ext uri="{FF2B5EF4-FFF2-40B4-BE49-F238E27FC236}">
                <a16:creationId xmlns:a16="http://schemas.microsoft.com/office/drawing/2014/main" id="{959333AE-1C58-4CC3-A037-CFDB2785C5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833CED40-84A4-459C-8AA9-1F3D29542689}" type="slidenum">
              <a:rPr lang="en-US" altLang="en-US" sz="1300"/>
              <a:pPr/>
              <a:t>83</a:t>
            </a:fld>
            <a:endParaRPr lang="en-US" altLang="en-US" sz="13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E62AACF6-E6BB-4766-823A-FA66D11FA403}"/>
              </a:ext>
            </a:extLst>
          </p:cNvPr>
          <p:cNvSpPr>
            <a:spLocks noGrp="1" noRot="1" noChangeAspect="1" noTextEdit="1"/>
          </p:cNvSpPr>
          <p:nvPr>
            <p:ph type="sldImg"/>
          </p:nvPr>
        </p:nvSpPr>
        <p:spPr>
          <a:ln/>
        </p:spPr>
      </p:sp>
      <p:sp>
        <p:nvSpPr>
          <p:cNvPr id="212995" name="Notes Placeholder 2">
            <a:extLst>
              <a:ext uri="{FF2B5EF4-FFF2-40B4-BE49-F238E27FC236}">
                <a16:creationId xmlns:a16="http://schemas.microsoft.com/office/drawing/2014/main" id="{ED0810C7-638C-407F-A1F5-6112EF3E5D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 to determine grade. </a:t>
            </a:r>
          </a:p>
        </p:txBody>
      </p:sp>
      <p:sp>
        <p:nvSpPr>
          <p:cNvPr id="212996" name="Slide Number Placeholder 3">
            <a:extLst>
              <a:ext uri="{FF2B5EF4-FFF2-40B4-BE49-F238E27FC236}">
                <a16:creationId xmlns:a16="http://schemas.microsoft.com/office/drawing/2014/main" id="{84A2AEB2-22FF-4728-925F-829A1AB1B4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944EFD14-A1F0-496A-9359-C0177791A5C4}" type="slidenum">
              <a:rPr lang="en-US" altLang="en-US" sz="1300"/>
              <a:pPr/>
              <a:t>84</a:t>
            </a:fld>
            <a:endParaRPr lang="en-US" altLang="en-US" sz="13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CE5E2D2C-F5C1-4BCE-8F1A-40C8E754228D}"/>
              </a:ext>
            </a:extLst>
          </p:cNvPr>
          <p:cNvSpPr>
            <a:spLocks noGrp="1" noRot="1" noChangeAspect="1" noTextEdit="1"/>
          </p:cNvSpPr>
          <p:nvPr>
            <p:ph type="sldImg"/>
          </p:nvPr>
        </p:nvSpPr>
        <p:spPr>
          <a:ln/>
        </p:spPr>
      </p:sp>
      <p:sp>
        <p:nvSpPr>
          <p:cNvPr id="214019" name="Notes Placeholder 2">
            <a:extLst>
              <a:ext uri="{FF2B5EF4-FFF2-40B4-BE49-F238E27FC236}">
                <a16:creationId xmlns:a16="http://schemas.microsoft.com/office/drawing/2014/main" id="{1171CCA0-B72E-4216-BD92-D1B239134E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For a given trail, while the overall target average grade may be 10%, the grade between any pair of control points is likely to vary.  Make sure to work between two control points when ready to flag; otherwise, starting from the beginning and “blind flagging” at 10% will result in sudden grade adjustments as minor controls are encountered.</a:t>
            </a:r>
            <a:endParaRPr lang="en-US" altLang="en-US"/>
          </a:p>
        </p:txBody>
      </p:sp>
      <p:sp>
        <p:nvSpPr>
          <p:cNvPr id="214020" name="Slide Number Placeholder 3">
            <a:extLst>
              <a:ext uri="{FF2B5EF4-FFF2-40B4-BE49-F238E27FC236}">
                <a16:creationId xmlns:a16="http://schemas.microsoft.com/office/drawing/2014/main" id="{FE7F118E-2C70-4173-8A51-9331B9098B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D5002B8C-4DF1-4E03-94A0-7F404465E943}" type="slidenum">
              <a:rPr lang="en-US" altLang="en-US" sz="1300"/>
              <a:pPr/>
              <a:t>88</a:t>
            </a:fld>
            <a:endParaRPr lang="en-US" altLang="en-US" sz="13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FB60F0C8-F6E4-49F7-A860-1D581B409038}"/>
              </a:ext>
            </a:extLst>
          </p:cNvPr>
          <p:cNvSpPr>
            <a:spLocks noGrp="1" noRot="1" noChangeAspect="1" noTextEdit="1"/>
          </p:cNvSpPr>
          <p:nvPr>
            <p:ph type="sldImg"/>
          </p:nvPr>
        </p:nvSpPr>
        <p:spPr>
          <a:ln/>
        </p:spPr>
      </p:sp>
      <p:sp>
        <p:nvSpPr>
          <p:cNvPr id="215043" name="Notes Placeholder 2">
            <a:extLst>
              <a:ext uri="{FF2B5EF4-FFF2-40B4-BE49-F238E27FC236}">
                <a16:creationId xmlns:a16="http://schemas.microsoft.com/office/drawing/2014/main" id="{647C2E82-153E-40CE-A617-AAF2AEC852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average grade is 8%, but, some of the segments between control points are 10%.  What to do if the maximum sustainable is 8%?</a:t>
            </a:r>
          </a:p>
        </p:txBody>
      </p:sp>
      <p:sp>
        <p:nvSpPr>
          <p:cNvPr id="215044" name="Slide Number Placeholder 3">
            <a:extLst>
              <a:ext uri="{FF2B5EF4-FFF2-40B4-BE49-F238E27FC236}">
                <a16:creationId xmlns:a16="http://schemas.microsoft.com/office/drawing/2014/main" id="{A327A17D-688F-4465-8209-4C79B244B6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92EB787D-0C78-4F93-A64A-8F46722774C5}" type="slidenum">
              <a:rPr lang="en-US" altLang="en-US" sz="1300"/>
              <a:pPr/>
              <a:t>91</a:t>
            </a:fld>
            <a:endParaRPr lang="en-US" altLang="en-US" sz="13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CCDCB9B1-00F1-432D-90E2-DF8F18F65C55}"/>
              </a:ext>
            </a:extLst>
          </p:cNvPr>
          <p:cNvSpPr>
            <a:spLocks noGrp="1" noRot="1" noChangeAspect="1" noTextEdit="1"/>
          </p:cNvSpPr>
          <p:nvPr>
            <p:ph type="sldImg"/>
          </p:nvPr>
        </p:nvSpPr>
        <p:spPr>
          <a:ln/>
        </p:spPr>
      </p:sp>
      <p:sp>
        <p:nvSpPr>
          <p:cNvPr id="216067" name="Notes Placeholder 2">
            <a:extLst>
              <a:ext uri="{FF2B5EF4-FFF2-40B4-BE49-F238E27FC236}">
                <a16:creationId xmlns:a16="http://schemas.microsoft.com/office/drawing/2014/main" id="{28A02319-F75F-4E9B-9B4D-F52400EAB5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If the grade between two points exceeds maximum, a designer needs to add run (distance) with well-placed turns.  Topographical turns are preferable to switchbacks or climbing turns, because they are less detectable, and therefore less prone to cutting.  </a:t>
            </a:r>
          </a:p>
          <a:p>
            <a:endParaRPr lang="en-US" altLang="en-US"/>
          </a:p>
        </p:txBody>
      </p:sp>
      <p:sp>
        <p:nvSpPr>
          <p:cNvPr id="216068" name="Slide Number Placeholder 3">
            <a:extLst>
              <a:ext uri="{FF2B5EF4-FFF2-40B4-BE49-F238E27FC236}">
                <a16:creationId xmlns:a16="http://schemas.microsoft.com/office/drawing/2014/main" id="{B2002A1D-4E0A-4843-B3F7-16F6E8D1E8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11634D8-C678-4BFE-94A7-2E629E6832CD}" type="slidenum">
              <a:rPr lang="en-US" altLang="en-US" sz="1300"/>
              <a:pPr/>
              <a:t>92</a:t>
            </a:fld>
            <a:endParaRPr lang="en-US" altLang="en-US" sz="13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A4741B4E-F599-4201-88E8-59A33E889736}"/>
              </a:ext>
            </a:extLst>
          </p:cNvPr>
          <p:cNvSpPr>
            <a:spLocks noGrp="1" noRot="1" noChangeAspect="1" noTextEdit="1"/>
          </p:cNvSpPr>
          <p:nvPr>
            <p:ph type="sldImg"/>
          </p:nvPr>
        </p:nvSpPr>
        <p:spPr>
          <a:ln/>
        </p:spPr>
      </p:sp>
      <p:sp>
        <p:nvSpPr>
          <p:cNvPr id="217091" name="Notes Placeholder 2">
            <a:extLst>
              <a:ext uri="{FF2B5EF4-FFF2-40B4-BE49-F238E27FC236}">
                <a16:creationId xmlns:a16="http://schemas.microsoft.com/office/drawing/2014/main" id="{20015CA6-CFD0-4BC3-A61B-B33BC6F513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If switchbacks or climbing turns are necessary, each one should be located very deliberately.  Locate to facilitate drainage away from the corner by using a ridge nose or a natural topographical swale/drainage.</a:t>
            </a:r>
            <a:endParaRPr lang="en-US" altLang="en-US"/>
          </a:p>
        </p:txBody>
      </p:sp>
      <p:sp>
        <p:nvSpPr>
          <p:cNvPr id="217092" name="Slide Number Placeholder 3">
            <a:extLst>
              <a:ext uri="{FF2B5EF4-FFF2-40B4-BE49-F238E27FC236}">
                <a16:creationId xmlns:a16="http://schemas.microsoft.com/office/drawing/2014/main" id="{91D8D883-6641-4FDF-A507-AADAD57350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22CB8381-971B-40B4-8AA5-89FA45A99F14}" type="slidenum">
              <a:rPr lang="en-US" altLang="en-US" sz="1300"/>
              <a:pPr/>
              <a:t>93</a:t>
            </a:fld>
            <a:endParaRPr lang="en-US" altLang="en-US" sz="13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F08DCCB5-58BD-46E9-8D70-04EFED5BCB5C}"/>
              </a:ext>
            </a:extLst>
          </p:cNvPr>
          <p:cNvSpPr>
            <a:spLocks noGrp="1" noRot="1" noChangeAspect="1" noTextEdit="1"/>
          </p:cNvSpPr>
          <p:nvPr>
            <p:ph type="sldImg"/>
          </p:nvPr>
        </p:nvSpPr>
        <p:spPr>
          <a:ln/>
        </p:spPr>
      </p:sp>
      <p:sp>
        <p:nvSpPr>
          <p:cNvPr id="218115" name="Notes Placeholder 2">
            <a:extLst>
              <a:ext uri="{FF2B5EF4-FFF2-40B4-BE49-F238E27FC236}">
                <a16:creationId xmlns:a16="http://schemas.microsoft.com/office/drawing/2014/main" id="{DDD26F99-A639-4F08-98F3-FBC3626027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If switchbacks or climbing turns are necessary, each one should be located very deliberately.  Ideal spots for turns are not easy to come by.  Therefore, when a designer finds a good spot for a turn, that becomes a control point and influences trail alignment.</a:t>
            </a:r>
            <a:endParaRPr lang="en-US" altLang="en-US"/>
          </a:p>
          <a:p>
            <a:endParaRPr lang="en-US" altLang="en-US"/>
          </a:p>
        </p:txBody>
      </p:sp>
      <p:sp>
        <p:nvSpPr>
          <p:cNvPr id="218116" name="Slide Number Placeholder 3">
            <a:extLst>
              <a:ext uri="{FF2B5EF4-FFF2-40B4-BE49-F238E27FC236}">
                <a16:creationId xmlns:a16="http://schemas.microsoft.com/office/drawing/2014/main" id="{55B4CE83-EBF9-45F2-B00E-339C3A21BF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EE29FECE-5A37-46A4-BBC1-7F4FF20960BF}" type="slidenum">
              <a:rPr lang="en-US" altLang="en-US" sz="1300"/>
              <a:pPr/>
              <a:t>97</a:t>
            </a:fld>
            <a:endParaRPr lang="en-US" altLang="en-US" sz="13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A78C190C-AB0F-42FB-A602-364B498C980E}"/>
              </a:ext>
            </a:extLst>
          </p:cNvPr>
          <p:cNvSpPr>
            <a:spLocks noGrp="1" noRot="1" noChangeAspect="1" noTextEdit="1"/>
          </p:cNvSpPr>
          <p:nvPr>
            <p:ph type="sldImg"/>
          </p:nvPr>
        </p:nvSpPr>
        <p:spPr>
          <a:ln/>
        </p:spPr>
      </p:sp>
      <p:sp>
        <p:nvSpPr>
          <p:cNvPr id="219139" name="Notes Placeholder 2">
            <a:extLst>
              <a:ext uri="{FF2B5EF4-FFF2-40B4-BE49-F238E27FC236}">
                <a16:creationId xmlns:a16="http://schemas.microsoft.com/office/drawing/2014/main" id="{0BB20A69-2E3A-4473-A3C3-12193D360C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Locate to facilitate drainage away from the corner by using a ridge nose or a natural topographical swale/drainage.</a:t>
            </a:r>
            <a:endParaRPr lang="en-US" altLang="en-US"/>
          </a:p>
        </p:txBody>
      </p:sp>
      <p:sp>
        <p:nvSpPr>
          <p:cNvPr id="219140" name="Slide Number Placeholder 3">
            <a:extLst>
              <a:ext uri="{FF2B5EF4-FFF2-40B4-BE49-F238E27FC236}">
                <a16:creationId xmlns:a16="http://schemas.microsoft.com/office/drawing/2014/main" id="{916DDE2C-3775-4074-8939-57B895C1FC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2512B89B-66AC-4887-B9BD-8943EC034D77}" type="slidenum">
              <a:rPr lang="en-US" altLang="en-US" sz="1300"/>
              <a:pPr/>
              <a:t>99</a:t>
            </a:fld>
            <a:endParaRPr lang="en-US" altLang="en-US" sz="13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8791633-1564-40D4-8EC0-701FC34A232F}"/>
              </a:ext>
            </a:extLst>
          </p:cNvPr>
          <p:cNvSpPr>
            <a:spLocks noGrp="1" noRot="1" noChangeAspect="1" noTextEdit="1"/>
          </p:cNvSpPr>
          <p:nvPr>
            <p:ph type="sldImg"/>
          </p:nvPr>
        </p:nvSpPr>
        <p:spPr>
          <a:ln/>
        </p:spPr>
      </p:sp>
      <p:sp>
        <p:nvSpPr>
          <p:cNvPr id="220163" name="Notes Placeholder 2">
            <a:extLst>
              <a:ext uri="{FF2B5EF4-FFF2-40B4-BE49-F238E27FC236}">
                <a16:creationId xmlns:a16="http://schemas.microsoft.com/office/drawing/2014/main" id="{58ED99F7-9848-4763-AEDF-43BCED540D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What is done right in this switchback?  Drainage, topographical bump and imported log provide barrier and separation between the two legs</a:t>
            </a:r>
          </a:p>
        </p:txBody>
      </p:sp>
      <p:sp>
        <p:nvSpPr>
          <p:cNvPr id="220164" name="Slide Number Placeholder 3">
            <a:extLst>
              <a:ext uri="{FF2B5EF4-FFF2-40B4-BE49-F238E27FC236}">
                <a16:creationId xmlns:a16="http://schemas.microsoft.com/office/drawing/2014/main" id="{306A4286-1A99-4D15-AAEA-2371752BD2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539C218-D804-4AE7-A695-85C1B0AD1C00}" type="slidenum">
              <a:rPr lang="en-US" altLang="en-US" sz="1300"/>
              <a:pPr/>
              <a:t>104</a:t>
            </a:fld>
            <a:endParaRPr lang="en-US" altLang="en-US" sz="13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ED91E837-DB65-49A8-9247-9973696F9669}"/>
              </a:ext>
            </a:extLst>
          </p:cNvPr>
          <p:cNvSpPr>
            <a:spLocks noGrp="1" noRot="1" noChangeAspect="1" noTextEdit="1"/>
          </p:cNvSpPr>
          <p:nvPr>
            <p:ph type="sldImg"/>
          </p:nvPr>
        </p:nvSpPr>
        <p:spPr>
          <a:ln/>
        </p:spPr>
      </p:sp>
      <p:sp>
        <p:nvSpPr>
          <p:cNvPr id="221187" name="Notes Placeholder 2">
            <a:extLst>
              <a:ext uri="{FF2B5EF4-FFF2-40B4-BE49-F238E27FC236}">
                <a16:creationId xmlns:a16="http://schemas.microsoft.com/office/drawing/2014/main" id="{94FA550D-EB3A-4DBE-A6BB-109971C581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Students will recognize common design mistakes evident in many existing trails.  Inadequate planning can result in the need later to realign sections at steep grades, or to decommission trails that erode too easily. </a:t>
            </a:r>
            <a:endParaRPr lang="en-US" altLang="en-US"/>
          </a:p>
        </p:txBody>
      </p:sp>
      <p:sp>
        <p:nvSpPr>
          <p:cNvPr id="221188" name="Slide Number Placeholder 3">
            <a:extLst>
              <a:ext uri="{FF2B5EF4-FFF2-40B4-BE49-F238E27FC236}">
                <a16:creationId xmlns:a16="http://schemas.microsoft.com/office/drawing/2014/main" id="{32EB9B99-F26E-4DF1-86AC-65CF99A64F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A1B9D188-A27A-4575-96C6-15A47171C2BD}" type="slidenum">
              <a:rPr lang="en-US" altLang="en-US" sz="1300"/>
              <a:pPr/>
              <a:t>105</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6E91B578-F418-4BE3-88F2-4FDE3DCAB739}"/>
              </a:ext>
            </a:extLst>
          </p:cNvPr>
          <p:cNvSpPr>
            <a:spLocks noGrp="1" noRot="1" noChangeAspect="1" noTextEdit="1"/>
          </p:cNvSpPr>
          <p:nvPr>
            <p:ph type="sldImg"/>
          </p:nvPr>
        </p:nvSpPr>
        <p:spPr>
          <a:ln/>
        </p:spPr>
      </p:sp>
      <p:sp>
        <p:nvSpPr>
          <p:cNvPr id="157699" name="Notes Placeholder 2">
            <a:extLst>
              <a:ext uri="{FF2B5EF4-FFF2-40B4-BE49-F238E27FC236}">
                <a16:creationId xmlns:a16="http://schemas.microsoft.com/office/drawing/2014/main" id="{6608BC05-EA27-4016-8CAD-26ED4EF2F3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Using the topo map, begin to identify Control Points.  </a:t>
            </a:r>
            <a:r>
              <a:rPr lang="en-US" altLang="en-US" b="1"/>
              <a:t>Major</a:t>
            </a:r>
            <a:r>
              <a:rPr lang="en-US" altLang="en-US"/>
              <a:t> control points can usually be identified on the map, before on-the-ground reconnaissance.  Examples of major control points in following slides.</a:t>
            </a:r>
          </a:p>
        </p:txBody>
      </p:sp>
      <p:sp>
        <p:nvSpPr>
          <p:cNvPr id="157700" name="Slide Number Placeholder 3">
            <a:extLst>
              <a:ext uri="{FF2B5EF4-FFF2-40B4-BE49-F238E27FC236}">
                <a16:creationId xmlns:a16="http://schemas.microsoft.com/office/drawing/2014/main" id="{F480D5E3-8645-4A6F-B37E-7CE2FF3314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6E974049-C657-471A-9D49-DF2EADFC99CB}" type="slidenum">
              <a:rPr lang="en-US" altLang="en-US" sz="1300"/>
              <a:pPr/>
              <a:t>11</a:t>
            </a:fld>
            <a:endParaRPr lang="en-US" altLang="en-US" sz="13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001E37B0-EEB3-4599-AC4B-507D87E96E97}"/>
              </a:ext>
            </a:extLst>
          </p:cNvPr>
          <p:cNvSpPr>
            <a:spLocks noGrp="1" noRot="1" noChangeAspect="1" noTextEdit="1"/>
          </p:cNvSpPr>
          <p:nvPr>
            <p:ph type="sldImg"/>
          </p:nvPr>
        </p:nvSpPr>
        <p:spPr>
          <a:ln/>
        </p:spPr>
      </p:sp>
      <p:sp>
        <p:nvSpPr>
          <p:cNvPr id="222211" name="Notes Placeholder 2">
            <a:extLst>
              <a:ext uri="{FF2B5EF4-FFF2-40B4-BE49-F238E27FC236}">
                <a16:creationId xmlns:a16="http://schemas.microsoft.com/office/drawing/2014/main" id="{704E3247-FD07-4C5B-8CF8-6E3D5C43E9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Traditionally, many trails were located on broad ridge tops, where views are great, but opportunities to drain the tread are scant.  The problem with ridgeline trails is one species of the problem with fall line trails. </a:t>
            </a:r>
            <a:endParaRPr lang="en-US" altLang="en-US"/>
          </a:p>
        </p:txBody>
      </p:sp>
      <p:sp>
        <p:nvSpPr>
          <p:cNvPr id="222212" name="Slide Number Placeholder 3">
            <a:extLst>
              <a:ext uri="{FF2B5EF4-FFF2-40B4-BE49-F238E27FC236}">
                <a16:creationId xmlns:a16="http://schemas.microsoft.com/office/drawing/2014/main" id="{31524F35-D49F-4C66-8766-DB2E016849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AA4F59FE-8E00-45C9-A7AD-7FFE54084891}" type="slidenum">
              <a:rPr lang="en-US" altLang="en-US" sz="1300"/>
              <a:pPr/>
              <a:t>106</a:t>
            </a:fld>
            <a:endParaRPr lang="en-US" altLang="en-US" sz="13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7919D60A-4834-410C-B17F-8E0CEAD22589}"/>
              </a:ext>
            </a:extLst>
          </p:cNvPr>
          <p:cNvSpPr>
            <a:spLocks noGrp="1" noRot="1" noChangeAspect="1" noTextEdit="1"/>
          </p:cNvSpPr>
          <p:nvPr>
            <p:ph type="sldImg"/>
          </p:nvPr>
        </p:nvSpPr>
        <p:spPr>
          <a:ln/>
        </p:spPr>
      </p:sp>
      <p:sp>
        <p:nvSpPr>
          <p:cNvPr id="223235" name="Notes Placeholder 2">
            <a:extLst>
              <a:ext uri="{FF2B5EF4-FFF2-40B4-BE49-F238E27FC236}">
                <a16:creationId xmlns:a16="http://schemas.microsoft.com/office/drawing/2014/main" id="{F8D460E5-0F38-4574-B96C-E50C7C037A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See how much soil this ridgetop trail has lost.  It is very difficult to drain this trail in its present location.</a:t>
            </a:r>
          </a:p>
        </p:txBody>
      </p:sp>
      <p:sp>
        <p:nvSpPr>
          <p:cNvPr id="223236" name="Slide Number Placeholder 3">
            <a:extLst>
              <a:ext uri="{FF2B5EF4-FFF2-40B4-BE49-F238E27FC236}">
                <a16:creationId xmlns:a16="http://schemas.microsoft.com/office/drawing/2014/main" id="{EE4E0888-CF31-4C03-B312-4D9DB20A5F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0154609C-BBCF-4A4C-8DFA-330BF457AD20}" type="slidenum">
              <a:rPr lang="en-US" altLang="en-US" sz="1300"/>
              <a:pPr/>
              <a:t>107</a:t>
            </a:fld>
            <a:endParaRPr lang="en-US" altLang="en-US" sz="13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D7C23C4E-1DCC-41DF-BB68-7F8C47AF7DE6}"/>
              </a:ext>
            </a:extLst>
          </p:cNvPr>
          <p:cNvSpPr>
            <a:spLocks noGrp="1" noRot="1" noChangeAspect="1" noTextEdit="1"/>
          </p:cNvSpPr>
          <p:nvPr>
            <p:ph type="sldImg"/>
          </p:nvPr>
        </p:nvSpPr>
        <p:spPr>
          <a:ln/>
        </p:spPr>
      </p:sp>
      <p:sp>
        <p:nvSpPr>
          <p:cNvPr id="224259" name="Notes Placeholder 2">
            <a:extLst>
              <a:ext uri="{FF2B5EF4-FFF2-40B4-BE49-F238E27FC236}">
                <a16:creationId xmlns:a16="http://schemas.microsoft.com/office/drawing/2014/main" id="{139AF497-29A9-40F8-9600-A11D121CED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 extreme case of ridgetop trail erosion.</a:t>
            </a:r>
          </a:p>
        </p:txBody>
      </p:sp>
      <p:sp>
        <p:nvSpPr>
          <p:cNvPr id="224260" name="Slide Number Placeholder 3">
            <a:extLst>
              <a:ext uri="{FF2B5EF4-FFF2-40B4-BE49-F238E27FC236}">
                <a16:creationId xmlns:a16="http://schemas.microsoft.com/office/drawing/2014/main" id="{43C0714C-152D-4F95-818D-4C3917C63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C3EF75A4-D3CE-4860-99A0-7CD47F2A28C1}" type="slidenum">
              <a:rPr lang="en-US" altLang="en-US" sz="1300"/>
              <a:pPr/>
              <a:t>108</a:t>
            </a:fld>
            <a:endParaRPr lang="en-US" altLang="en-US" sz="13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CF335205-3C00-4CEB-82C8-8D31C53B5828}"/>
              </a:ext>
            </a:extLst>
          </p:cNvPr>
          <p:cNvSpPr>
            <a:spLocks noGrp="1" noRot="1" noChangeAspect="1" noTextEdit="1"/>
          </p:cNvSpPr>
          <p:nvPr>
            <p:ph type="sldImg"/>
          </p:nvPr>
        </p:nvSpPr>
        <p:spPr>
          <a:ln/>
        </p:spPr>
      </p:sp>
      <p:sp>
        <p:nvSpPr>
          <p:cNvPr id="225283" name="Notes Placeholder 2">
            <a:extLst>
              <a:ext uri="{FF2B5EF4-FFF2-40B4-BE49-F238E27FC236}">
                <a16:creationId xmlns:a16="http://schemas.microsoft.com/office/drawing/2014/main" id="{D71785FE-F843-4937-A726-A19ED448B6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Better to locate trails on a hillside, and cross over the ridgeline at a saddle to provide views in the other direction. </a:t>
            </a:r>
            <a:endParaRPr lang="en-US" altLang="en-US"/>
          </a:p>
        </p:txBody>
      </p:sp>
      <p:sp>
        <p:nvSpPr>
          <p:cNvPr id="225284" name="Slide Number Placeholder 3">
            <a:extLst>
              <a:ext uri="{FF2B5EF4-FFF2-40B4-BE49-F238E27FC236}">
                <a16:creationId xmlns:a16="http://schemas.microsoft.com/office/drawing/2014/main" id="{CA8FF614-3BB1-44F4-85E8-3ABE16D8BA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A61CB503-4EAB-4C6A-B9C4-AEC70BD057CF}" type="slidenum">
              <a:rPr lang="en-US" altLang="en-US" sz="1300"/>
              <a:pPr/>
              <a:t>109</a:t>
            </a:fld>
            <a:endParaRPr lang="en-US" altLang="en-US" sz="13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a:extLst>
              <a:ext uri="{FF2B5EF4-FFF2-40B4-BE49-F238E27FC236}">
                <a16:creationId xmlns:a16="http://schemas.microsoft.com/office/drawing/2014/main" id="{90F471C9-FD8F-4C06-84A8-81DBD8BFEB15}"/>
              </a:ext>
            </a:extLst>
          </p:cNvPr>
          <p:cNvSpPr>
            <a:spLocks noGrp="1" noRot="1" noChangeAspect="1" noTextEdit="1"/>
          </p:cNvSpPr>
          <p:nvPr>
            <p:ph type="sldImg"/>
          </p:nvPr>
        </p:nvSpPr>
        <p:spPr>
          <a:ln/>
        </p:spPr>
      </p:sp>
      <p:sp>
        <p:nvSpPr>
          <p:cNvPr id="226307" name="Notes Placeholder 2">
            <a:extLst>
              <a:ext uri="{FF2B5EF4-FFF2-40B4-BE49-F238E27FC236}">
                <a16:creationId xmlns:a16="http://schemas.microsoft.com/office/drawing/2014/main" id="{67B31A0D-EC54-492D-8454-AF4FD12B56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Flat areas and meadows, too, have historically been popular places to locate trails.  However, these locations too are destined for drainage problems.</a:t>
            </a:r>
            <a:endParaRPr lang="en-US" altLang="en-US"/>
          </a:p>
        </p:txBody>
      </p:sp>
      <p:sp>
        <p:nvSpPr>
          <p:cNvPr id="226308" name="Slide Number Placeholder 3">
            <a:extLst>
              <a:ext uri="{FF2B5EF4-FFF2-40B4-BE49-F238E27FC236}">
                <a16:creationId xmlns:a16="http://schemas.microsoft.com/office/drawing/2014/main" id="{2F142D19-6EC1-4DEE-9075-3303E57513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FADADC75-884B-47D4-8F33-41A6DCC17BBA}" type="slidenum">
              <a:rPr lang="en-US" altLang="en-US" sz="1300"/>
              <a:pPr/>
              <a:t>111</a:t>
            </a:fld>
            <a:endParaRPr lang="en-US" altLang="en-US" sz="13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D6CF22D7-36A8-4368-99F9-70B0821230EA}"/>
              </a:ext>
            </a:extLst>
          </p:cNvPr>
          <p:cNvSpPr>
            <a:spLocks noGrp="1" noRot="1" noChangeAspect="1" noTextEdit="1"/>
          </p:cNvSpPr>
          <p:nvPr>
            <p:ph type="sldImg"/>
          </p:nvPr>
        </p:nvSpPr>
        <p:spPr>
          <a:ln/>
        </p:spPr>
      </p:sp>
      <p:sp>
        <p:nvSpPr>
          <p:cNvPr id="227331" name="Notes Placeholder 2">
            <a:extLst>
              <a:ext uri="{FF2B5EF4-FFF2-40B4-BE49-F238E27FC236}">
                <a16:creationId xmlns:a16="http://schemas.microsoft.com/office/drawing/2014/main" id="{1F1AECAE-22E4-4E69-AF4E-95E14DA673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On a flat creekside, the trail intercepts the hillside’s water before it can reach the creek.</a:t>
            </a:r>
          </a:p>
        </p:txBody>
      </p:sp>
      <p:sp>
        <p:nvSpPr>
          <p:cNvPr id="227332" name="Slide Number Placeholder 3">
            <a:extLst>
              <a:ext uri="{FF2B5EF4-FFF2-40B4-BE49-F238E27FC236}">
                <a16:creationId xmlns:a16="http://schemas.microsoft.com/office/drawing/2014/main" id="{8493DC03-0346-4D2E-852E-B44101DAA5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A99E1D9C-E83A-4F41-9575-688F027FF5A3}" type="slidenum">
              <a:rPr lang="en-US" altLang="en-US" sz="1300"/>
              <a:pPr/>
              <a:t>112</a:t>
            </a:fld>
            <a:endParaRPr lang="en-US" altLang="en-US" sz="13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97BC09DB-77C7-4A81-9326-0E946769F1BD}"/>
              </a:ext>
            </a:extLst>
          </p:cNvPr>
          <p:cNvSpPr>
            <a:spLocks noGrp="1" noRot="1" noChangeAspect="1" noTextEdit="1"/>
          </p:cNvSpPr>
          <p:nvPr>
            <p:ph type="sldImg"/>
          </p:nvPr>
        </p:nvSpPr>
        <p:spPr>
          <a:ln/>
        </p:spPr>
      </p:sp>
      <p:sp>
        <p:nvSpPr>
          <p:cNvPr id="228355" name="Notes Placeholder 2">
            <a:extLst>
              <a:ext uri="{FF2B5EF4-FFF2-40B4-BE49-F238E27FC236}">
                <a16:creationId xmlns:a16="http://schemas.microsoft.com/office/drawing/2014/main" id="{976F174E-BEDC-4C11-830E-4F0D03E53E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With any amount of compaction, a trail across a flat area becomes the lowest place on the landscape.</a:t>
            </a:r>
          </a:p>
        </p:txBody>
      </p:sp>
      <p:sp>
        <p:nvSpPr>
          <p:cNvPr id="228356" name="Slide Number Placeholder 3">
            <a:extLst>
              <a:ext uri="{FF2B5EF4-FFF2-40B4-BE49-F238E27FC236}">
                <a16:creationId xmlns:a16="http://schemas.microsoft.com/office/drawing/2014/main" id="{D5FBD3FF-929D-4F5E-B6E3-ABDB3F9A24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46E7EB2-774F-4D03-9480-06B6F42A7281}" type="slidenum">
              <a:rPr lang="en-US" altLang="en-US" sz="1300"/>
              <a:pPr/>
              <a:t>113</a:t>
            </a:fld>
            <a:endParaRPr lang="en-US" altLang="en-US" sz="13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F5DA1062-9EA8-4056-9389-2BE1D35B4446}"/>
              </a:ext>
            </a:extLst>
          </p:cNvPr>
          <p:cNvSpPr>
            <a:spLocks noGrp="1" noRot="1" noChangeAspect="1" noTextEdit="1"/>
          </p:cNvSpPr>
          <p:nvPr>
            <p:ph type="sldImg"/>
          </p:nvPr>
        </p:nvSpPr>
        <p:spPr>
          <a:ln/>
        </p:spPr>
      </p:sp>
      <p:sp>
        <p:nvSpPr>
          <p:cNvPr id="229379" name="Notes Placeholder 2">
            <a:extLst>
              <a:ext uri="{FF2B5EF4-FFF2-40B4-BE49-F238E27FC236}">
                <a16:creationId xmlns:a16="http://schemas.microsoft.com/office/drawing/2014/main" id="{45987E83-5BCB-4F26-B4A0-27117D1AE7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trail cutting across a meadow can really change its hydrological patterns.  It can even lower the water table and affect what kind of vegetation can survive there.</a:t>
            </a:r>
          </a:p>
        </p:txBody>
      </p:sp>
      <p:sp>
        <p:nvSpPr>
          <p:cNvPr id="229380" name="Slide Number Placeholder 3">
            <a:extLst>
              <a:ext uri="{FF2B5EF4-FFF2-40B4-BE49-F238E27FC236}">
                <a16:creationId xmlns:a16="http://schemas.microsoft.com/office/drawing/2014/main" id="{4F9BB96A-1C97-4900-B35B-BBCEF5A7D0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BE691DD0-EB19-4FB1-8786-2B17D446E8CB}" type="slidenum">
              <a:rPr lang="en-US" altLang="en-US" sz="1300"/>
              <a:pPr/>
              <a:t>114</a:t>
            </a:fld>
            <a:endParaRPr lang="en-US" altLang="en-US" sz="13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16BD9285-B43B-4F7E-806A-0D494A87DCD9}"/>
              </a:ext>
            </a:extLst>
          </p:cNvPr>
          <p:cNvSpPr>
            <a:spLocks noGrp="1" noRot="1" noChangeAspect="1" noTextEdit="1"/>
          </p:cNvSpPr>
          <p:nvPr>
            <p:ph type="sldImg"/>
          </p:nvPr>
        </p:nvSpPr>
        <p:spPr>
          <a:ln/>
        </p:spPr>
      </p:sp>
      <p:sp>
        <p:nvSpPr>
          <p:cNvPr id="230403" name="Notes Placeholder 2">
            <a:extLst>
              <a:ext uri="{FF2B5EF4-FFF2-40B4-BE49-F238E27FC236}">
                <a16:creationId xmlns:a16="http://schemas.microsoft.com/office/drawing/2014/main" id="{08CA1520-516E-40B1-9669-44BE303D33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After these slides are over, students should pair up with someone about their same height, and find Zero on that person while standing on flat ground.</a:t>
            </a:r>
          </a:p>
        </p:txBody>
      </p:sp>
      <p:sp>
        <p:nvSpPr>
          <p:cNvPr id="230404" name="Slide Number Placeholder 3">
            <a:extLst>
              <a:ext uri="{FF2B5EF4-FFF2-40B4-BE49-F238E27FC236}">
                <a16:creationId xmlns:a16="http://schemas.microsoft.com/office/drawing/2014/main" id="{7DB8E7D2-55C1-4827-8C76-A4114D2A99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E7EA0989-1021-4325-83E6-53AC791BFAEB}" type="slidenum">
              <a:rPr lang="en-US" altLang="en-US" sz="1300"/>
              <a:pPr/>
              <a:t>116</a:t>
            </a:fld>
            <a:endParaRPr lang="en-US" altLang="en-US" sz="13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28B86DBB-B43A-4877-8476-B39B5AB03256}"/>
              </a:ext>
            </a:extLst>
          </p:cNvPr>
          <p:cNvSpPr>
            <a:spLocks noGrp="1" noRot="1" noChangeAspect="1" noTextEdit="1"/>
          </p:cNvSpPr>
          <p:nvPr>
            <p:ph type="sldImg"/>
          </p:nvPr>
        </p:nvSpPr>
        <p:spPr>
          <a:ln/>
        </p:spPr>
      </p:sp>
      <p:sp>
        <p:nvSpPr>
          <p:cNvPr id="231427" name="Notes Placeholder 2">
            <a:extLst>
              <a:ext uri="{FF2B5EF4-FFF2-40B4-BE49-F238E27FC236}">
                <a16:creationId xmlns:a16="http://schemas.microsoft.com/office/drawing/2014/main" id="{54771935-2F65-426A-9E7B-3E01CB2841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You can also use stakes with flags tied at the “Zero” reference point.</a:t>
            </a:r>
          </a:p>
        </p:txBody>
      </p:sp>
      <p:sp>
        <p:nvSpPr>
          <p:cNvPr id="231428" name="Slide Number Placeholder 3">
            <a:extLst>
              <a:ext uri="{FF2B5EF4-FFF2-40B4-BE49-F238E27FC236}">
                <a16:creationId xmlns:a16="http://schemas.microsoft.com/office/drawing/2014/main" id="{30848676-600F-419F-80D1-8671EAA4E6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C7FDF16D-F28F-4D44-A7A6-B7859914C12C}" type="slidenum">
              <a:rPr lang="en-US" altLang="en-US" sz="1300"/>
              <a:pPr/>
              <a:t>118</a:t>
            </a:fld>
            <a:endParaRPr lang="en-US"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28C08F2F-6790-4000-A8D1-ED5AAD56E2C8}"/>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1986F3CC-EF65-4FCD-89EC-EB59FDA73E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Positive control points are highly desirable places by which they want the trail to pass.  Examples include a trailhead location with adequate parking, stream crossings for affordable bridges (narrow and high-banked) or safe fords (shallow and firm), scenic viewpoints, and side-hill terrain with durable soils on which to build a sustainable trail. </a:t>
            </a:r>
          </a:p>
        </p:txBody>
      </p:sp>
      <p:sp>
        <p:nvSpPr>
          <p:cNvPr id="158724" name="Slide Number Placeholder 3">
            <a:extLst>
              <a:ext uri="{FF2B5EF4-FFF2-40B4-BE49-F238E27FC236}">
                <a16:creationId xmlns:a16="http://schemas.microsoft.com/office/drawing/2014/main" id="{4F04671B-9C5E-46D7-B9D0-B900D4855E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3D5A81CF-FFF3-46DE-8EEF-A6FCDA8D1DF1}" type="slidenum">
              <a:rPr lang="en-US" altLang="en-US" sz="1300"/>
              <a:pPr/>
              <a:t>13</a:t>
            </a:fld>
            <a:endParaRPr lang="en-US" altLang="en-US" sz="13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6521B438-471A-4B7E-A82F-7195A139440C}"/>
              </a:ext>
            </a:extLst>
          </p:cNvPr>
          <p:cNvSpPr>
            <a:spLocks noGrp="1" noRot="1" noChangeAspect="1" noTextEdit="1"/>
          </p:cNvSpPr>
          <p:nvPr>
            <p:ph type="sldImg"/>
          </p:nvPr>
        </p:nvSpPr>
        <p:spPr>
          <a:ln/>
        </p:spPr>
      </p:sp>
      <p:sp>
        <p:nvSpPr>
          <p:cNvPr id="232451" name="Notes Placeholder 2">
            <a:extLst>
              <a:ext uri="{FF2B5EF4-FFF2-40B4-BE49-F238E27FC236}">
                <a16:creationId xmlns:a16="http://schemas.microsoft.com/office/drawing/2014/main" id="{D935BC3F-4437-43D7-824E-48BD1F592C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2452" name="Slide Number Placeholder 3">
            <a:extLst>
              <a:ext uri="{FF2B5EF4-FFF2-40B4-BE49-F238E27FC236}">
                <a16:creationId xmlns:a16="http://schemas.microsoft.com/office/drawing/2014/main" id="{E52F631C-5BD2-44EF-AC33-07F5BAAABE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922C650D-3134-4FE2-8DD2-06D92D8B91AB}" type="slidenum">
              <a:rPr lang="en-US" altLang="en-US" sz="1300"/>
              <a:pPr/>
              <a:t>119</a:t>
            </a:fld>
            <a:endParaRPr lang="en-US" altLang="en-US" sz="13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8D41A8C5-FE75-42DB-AFC0-06BA47A5594C}"/>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0BA561AE-B726-4052-A655-7BF42A7A42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When using a clinometer on variable terrain, be careful not to shoot across big bumps or depressions, as this will distort results. </a:t>
            </a:r>
            <a:endParaRPr lang="en-US" altLang="en-US"/>
          </a:p>
        </p:txBody>
      </p:sp>
      <p:sp>
        <p:nvSpPr>
          <p:cNvPr id="233476" name="Slide Number Placeholder 3">
            <a:extLst>
              <a:ext uri="{FF2B5EF4-FFF2-40B4-BE49-F238E27FC236}">
                <a16:creationId xmlns:a16="http://schemas.microsoft.com/office/drawing/2014/main" id="{EB6F7E07-077E-44BE-A99B-7791484C5E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D371CBA6-A770-4083-AC1B-D79956B4BFB1}" type="slidenum">
              <a:rPr lang="en-US" altLang="en-US" sz="1300"/>
              <a:pPr/>
              <a:t>124</a:t>
            </a:fld>
            <a:endParaRPr lang="en-US" altLang="en-US" sz="13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466DF7D4-4436-44FD-A3C0-402F10C602E0}"/>
              </a:ext>
            </a:extLst>
          </p:cNvPr>
          <p:cNvSpPr>
            <a:spLocks noGrp="1" noRot="1" noChangeAspect="1" noTextEdit="1"/>
          </p:cNvSpPr>
          <p:nvPr>
            <p:ph type="sldImg"/>
          </p:nvPr>
        </p:nvSpPr>
        <p:spPr>
          <a:ln/>
        </p:spPr>
      </p:sp>
      <p:sp>
        <p:nvSpPr>
          <p:cNvPr id="234499" name="Notes Placeholder 2">
            <a:extLst>
              <a:ext uri="{FF2B5EF4-FFF2-40B4-BE49-F238E27FC236}">
                <a16:creationId xmlns:a16="http://schemas.microsoft.com/office/drawing/2014/main" id="{971F794F-E118-4B5D-9D73-01F8705188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Who remembers what this is called?  A grade reversal.</a:t>
            </a:r>
          </a:p>
        </p:txBody>
      </p:sp>
      <p:sp>
        <p:nvSpPr>
          <p:cNvPr id="234500" name="Slide Number Placeholder 3">
            <a:extLst>
              <a:ext uri="{FF2B5EF4-FFF2-40B4-BE49-F238E27FC236}">
                <a16:creationId xmlns:a16="http://schemas.microsoft.com/office/drawing/2014/main" id="{C0A742A9-F06A-41A1-B780-C11FCE0121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71A772FB-DEBE-40D3-B9ED-35C50ADC133D}" type="slidenum">
              <a:rPr lang="en-US" altLang="en-US" sz="1300"/>
              <a:pPr/>
              <a:t>126</a:t>
            </a:fld>
            <a:endParaRPr lang="en-US" altLang="en-US" sz="13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D9AB40AA-1A51-4CAB-A677-C41788DF9471}"/>
              </a:ext>
            </a:extLst>
          </p:cNvPr>
          <p:cNvSpPr>
            <a:spLocks noGrp="1" noRot="1" noChangeAspect="1" noTextEdit="1"/>
          </p:cNvSpPr>
          <p:nvPr>
            <p:ph type="sldImg"/>
          </p:nvPr>
        </p:nvSpPr>
        <p:spPr>
          <a:ln/>
        </p:spPr>
      </p:sp>
      <p:sp>
        <p:nvSpPr>
          <p:cNvPr id="235523" name="Notes Placeholder 2">
            <a:extLst>
              <a:ext uri="{FF2B5EF4-FFF2-40B4-BE49-F238E27FC236}">
                <a16:creationId xmlns:a16="http://schemas.microsoft.com/office/drawing/2014/main" id="{8954A2E0-A091-4BDF-8A63-79E9E68408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end.  Now you are ready for the trail construction crew!</a:t>
            </a:r>
          </a:p>
        </p:txBody>
      </p:sp>
      <p:sp>
        <p:nvSpPr>
          <p:cNvPr id="235524" name="Slide Number Placeholder 3">
            <a:extLst>
              <a:ext uri="{FF2B5EF4-FFF2-40B4-BE49-F238E27FC236}">
                <a16:creationId xmlns:a16="http://schemas.microsoft.com/office/drawing/2014/main" id="{392E727D-EC9B-401F-85A1-8151B08060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89FDF875-D2F4-4C53-BEF1-66936E87D691}" type="slidenum">
              <a:rPr lang="en-US" altLang="en-US" sz="1300"/>
              <a:pPr/>
              <a:t>129</a:t>
            </a:fld>
            <a:endParaRPr lang="en-US" altLang="en-US" sz="13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44F0C582-B9CA-49A9-9B4A-799CD5F03F73}"/>
              </a:ext>
            </a:extLst>
          </p:cNvPr>
          <p:cNvSpPr>
            <a:spLocks noGrp="1" noRot="1" noChangeAspect="1" noTextEdit="1"/>
          </p:cNvSpPr>
          <p:nvPr>
            <p:ph type="sldImg"/>
          </p:nvPr>
        </p:nvSpPr>
        <p:spPr>
          <a:ln/>
        </p:spPr>
      </p:sp>
      <p:sp>
        <p:nvSpPr>
          <p:cNvPr id="236547" name="Notes Placeholder 2">
            <a:extLst>
              <a:ext uri="{FF2B5EF4-FFF2-40B4-BE49-F238E27FC236}">
                <a16:creationId xmlns:a16="http://schemas.microsoft.com/office/drawing/2014/main" id="{1CCC368E-6772-4586-B547-940467C1FF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Review the Layout Process</a:t>
            </a:r>
          </a:p>
        </p:txBody>
      </p:sp>
      <p:sp>
        <p:nvSpPr>
          <p:cNvPr id="236548" name="Slide Number Placeholder 3">
            <a:extLst>
              <a:ext uri="{FF2B5EF4-FFF2-40B4-BE49-F238E27FC236}">
                <a16:creationId xmlns:a16="http://schemas.microsoft.com/office/drawing/2014/main" id="{3178899A-E289-4806-A6ED-95A8E4BFCF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40705C59-B175-4F9D-B2D9-E4EB8BB1CF8F}" type="slidenum">
              <a:rPr lang="en-US" altLang="en-US" sz="1300"/>
              <a:pPr/>
              <a:t>130</a:t>
            </a:fld>
            <a:endParaRPr lang="en-US"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E7B1F648-55A6-40FF-A732-BB520B113C05}"/>
              </a:ext>
            </a:extLst>
          </p:cNvPr>
          <p:cNvSpPr>
            <a:spLocks noGrp="1" noRot="1" noChangeAspect="1" noTextEdit="1"/>
          </p:cNvSpPr>
          <p:nvPr>
            <p:ph type="sldImg"/>
          </p:nvPr>
        </p:nvSpPr>
        <p:spPr>
          <a:ln/>
        </p:spPr>
      </p:sp>
      <p:sp>
        <p:nvSpPr>
          <p:cNvPr id="159747" name="Notes Placeholder 2">
            <a:extLst>
              <a:ext uri="{FF2B5EF4-FFF2-40B4-BE49-F238E27FC236}">
                <a16:creationId xmlns:a16="http://schemas.microsoft.com/office/drawing/2014/main" id="{ECC33025-D2C8-4544-B3D7-36591A0A9C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Negative control points are places that should be avoided such as swamps, rock slides, avalanche chutes, critical wildlife habitat, and fragile archeological sites, among many others. </a:t>
            </a:r>
          </a:p>
        </p:txBody>
      </p:sp>
      <p:sp>
        <p:nvSpPr>
          <p:cNvPr id="159748" name="Slide Number Placeholder 3">
            <a:extLst>
              <a:ext uri="{FF2B5EF4-FFF2-40B4-BE49-F238E27FC236}">
                <a16:creationId xmlns:a16="http://schemas.microsoft.com/office/drawing/2014/main" id="{C8684706-BD23-46E0-B1DE-82984CB9D7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B81E51F6-F9AF-48AA-A9AB-EE1494D5478C}" type="slidenum">
              <a:rPr lang="en-US" altLang="en-US" sz="1300"/>
              <a:pPr/>
              <a:t>15</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how or 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405894"/>
            <a:ext cx="7772400" cy="2387600"/>
          </a:xfrm>
        </p:spPr>
        <p:txBody>
          <a:bodyPr anchor="b"/>
          <a:lstStyle>
            <a:lvl1pPr algn="ctr">
              <a:lnSpc>
                <a:spcPts val="6000"/>
              </a:lnSpc>
              <a:defRPr sz="6000"/>
            </a:lvl1pPr>
          </a:lstStyle>
          <a:p>
            <a:r>
              <a:rPr lang="en-US" dirty="0"/>
              <a:t>Click to add a show or section title</a:t>
            </a:r>
          </a:p>
        </p:txBody>
      </p:sp>
      <p:sp>
        <p:nvSpPr>
          <p:cNvPr id="3" name="Subtitle 2"/>
          <p:cNvSpPr>
            <a:spLocks noGrp="1"/>
          </p:cNvSpPr>
          <p:nvPr>
            <p:ph type="subTitle" idx="1" hasCustomPrompt="1"/>
          </p:nvPr>
        </p:nvSpPr>
        <p:spPr>
          <a:xfrm>
            <a:off x="1143000" y="3885569"/>
            <a:ext cx="6858000" cy="1655762"/>
          </a:xfrm>
        </p:spPr>
        <p:txBody>
          <a:bodyPr>
            <a:normAutofit/>
          </a:bodyPr>
          <a:lstStyle>
            <a:lvl1pPr marL="0" indent="0" algn="ctr">
              <a:buNone/>
              <a:defRPr sz="2800">
                <a:solidFill>
                  <a:srgbClr val="00737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 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Image Mont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959074" y="1404133"/>
            <a:ext cx="4001057" cy="2166243"/>
          </a:xfrm>
        </p:spPr>
        <p:txBody>
          <a:bodyPr>
            <a:normAutofit/>
          </a:bodyPr>
          <a:lstStyle>
            <a:lvl1pPr>
              <a:lnSpc>
                <a:spcPts val="1600"/>
              </a:lnSpc>
              <a:defRPr sz="1600" b="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picture icon to place image</a:t>
            </a:r>
          </a:p>
        </p:txBody>
      </p:sp>
      <p:sp>
        <p:nvSpPr>
          <p:cNvPr id="6" name="Picture Placeholder 5"/>
          <p:cNvSpPr>
            <a:spLocks noGrp="1"/>
          </p:cNvSpPr>
          <p:nvPr>
            <p:ph type="pic" sz="quarter" idx="11" hasCustomPrompt="1"/>
          </p:nvPr>
        </p:nvSpPr>
        <p:spPr>
          <a:xfrm>
            <a:off x="1767388" y="3570376"/>
            <a:ext cx="2452910" cy="2763689"/>
          </a:xfrm>
        </p:spPr>
        <p:txBody>
          <a:bodyPr>
            <a:normAutofit/>
          </a:bodyPr>
          <a:lstStyle>
            <a:lvl1pPr>
              <a:lnSpc>
                <a:spcPts val="1600"/>
              </a:lnSpc>
              <a:defRPr sz="1600" b="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sz="1600" b="0" dirty="0"/>
              <a:t>click picture icon to place image</a:t>
            </a:r>
            <a:endParaRPr lang="en-US" dirty="0"/>
          </a:p>
        </p:txBody>
      </p:sp>
      <p:sp>
        <p:nvSpPr>
          <p:cNvPr id="8" name="Picture Placeholder 7"/>
          <p:cNvSpPr>
            <a:spLocks noGrp="1"/>
          </p:cNvSpPr>
          <p:nvPr>
            <p:ph type="pic" sz="quarter" idx="12" hasCustomPrompt="1"/>
          </p:nvPr>
        </p:nvSpPr>
        <p:spPr>
          <a:xfrm>
            <a:off x="4220298" y="3570376"/>
            <a:ext cx="4005072" cy="2167128"/>
          </a:xfrm>
        </p:spPr>
        <p:txBody>
          <a:bodyPr>
            <a:normAutofit/>
          </a:bodyPr>
          <a:lstStyle>
            <a:lvl1pPr>
              <a:defRPr sz="1600" b="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sz="1600" b="0" dirty="0"/>
              <a:t>click picture icon to place image</a:t>
            </a:r>
            <a:endParaRPr lang="en-US" dirty="0"/>
          </a:p>
        </p:txBody>
      </p:sp>
      <p:sp>
        <p:nvSpPr>
          <p:cNvPr id="10" name="Picture Placeholder 9"/>
          <p:cNvSpPr>
            <a:spLocks noGrp="1"/>
          </p:cNvSpPr>
          <p:nvPr>
            <p:ph type="pic" sz="quarter" idx="13" hasCustomPrompt="1"/>
          </p:nvPr>
        </p:nvSpPr>
        <p:spPr>
          <a:xfrm>
            <a:off x="4960131" y="808888"/>
            <a:ext cx="2450592" cy="2761488"/>
          </a:xfrm>
        </p:spPr>
        <p:txBody>
          <a:bodyPr>
            <a:normAutofit/>
          </a:bodyPr>
          <a:lstStyle>
            <a:lvl1pPr>
              <a:lnSpc>
                <a:spcPts val="1600"/>
              </a:lnSpc>
              <a:defRPr sz="1600" b="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sz="1600" b="0" dirty="0"/>
              <a:t>click picture icon to place image</a:t>
            </a:r>
            <a:endParaRPr lang="en-US" dirty="0"/>
          </a:p>
        </p:txBody>
      </p:sp>
    </p:spTree>
    <p:extLst>
      <p:ext uri="{BB962C8B-B14F-4D97-AF65-F5344CB8AC3E}">
        <p14:creationId xmlns:p14="http://schemas.microsoft.com/office/powerpoint/2010/main" val="64376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r Bullets with Image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4710000" y="907939"/>
            <a:ext cx="4072492" cy="4890349"/>
          </a:xfrm>
        </p:spPr>
        <p:txBody>
          <a:bodyPr>
            <a:normAutofit/>
          </a:bodyPr>
          <a:lstStyle>
            <a:lvl1pPr>
              <a:lnSpc>
                <a:spcPts val="1600"/>
              </a:lnSpc>
              <a:defRPr sz="1600" b="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an image</a:t>
            </a:r>
          </a:p>
        </p:txBody>
      </p:sp>
      <p:sp>
        <p:nvSpPr>
          <p:cNvPr id="3" name="Text Placeholder 2"/>
          <p:cNvSpPr>
            <a:spLocks noGrp="1"/>
          </p:cNvSpPr>
          <p:nvPr>
            <p:ph type="body" sz="quarter" idx="11"/>
          </p:nvPr>
        </p:nvSpPr>
        <p:spPr>
          <a:xfrm>
            <a:off x="360138" y="1647371"/>
            <a:ext cx="4211862" cy="4666343"/>
          </a:xfrm>
        </p:spPr>
        <p:txBody>
          <a:bodyPr/>
          <a:lstStyle>
            <a:lvl1pPr marL="342900" indent="-342900">
              <a:lnSpc>
                <a:spcPts val="2400"/>
              </a:lnSpc>
              <a:buFontTx/>
              <a:buBlip>
                <a:blip r:embed="rId3"/>
              </a:buBlip>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60138" y="915442"/>
            <a:ext cx="4211862" cy="731929"/>
          </a:xfrm>
        </p:spPr>
        <p:txBody>
          <a:bodyPr>
            <a:normAutofit/>
          </a:bodyPr>
          <a:lstStyle>
            <a:lvl1pPr>
              <a:lnSpc>
                <a:spcPts val="2400"/>
              </a:lnSpc>
              <a:defRPr sz="2400"/>
            </a:lvl1pPr>
          </a:lstStyle>
          <a:p>
            <a:r>
              <a:rPr lang="en-US"/>
              <a:t>Click to edit Master title style</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r Bullets with Image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61938" y="907939"/>
            <a:ext cx="4072492" cy="5421977"/>
          </a:xfrm>
        </p:spPr>
        <p:txBody>
          <a:bodyPr>
            <a:normAutofit/>
          </a:bodyPr>
          <a:lstStyle>
            <a:lvl1pPr>
              <a:lnSpc>
                <a:spcPts val="1600"/>
              </a:lnSpc>
              <a:defRPr sz="1600" b="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an image</a:t>
            </a:r>
          </a:p>
        </p:txBody>
      </p:sp>
      <p:sp>
        <p:nvSpPr>
          <p:cNvPr id="3" name="Text Placeholder 2"/>
          <p:cNvSpPr>
            <a:spLocks noGrp="1"/>
          </p:cNvSpPr>
          <p:nvPr>
            <p:ph type="body" sz="quarter" idx="11"/>
          </p:nvPr>
        </p:nvSpPr>
        <p:spPr>
          <a:xfrm>
            <a:off x="4493696" y="908050"/>
            <a:ext cx="4310062" cy="4890238"/>
          </a:xfrm>
        </p:spPr>
        <p:txBody>
          <a:bodyPr/>
          <a:lstStyle>
            <a:lvl1pPr marL="342900" indent="-342900">
              <a:lnSpc>
                <a:spcPts val="2400"/>
              </a:lnSpc>
              <a:buFont typeface="Arial" charset="0"/>
              <a:buChar cha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4488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3/22/2019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3/22/2019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3/22/2019</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3/22/2019</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3/22/2019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3/22/2019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64141"/>
            <a:ext cx="7772400" cy="1644504"/>
          </a:xfrm>
        </p:spPr>
        <p:txBody>
          <a:bodyPr anchor="t"/>
          <a:lstStyle>
            <a:lvl1pPr algn="ctr">
              <a:lnSpc>
                <a:spcPts val="6000"/>
              </a:lnSpc>
              <a:defRPr sz="6000"/>
            </a:lvl1pPr>
          </a:lstStyle>
          <a:p>
            <a:r>
              <a:rPr lang="en-US"/>
              <a:t>Click to edit Master title style</a:t>
            </a:r>
            <a:endParaRPr lang="en-US" dirty="0"/>
          </a:p>
        </p:txBody>
      </p:sp>
      <p:sp>
        <p:nvSpPr>
          <p:cNvPr id="8" name="Picture Placeholder 7"/>
          <p:cNvSpPr>
            <a:spLocks noGrp="1"/>
          </p:cNvSpPr>
          <p:nvPr>
            <p:ph type="pic" sz="quarter" idx="13" hasCustomPrompt="1"/>
          </p:nvPr>
        </p:nvSpPr>
        <p:spPr>
          <a:xfrm>
            <a:off x="0" y="758825"/>
            <a:ext cx="9144000" cy="3586347"/>
          </a:xfrm>
        </p:spPr>
        <p:txBody>
          <a:bodyPr>
            <a:normAutofit/>
          </a:bodyPr>
          <a:lstStyle>
            <a:lvl1pPr>
              <a:defRPr sz="2000" b="0">
                <a:solidFill>
                  <a:schemeClr val="tx1">
                    <a:lumMod val="50000"/>
                    <a:lumOff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add a title image</a:t>
            </a:r>
          </a:p>
        </p:txBody>
      </p:sp>
      <p:sp>
        <p:nvSpPr>
          <p:cNvPr id="9" name="Rectangle 8"/>
          <p:cNvSpPr/>
          <p:nvPr userDrawn="1"/>
        </p:nvSpPr>
        <p:spPr>
          <a:xfrm>
            <a:off x="1" y="4345172"/>
            <a:ext cx="9143999" cy="127960"/>
          </a:xfrm>
          <a:prstGeom prst="rect">
            <a:avLst/>
          </a:prstGeom>
          <a:gradFill>
            <a:gsLst>
              <a:gs pos="0">
                <a:schemeClr val="tx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3/22/2019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3/22/2019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3/22/2019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1ABB0D1-8479-4C31-9A5B-3051BD6AB8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A6201CB-0F73-4B8A-9806-CBD0A6F304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7D457C9-2D69-48CF-81A3-456C6A026BA8}"/>
              </a:ext>
            </a:extLst>
          </p:cNvPr>
          <p:cNvSpPr>
            <a:spLocks noGrp="1" noChangeArrowheads="1"/>
          </p:cNvSpPr>
          <p:nvPr>
            <p:ph type="sldNum" sz="quarter" idx="12"/>
          </p:nvPr>
        </p:nvSpPr>
        <p:spPr>
          <a:ln/>
        </p:spPr>
        <p:txBody>
          <a:bodyPr/>
          <a:lstStyle>
            <a:lvl1pPr>
              <a:defRPr/>
            </a:lvl1pPr>
          </a:lstStyle>
          <a:p>
            <a:fld id="{50B101F2-3894-48F8-8A72-FB95FCBC1AD2}" type="slidenum">
              <a:rPr lang="en-US" altLang="en-US"/>
              <a:pPr/>
              <a:t>‹#›</a:t>
            </a:fld>
            <a:endParaRPr lang="en-US" altLang="en-US"/>
          </a:p>
        </p:txBody>
      </p:sp>
    </p:spTree>
    <p:extLst>
      <p:ext uri="{BB962C8B-B14F-4D97-AF65-F5344CB8AC3E}">
        <p14:creationId xmlns:p14="http://schemas.microsoft.com/office/powerpoint/2010/main" val="101450755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804863" indent="-225425">
              <a:tabLs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Large Image - Horizo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779463"/>
            <a:ext cx="9144000" cy="5110974"/>
          </a:xfrm>
        </p:spPr>
        <p:txBody>
          <a:bodyPr>
            <a:normAutofit/>
          </a:bodyPr>
          <a:lstStyle>
            <a:lvl1pPr>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a single large horizontal image</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Large Image -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509284" y="779463"/>
            <a:ext cx="4125432" cy="5600072"/>
          </a:xfrm>
          <a:effectLst/>
        </p:spPr>
        <p:txBody>
          <a:bodyPr>
            <a:normAutofit/>
          </a:bodyPr>
          <a:lstStyle>
            <a:lvl1pPr marL="0" marR="0" indent="0" algn="l" defTabSz="914400" rtl="0" eaLnBrk="1" fontAlgn="auto" latinLnBrk="0" hangingPunct="1">
              <a:lnSpc>
                <a:spcPts val="1600"/>
              </a:lnSpc>
              <a:spcBef>
                <a:spcPts val="1000"/>
              </a:spcBef>
              <a:spcAft>
                <a:spcPts val="0"/>
              </a:spcAft>
              <a:buClrTx/>
              <a:buSzPct val="90000"/>
              <a:buFontTx/>
              <a:buNone/>
              <a:tabLst/>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a single large vertical image</a:t>
            </a:r>
          </a:p>
        </p:txBody>
      </p:sp>
    </p:spTree>
    <p:extLst>
      <p:ext uri="{BB962C8B-B14F-4D97-AF65-F5344CB8AC3E}">
        <p14:creationId xmlns:p14="http://schemas.microsoft.com/office/powerpoint/2010/main" val="1572451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Small Images - Horizo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048539" y="814903"/>
            <a:ext cx="5047488" cy="2697480"/>
          </a:xfrm>
        </p:spPr>
        <p:txBody>
          <a:bodyPr>
            <a:normAutofit/>
          </a:bodyPr>
          <a:lstStyle>
            <a:lvl1pPr>
              <a:lnSpc>
                <a:spcPts val="1600"/>
              </a:lnSpc>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one of two small horizontal images</a:t>
            </a:r>
          </a:p>
        </p:txBody>
      </p:sp>
      <p:sp>
        <p:nvSpPr>
          <p:cNvPr id="3" name="Picture Placeholder 2"/>
          <p:cNvSpPr>
            <a:spLocks noGrp="1"/>
          </p:cNvSpPr>
          <p:nvPr>
            <p:ph type="pic" sz="quarter" idx="11" hasCustomPrompt="1"/>
          </p:nvPr>
        </p:nvSpPr>
        <p:spPr>
          <a:xfrm>
            <a:off x="2047875" y="3665023"/>
            <a:ext cx="5048250" cy="2700337"/>
          </a:xfrm>
        </p:spPr>
        <p:txBody>
          <a:bodyPr>
            <a:normAutofit/>
          </a:bodyPr>
          <a:lstStyle>
            <a:lvl1pPr marL="228600" marR="0" indent="-228600" algn="l" defTabSz="914400" rtl="0" eaLnBrk="1" fontAlgn="auto" latinLnBrk="0" hangingPunct="1">
              <a:lnSpc>
                <a:spcPts val="1600"/>
              </a:lnSpc>
              <a:spcBef>
                <a:spcPts val="1000"/>
              </a:spcBef>
              <a:spcAft>
                <a:spcPts val="0"/>
              </a:spcAft>
              <a:buClrTx/>
              <a:buSzPct val="90000"/>
              <a:buFontTx/>
              <a:buNone/>
              <a:tabLst/>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one of two small horizontal images</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Small Images -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987860" y="961823"/>
            <a:ext cx="3429000" cy="5231479"/>
          </a:xfrm>
        </p:spPr>
        <p:txBody>
          <a:bodyPr>
            <a:normAutofit/>
          </a:bodyPr>
          <a:lstStyle>
            <a:lvl1pPr>
              <a:lnSpc>
                <a:spcPts val="1600"/>
              </a:lnSpc>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one of two small vertical images</a:t>
            </a:r>
          </a:p>
        </p:txBody>
      </p:sp>
      <p:sp>
        <p:nvSpPr>
          <p:cNvPr id="3" name="Picture Placeholder 2"/>
          <p:cNvSpPr>
            <a:spLocks noGrp="1"/>
          </p:cNvSpPr>
          <p:nvPr>
            <p:ph type="pic" sz="quarter" idx="11" hasCustomPrompt="1"/>
          </p:nvPr>
        </p:nvSpPr>
        <p:spPr>
          <a:xfrm>
            <a:off x="4569534" y="961823"/>
            <a:ext cx="3431436" cy="5231479"/>
          </a:xfrm>
        </p:spPr>
        <p:txBody>
          <a:bodyPr>
            <a:normAutofit/>
          </a:bodyPr>
          <a:lstStyle>
            <a:lvl1pPr marL="228600" marR="0" indent="-228600" algn="l" defTabSz="914400" rtl="0" eaLnBrk="1" fontAlgn="auto" latinLnBrk="0" hangingPunct="1">
              <a:lnSpc>
                <a:spcPts val="1600"/>
              </a:lnSpc>
              <a:spcBef>
                <a:spcPts val="1000"/>
              </a:spcBef>
              <a:spcAft>
                <a:spcPts val="0"/>
              </a:spcAft>
              <a:buClrTx/>
              <a:buSzPct val="90000"/>
              <a:buFontTx/>
              <a:buNone/>
              <a:tabLst/>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one of two small vertical images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with Desc - Horizo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733425" y="893763"/>
            <a:ext cx="7677150" cy="4351337"/>
          </a:xfrm>
        </p:spPr>
        <p:txBody>
          <a:bodyPr/>
          <a:lstStyle>
            <a:lvl1pPr>
              <a:defRPr sz="20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to place a single horizontal image</a:t>
            </a:r>
          </a:p>
        </p:txBody>
      </p:sp>
      <p:sp>
        <p:nvSpPr>
          <p:cNvPr id="3" name="Text Placeholder 2"/>
          <p:cNvSpPr>
            <a:spLocks noGrp="1"/>
          </p:cNvSpPr>
          <p:nvPr>
            <p:ph type="body" sz="quarter" idx="11" hasCustomPrompt="1"/>
          </p:nvPr>
        </p:nvSpPr>
        <p:spPr>
          <a:xfrm>
            <a:off x="958591" y="5345112"/>
            <a:ext cx="7226817" cy="942273"/>
          </a:xfrm>
        </p:spPr>
        <p:txBody>
          <a:bodyPr>
            <a:normAutofit/>
          </a:bodyPr>
          <a:lstStyle>
            <a:lvl1pPr algn="ctr">
              <a:defRPr sz="2000" baseline="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sz="2000" dirty="0"/>
              <a:t>Click to add a title and/or description of the image above, and backspace to delete the bullet if you don’t want it.</a:t>
            </a:r>
            <a:endParaRPr lang="en-US" dirty="0"/>
          </a:p>
        </p:txBody>
      </p:sp>
    </p:spTree>
    <p:extLst>
      <p:ext uri="{BB962C8B-B14F-4D97-AF65-F5344CB8AC3E}">
        <p14:creationId xmlns:p14="http://schemas.microsoft.com/office/powerpoint/2010/main" val="15562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Image with Desc -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485331" y="844144"/>
            <a:ext cx="4072492" cy="5464507"/>
          </a:xfrm>
        </p:spPr>
        <p:txBody>
          <a:bodyPr>
            <a:normAutofit/>
          </a:bodyPr>
          <a:lstStyle>
            <a:lvl1pPr>
              <a:lnSpc>
                <a:spcPts val="1600"/>
              </a:lnSpc>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to place a single horizontal image</a:t>
            </a:r>
          </a:p>
        </p:txBody>
      </p:sp>
      <p:sp>
        <p:nvSpPr>
          <p:cNvPr id="4" name="Text Placeholder 3"/>
          <p:cNvSpPr>
            <a:spLocks noGrp="1"/>
          </p:cNvSpPr>
          <p:nvPr>
            <p:ph type="body" sz="quarter" idx="11" hasCustomPrompt="1"/>
          </p:nvPr>
        </p:nvSpPr>
        <p:spPr>
          <a:xfrm>
            <a:off x="4721225" y="1992313"/>
            <a:ext cx="4230688" cy="2692400"/>
          </a:xfrm>
        </p:spPr>
        <p:txBody>
          <a:bodyPr>
            <a:normAutofit/>
          </a:bodyPr>
          <a:lstStyle>
            <a:lvl1pPr marL="0" indent="0" algn="l">
              <a:defRPr sz="2000" baseline="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sz="2000" dirty="0"/>
              <a:t>Click to add a title and/or description of the image, and backspace to delete the bullet if you don’t want it.</a:t>
            </a:r>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138" y="915442"/>
            <a:ext cx="8155212" cy="991329"/>
          </a:xfrm>
          <a:prstGeom prst="rect">
            <a:avLst/>
          </a:prstGeom>
        </p:spPr>
        <p:txBody>
          <a:bodyPr vert="horz" lIns="91440" tIns="45720" rIns="91440" bIns="45720" rtlCol="0" anchor="t">
            <a:normAutofit/>
          </a:bodyPr>
          <a:lstStyle/>
          <a:p>
            <a:r>
              <a:rPr lang="en-US" dirty="0"/>
              <a:t>Click to add a slide title</a:t>
            </a:r>
          </a:p>
        </p:txBody>
      </p:sp>
      <p:sp>
        <p:nvSpPr>
          <p:cNvPr id="3" name="Text Placeholder 2"/>
          <p:cNvSpPr>
            <a:spLocks noGrp="1"/>
          </p:cNvSpPr>
          <p:nvPr>
            <p:ph type="body" idx="1"/>
          </p:nvPr>
        </p:nvSpPr>
        <p:spPr>
          <a:xfrm>
            <a:off x="628650" y="1964991"/>
            <a:ext cx="7886700" cy="3752215"/>
          </a:xfrm>
          <a:prstGeom prst="rect">
            <a:avLst/>
          </a:prstGeom>
        </p:spPr>
        <p:txBody>
          <a:bodyPr vert="horz" lIns="91440" tIns="45720" rIns="91440" bIns="45720" rtlCol="0">
            <a:normAutofit/>
          </a:bodyPr>
          <a:lstStyle/>
          <a:p>
            <a:pPr lvl="0"/>
            <a:r>
              <a:rPr lang="en-US" dirty="0"/>
              <a:t>Click to add text (backspace over bullets if you don’t need them)</a:t>
            </a:r>
          </a:p>
          <a:p>
            <a:pPr lvl="1"/>
            <a:r>
              <a:rPr lang="en-US" dirty="0"/>
              <a:t>Second level </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645180"/>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62" r:id="rId3"/>
    <p:sldLayoutId id="2147483673" r:id="rId4"/>
    <p:sldLayoutId id="2147483672" r:id="rId5"/>
    <p:sldLayoutId id="2147483674" r:id="rId6"/>
    <p:sldLayoutId id="2147483675" r:id="rId7"/>
    <p:sldLayoutId id="2147483676" r:id="rId8"/>
    <p:sldLayoutId id="2147483677" r:id="rId9"/>
    <p:sldLayoutId id="2147483679" r:id="rId10"/>
    <p:sldLayoutId id="2147483680" r:id="rId11"/>
    <p:sldLayoutId id="2147483681" r:id="rId12"/>
    <p:sldLayoutId id="214748368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83" r:id="rId23"/>
  </p:sldLayoutIdLst>
  <p:txStyles>
    <p:titleStyle>
      <a:lvl1pPr algn="l" defTabSz="914400" rtl="0" eaLnBrk="1" latinLnBrk="0" hangingPunct="1">
        <a:lnSpc>
          <a:spcPts val="3200"/>
        </a:lnSpc>
        <a:spcBef>
          <a:spcPct val="0"/>
        </a:spcBef>
        <a:buNone/>
        <a:defRPr sz="3200" b="1" i="0" kern="1200" baseline="0">
          <a:solidFill>
            <a:srgbClr val="546223"/>
          </a:solidFill>
          <a:latin typeface="Roboto Black" charset="0"/>
          <a:ea typeface="Roboto Black" charset="0"/>
          <a:cs typeface="Roboto Black" charset="0"/>
        </a:defRPr>
      </a:lvl1pPr>
    </p:titleStyle>
    <p:bodyStyle>
      <a:lvl1pPr marL="406400" indent="-406400" algn="l" defTabSz="914400" rtl="0" eaLnBrk="1" latinLnBrk="0" hangingPunct="1">
        <a:lnSpc>
          <a:spcPts val="2800"/>
        </a:lnSpc>
        <a:spcBef>
          <a:spcPts val="1000"/>
        </a:spcBef>
        <a:buSzPct val="90000"/>
        <a:buFontTx/>
        <a:buBlip>
          <a:blip r:embed="rId26"/>
        </a:buBlip>
        <a:tabLst/>
        <a:defRPr sz="2800" b="1" i="0" kern="1200" baseline="0">
          <a:solidFill>
            <a:schemeClr val="tx1"/>
          </a:solidFill>
          <a:latin typeface="Roboto" charset="0"/>
          <a:ea typeface="Roboto" charset="0"/>
          <a:cs typeface="Roboto" charset="0"/>
        </a:defRPr>
      </a:lvl1pPr>
      <a:lvl2pPr marL="685800" indent="-228600" algn="l" defTabSz="914400" rtl="0" eaLnBrk="1" latinLnBrk="0" hangingPunct="1">
        <a:lnSpc>
          <a:spcPct val="90000"/>
        </a:lnSpc>
        <a:spcBef>
          <a:spcPts val="500"/>
        </a:spcBef>
        <a:buFontTx/>
        <a:buBlip>
          <a:blip r:embed="rId27"/>
        </a:buBlip>
        <a:defRPr sz="2400" b="1" i="0" kern="1200">
          <a:solidFill>
            <a:schemeClr val="tx1">
              <a:lumMod val="65000"/>
              <a:lumOff val="35000"/>
            </a:schemeClr>
          </a:solidFill>
          <a:latin typeface="Roboto" charset="0"/>
          <a:ea typeface="Roboto" charset="0"/>
          <a:cs typeface="Roboto" charset="0"/>
        </a:defRPr>
      </a:lvl2pPr>
      <a:lvl3pPr marL="1143000" indent="-228600" algn="l" defTabSz="914400" rtl="0" eaLnBrk="1" latinLnBrk="0" hangingPunct="1">
        <a:lnSpc>
          <a:spcPct val="90000"/>
        </a:lnSpc>
        <a:spcBef>
          <a:spcPts val="500"/>
        </a:spcBef>
        <a:buFont typeface="Wingdings" charset="2"/>
        <a:buChar char="§"/>
        <a:defRPr sz="2000" b="0" i="1" kern="1200">
          <a:solidFill>
            <a:schemeClr val="tx1">
              <a:lumMod val="65000"/>
              <a:lumOff val="35000"/>
            </a:schemeClr>
          </a:solidFill>
          <a:latin typeface="Roboto Medium" charset="0"/>
          <a:ea typeface="Roboto Medium" charset="0"/>
          <a:cs typeface="Roboto Medium" charset="0"/>
        </a:defRPr>
      </a:lvl3pPr>
      <a:lvl4pPr marL="1600200" indent="-228600" algn="l" defTabSz="914400" rtl="0" eaLnBrk="1" latinLnBrk="0" hangingPunct="1">
        <a:lnSpc>
          <a:spcPct val="90000"/>
        </a:lnSpc>
        <a:spcBef>
          <a:spcPts val="500"/>
        </a:spcBef>
        <a:buFont typeface="Arial" charset="0"/>
        <a:buChar char="•"/>
        <a:defRPr sz="1800" b="0" i="0" kern="1200">
          <a:solidFill>
            <a:schemeClr val="tx1">
              <a:lumMod val="65000"/>
              <a:lumOff val="3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Font typeface="Arial" charset="0"/>
        <a:buChar char="•"/>
        <a:defRPr sz="1800" b="0" i="1" kern="1200">
          <a:solidFill>
            <a:schemeClr val="tx1">
              <a:lumMod val="65000"/>
              <a:lumOff val="3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126.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4.xml"/><Relationship Id="rId1" Type="http://schemas.openxmlformats.org/officeDocument/2006/relationships/slideLayout" Target="../slideLayouts/slideLayout17.xml"/><Relationship Id="rId4" Type="http://schemas.openxmlformats.org/officeDocument/2006/relationships/image" Target="../media/image132.jpeg"/></Relationships>
</file>

<file path=ppt/slides/_rels/slide11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6.xml"/><Relationship Id="rId1" Type="http://schemas.openxmlformats.org/officeDocument/2006/relationships/slideLayout" Target="../slideLayouts/slideLayout18.xml"/><Relationship Id="rId4" Type="http://schemas.openxmlformats.org/officeDocument/2006/relationships/image" Target="../media/image135.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7.xml"/><Relationship Id="rId1" Type="http://schemas.openxmlformats.org/officeDocument/2006/relationships/slideLayout" Target="../slideLayouts/slideLayout17.xml"/><Relationship Id="rId4" Type="http://schemas.openxmlformats.org/officeDocument/2006/relationships/image" Target="../media/image137.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7.xml"/><Relationship Id="rId5" Type="http://schemas.openxmlformats.org/officeDocument/2006/relationships/image" Target="../media/image152.jpeg"/><Relationship Id="rId4" Type="http://schemas.openxmlformats.org/officeDocument/2006/relationships/image" Target="../media/image15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60.wmf"/><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1.jpe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60.wmf"/><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3.jpe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7.xml"/><Relationship Id="rId4" Type="http://schemas.openxmlformats.org/officeDocument/2006/relationships/image" Target="../media/image86.jpeg"/></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92.jpeg"/></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5.xml"/><Relationship Id="rId1" Type="http://schemas.openxmlformats.org/officeDocument/2006/relationships/slideLayout" Target="../slideLayouts/slideLayout17.xml"/><Relationship Id="rId5" Type="http://schemas.openxmlformats.org/officeDocument/2006/relationships/image" Target="../media/image95.jpeg"/><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7.xml"/><Relationship Id="rId1" Type="http://schemas.openxmlformats.org/officeDocument/2006/relationships/slideLayout" Target="../slideLayouts/slideLayout17.xml"/><Relationship Id="rId5" Type="http://schemas.openxmlformats.org/officeDocument/2006/relationships/image" Target="../media/image99.png"/><Relationship Id="rId4" Type="http://schemas.openxmlformats.org/officeDocument/2006/relationships/image" Target="../media/image98.jpeg"/></Relationships>
</file>

<file path=ppt/slides/_rels/slide8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6.xml"/><Relationship Id="rId1" Type="http://schemas.openxmlformats.org/officeDocument/2006/relationships/slideLayout" Target="../slideLayouts/slideLayout17.xml"/><Relationship Id="rId4" Type="http://schemas.openxmlformats.org/officeDocument/2006/relationships/image" Target="../media/image116.jpeg"/></Relationships>
</file>

<file path=ppt/slides/_rels/slide9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3" name="Picture 5" descr="Curliner">
            <a:extLst>
              <a:ext uri="{FF2B5EF4-FFF2-40B4-BE49-F238E27FC236}">
                <a16:creationId xmlns:a16="http://schemas.microsoft.com/office/drawing/2014/main" id="{FA02F1F1-0D1B-4997-AC4A-C6CCD8A4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62" r="2762" b="2473"/>
          <a:stretch>
            <a:fillRect/>
          </a:stretch>
        </p:blipFill>
        <p:spPr bwMode="auto">
          <a:xfrm>
            <a:off x="1337187" y="1612490"/>
            <a:ext cx="6314795" cy="485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90117B1-077B-488C-8B1E-8F180EEDCC32}"/>
              </a:ext>
            </a:extLst>
          </p:cNvPr>
          <p:cNvSpPr txBox="1"/>
          <p:nvPr/>
        </p:nvSpPr>
        <p:spPr>
          <a:xfrm>
            <a:off x="0" y="899651"/>
            <a:ext cx="9143999" cy="923330"/>
          </a:xfrm>
          <a:prstGeom prst="rect">
            <a:avLst/>
          </a:prstGeom>
          <a:noFill/>
        </p:spPr>
        <p:txBody>
          <a:bodyPr wrap="square" rtlCol="0">
            <a:spAutoFit/>
          </a:bodyPr>
          <a:lstStyle/>
          <a:p>
            <a:pPr algn="ctr"/>
            <a:r>
              <a:rPr lang="en-US" sz="5400" b="1" dirty="0">
                <a:solidFill>
                  <a:srgbClr val="546223"/>
                </a:solidFill>
                <a:latin typeface="Arial" panose="020B0604020202020204" pitchFamily="34" charset="0"/>
                <a:ea typeface="Roboto" panose="02000000000000000000" pitchFamily="2" charset="0"/>
                <a:cs typeface="Arial" panose="020B0604020202020204" pitchFamily="34" charset="0"/>
              </a:rPr>
              <a:t>200. Basic Trail Design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0293"/>
                                        </p:tgtEl>
                                        <p:attrNameLst>
                                          <p:attrName>style.visibility</p:attrName>
                                        </p:attrNameLst>
                                      </p:cBhvr>
                                      <p:to>
                                        <p:strVal val="visible"/>
                                      </p:to>
                                    </p:set>
                                    <p:animEffect transition="in" filter="fade">
                                      <p:cBhvr>
                                        <p:cTn id="7" dur="2000"/>
                                        <p:tgtEl>
                                          <p:spTgt spid="140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8">
            <a:extLst>
              <a:ext uri="{FF2B5EF4-FFF2-40B4-BE49-F238E27FC236}">
                <a16:creationId xmlns:a16="http://schemas.microsoft.com/office/drawing/2014/main" id="{7B0C8319-6E38-4C59-B8D4-64F303A6E6E7}"/>
              </a:ext>
            </a:extLst>
          </p:cNvPr>
          <p:cNvSpPr>
            <a:spLocks noChangeArrowheads="1"/>
          </p:cNvSpPr>
          <p:nvPr/>
        </p:nvSpPr>
        <p:spPr bwMode="auto">
          <a:xfrm>
            <a:off x="0" y="0"/>
            <a:ext cx="640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a:r>
              <a:rPr lang="en-US" altLang="en-US">
                <a:solidFill>
                  <a:schemeClr val="tx1"/>
                </a:solidFill>
                <a:latin typeface="Arial" panose="020B0604020202020204" pitchFamily="34" charset="0"/>
                <a:cs typeface="Arial" panose="020B0604020202020204" pitchFamily="34" charset="0"/>
              </a:rPr>
              <a:t>Topographic Maps</a:t>
            </a:r>
            <a:endParaRPr lang="en-US" altLang="en-US" i="1" u="sng">
              <a:solidFill>
                <a:schemeClr val="tx1"/>
              </a:solidFill>
              <a:latin typeface="Arial" panose="020B0604020202020204" pitchFamily="34" charset="0"/>
              <a:cs typeface="Arial" panose="020B0604020202020204" pitchFamily="34" charset="0"/>
            </a:endParaRPr>
          </a:p>
        </p:txBody>
      </p:sp>
      <p:pic>
        <p:nvPicPr>
          <p:cNvPr id="27651" name="Picture 10" descr="Trail Design Base Map">
            <a:extLst>
              <a:ext uri="{FF2B5EF4-FFF2-40B4-BE49-F238E27FC236}">
                <a16:creationId xmlns:a16="http://schemas.microsoft.com/office/drawing/2014/main" id="{D61A3A0A-635F-497C-966A-5BA94C82A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11">
            <a:extLst>
              <a:ext uri="{FF2B5EF4-FFF2-40B4-BE49-F238E27FC236}">
                <a16:creationId xmlns:a16="http://schemas.microsoft.com/office/drawing/2014/main" id="{2B41E754-555A-48D1-AB6F-3953874D74F0}"/>
              </a:ext>
            </a:extLst>
          </p:cNvPr>
          <p:cNvSpPr txBox="1">
            <a:spLocks noChangeArrowheads="1"/>
          </p:cNvSpPr>
          <p:nvPr/>
        </p:nvSpPr>
        <p:spPr bwMode="auto">
          <a:xfrm>
            <a:off x="152400" y="228600"/>
            <a:ext cx="4038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b="1" dirty="0">
                <a:solidFill>
                  <a:schemeClr val="tx1"/>
                </a:solidFill>
                <a:latin typeface="Arial" panose="020B0604020202020204" pitchFamily="34" charset="0"/>
                <a:ea typeface="Roboto" panose="02000000000000000000" pitchFamily="2" charset="0"/>
                <a:cs typeface="Arial" panose="020B0604020202020204" pitchFamily="34" charset="0"/>
              </a:rPr>
              <a:t>Topographic Maps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ECFAFFF4-F342-4B5F-8FE1-C777D565ADEB}"/>
              </a:ext>
            </a:extLst>
          </p:cNvPr>
          <p:cNvSpPr>
            <a:spLocks noGrp="1" noChangeArrowheads="1"/>
          </p:cNvSpPr>
          <p:nvPr>
            <p:ph type="title"/>
          </p:nvPr>
        </p:nvSpPr>
        <p:spPr>
          <a:xfrm>
            <a:off x="73318" y="727587"/>
            <a:ext cx="8534400" cy="1143000"/>
          </a:xfrm>
        </p:spPr>
        <p:txBody>
          <a:bodyPr>
            <a:noAutofit/>
          </a:bodyPr>
          <a:lstStyle/>
          <a:p>
            <a:pPr algn="l"/>
            <a:r>
              <a:rPr lang="en-US" altLang="en-US" dirty="0">
                <a:latin typeface="Arial" panose="020B0604020202020204" pitchFamily="34" charset="0"/>
                <a:cs typeface="Arial" panose="020B0604020202020204" pitchFamily="34" charset="0"/>
              </a:rPr>
              <a:t>There Must Be Good Separation Between the Two Legs to Prevent Cutting</a:t>
            </a:r>
            <a:endParaRPr lang="en-US" altLang="en-US" sz="2800" dirty="0">
              <a:latin typeface="Arial" panose="020B0604020202020204" pitchFamily="34" charset="0"/>
              <a:cs typeface="Arial" panose="020B0604020202020204" pitchFamily="34" charset="0"/>
            </a:endParaRPr>
          </a:p>
        </p:txBody>
      </p:sp>
      <p:pic>
        <p:nvPicPr>
          <p:cNvPr id="117763" name="Picture 3" descr="Switchback cutting">
            <a:extLst>
              <a:ext uri="{FF2B5EF4-FFF2-40B4-BE49-F238E27FC236}">
                <a16:creationId xmlns:a16="http://schemas.microsoft.com/office/drawing/2014/main" id="{78D9D10E-7E6C-4232-82D6-4A9B9A7708A1}"/>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2452688" y="1600200"/>
            <a:ext cx="3775661" cy="477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2D7050-D0BA-44E9-9B64-BF71A6C7361A}"/>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8786" name="Rectangle 2">
            <a:extLst>
              <a:ext uri="{FF2B5EF4-FFF2-40B4-BE49-F238E27FC236}">
                <a16:creationId xmlns:a16="http://schemas.microsoft.com/office/drawing/2014/main" id="{01035AA1-D0E7-424F-907A-AA85DEBC09C4}"/>
              </a:ext>
            </a:extLst>
          </p:cNvPr>
          <p:cNvSpPr>
            <a:spLocks noGrp="1" noChangeArrowheads="1"/>
          </p:cNvSpPr>
          <p:nvPr>
            <p:ph type="title"/>
          </p:nvPr>
        </p:nvSpPr>
        <p:spPr>
          <a:xfrm>
            <a:off x="304800" y="694710"/>
            <a:ext cx="8534400" cy="1143000"/>
          </a:xfrm>
        </p:spPr>
        <p:txBody>
          <a:bodyPr>
            <a:noAutofit/>
          </a:bodyPr>
          <a:lstStyle/>
          <a:p>
            <a:pPr algn="l"/>
            <a:r>
              <a:rPr lang="en-US" altLang="en-US" sz="2800" dirty="0">
                <a:latin typeface="Arial" panose="020B0604020202020204" pitchFamily="34" charset="0"/>
                <a:cs typeface="Arial" panose="020B0604020202020204" pitchFamily="34" charset="0"/>
              </a:rPr>
              <a:t>Utilize Trees, Rocks and Brush to Provide a Barrier Between the Two Legs. Proper Location will help Reduce Linear Grades</a:t>
            </a:r>
          </a:p>
        </p:txBody>
      </p:sp>
      <p:pic>
        <p:nvPicPr>
          <p:cNvPr id="118787" name="Picture 3" descr="Switchback rock &amp; tree">
            <a:extLst>
              <a:ext uri="{FF2B5EF4-FFF2-40B4-BE49-F238E27FC236}">
                <a16:creationId xmlns:a16="http://schemas.microsoft.com/office/drawing/2014/main" id="{5BCD2D11-AA0C-4D1C-9FDB-4D08384470B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76200" y="1920875"/>
            <a:ext cx="441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Switchback Rock">
            <a:extLst>
              <a:ext uri="{FF2B5EF4-FFF2-40B4-BE49-F238E27FC236}">
                <a16:creationId xmlns:a16="http://schemas.microsoft.com/office/drawing/2014/main" id="{6300DEF3-97B6-4F19-8B9C-C0C9A4CA4515}"/>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648200" y="3690938"/>
            <a:ext cx="44196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Freeform 6">
            <a:extLst>
              <a:ext uri="{FF2B5EF4-FFF2-40B4-BE49-F238E27FC236}">
                <a16:creationId xmlns:a16="http://schemas.microsoft.com/office/drawing/2014/main" id="{8617D2C7-B8AF-4A1E-B373-3D2DFA10AB31}"/>
              </a:ext>
            </a:extLst>
          </p:cNvPr>
          <p:cNvSpPr>
            <a:spLocks/>
          </p:cNvSpPr>
          <p:nvPr/>
        </p:nvSpPr>
        <p:spPr bwMode="auto">
          <a:xfrm>
            <a:off x="990600" y="2743200"/>
            <a:ext cx="2692400" cy="1647825"/>
          </a:xfrm>
          <a:custGeom>
            <a:avLst/>
            <a:gdLst>
              <a:gd name="T0" fmla="*/ 2147483647 w 1696"/>
              <a:gd name="T1" fmla="*/ 2147483647 h 1038"/>
              <a:gd name="T2" fmla="*/ 2147483647 w 1696"/>
              <a:gd name="T3" fmla="*/ 2147483647 h 1038"/>
              <a:gd name="T4" fmla="*/ 2147483647 w 1696"/>
              <a:gd name="T5" fmla="*/ 2147483647 h 1038"/>
              <a:gd name="T6" fmla="*/ 2147483647 w 1696"/>
              <a:gd name="T7" fmla="*/ 2147483647 h 1038"/>
              <a:gd name="T8" fmla="*/ 2147483647 w 1696"/>
              <a:gd name="T9" fmla="*/ 2147483647 h 1038"/>
              <a:gd name="T10" fmla="*/ 2147483647 w 1696"/>
              <a:gd name="T11" fmla="*/ 2147483647 h 1038"/>
              <a:gd name="T12" fmla="*/ 2147483647 w 1696"/>
              <a:gd name="T13" fmla="*/ 2147483647 h 1038"/>
              <a:gd name="T14" fmla="*/ 2147483647 w 1696"/>
              <a:gd name="T15" fmla="*/ 2147483647 h 1038"/>
              <a:gd name="T16" fmla="*/ 2147483647 w 1696"/>
              <a:gd name="T17" fmla="*/ 2147483647 h 1038"/>
              <a:gd name="T18" fmla="*/ 2147483647 w 1696"/>
              <a:gd name="T19" fmla="*/ 2147483647 h 1038"/>
              <a:gd name="T20" fmla="*/ 2147483647 w 1696"/>
              <a:gd name="T21" fmla="*/ 2147483647 h 1038"/>
              <a:gd name="T22" fmla="*/ 2147483647 w 1696"/>
              <a:gd name="T23" fmla="*/ 2147483647 h 1038"/>
              <a:gd name="T24" fmla="*/ 2147483647 w 1696"/>
              <a:gd name="T25" fmla="*/ 2147483647 h 1038"/>
              <a:gd name="T26" fmla="*/ 2147483647 w 1696"/>
              <a:gd name="T27" fmla="*/ 2147483647 h 1038"/>
              <a:gd name="T28" fmla="*/ 2147483647 w 1696"/>
              <a:gd name="T29" fmla="*/ 2147483647 h 1038"/>
              <a:gd name="T30" fmla="*/ 2147483647 w 1696"/>
              <a:gd name="T31" fmla="*/ 2147483647 h 1038"/>
              <a:gd name="T32" fmla="*/ 2147483647 w 1696"/>
              <a:gd name="T33" fmla="*/ 2147483647 h 1038"/>
              <a:gd name="T34" fmla="*/ 2147483647 w 1696"/>
              <a:gd name="T35" fmla="*/ 2147483647 h 1038"/>
              <a:gd name="T36" fmla="*/ 2147483647 w 1696"/>
              <a:gd name="T37" fmla="*/ 2147483647 h 1038"/>
              <a:gd name="T38" fmla="*/ 2147483647 w 1696"/>
              <a:gd name="T39" fmla="*/ 2147483647 h 1038"/>
              <a:gd name="T40" fmla="*/ 2147483647 w 1696"/>
              <a:gd name="T41" fmla="*/ 2147483647 h 10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96"/>
              <a:gd name="T64" fmla="*/ 0 h 1038"/>
              <a:gd name="T65" fmla="*/ 1696 w 1696"/>
              <a:gd name="T66" fmla="*/ 1038 h 10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96" h="1038">
                <a:moveTo>
                  <a:pt x="1457" y="11"/>
                </a:moveTo>
                <a:cubicBezTo>
                  <a:pt x="1518" y="49"/>
                  <a:pt x="1447" y="0"/>
                  <a:pt x="1496" y="49"/>
                </a:cubicBezTo>
                <a:cubicBezTo>
                  <a:pt x="1540" y="93"/>
                  <a:pt x="1501" y="34"/>
                  <a:pt x="1543" y="88"/>
                </a:cubicBezTo>
                <a:cubicBezTo>
                  <a:pt x="1589" y="148"/>
                  <a:pt x="1633" y="216"/>
                  <a:pt x="1668" y="283"/>
                </a:cubicBezTo>
                <a:cubicBezTo>
                  <a:pt x="1681" y="367"/>
                  <a:pt x="1696" y="377"/>
                  <a:pt x="1668" y="485"/>
                </a:cubicBezTo>
                <a:cubicBezTo>
                  <a:pt x="1663" y="503"/>
                  <a:pt x="1637" y="532"/>
                  <a:pt x="1637" y="532"/>
                </a:cubicBezTo>
                <a:cubicBezTo>
                  <a:pt x="1636" y="564"/>
                  <a:pt x="1660" y="762"/>
                  <a:pt x="1582" y="789"/>
                </a:cubicBezTo>
                <a:cubicBezTo>
                  <a:pt x="1571" y="821"/>
                  <a:pt x="1549" y="824"/>
                  <a:pt x="1528" y="851"/>
                </a:cubicBezTo>
                <a:cubicBezTo>
                  <a:pt x="1516" y="866"/>
                  <a:pt x="1512" y="887"/>
                  <a:pt x="1496" y="898"/>
                </a:cubicBezTo>
                <a:cubicBezTo>
                  <a:pt x="1442" y="935"/>
                  <a:pt x="1374" y="969"/>
                  <a:pt x="1310" y="983"/>
                </a:cubicBezTo>
                <a:cubicBezTo>
                  <a:pt x="1291" y="1012"/>
                  <a:pt x="1280" y="1013"/>
                  <a:pt x="1247" y="1022"/>
                </a:cubicBezTo>
                <a:cubicBezTo>
                  <a:pt x="1226" y="1028"/>
                  <a:pt x="1185" y="1038"/>
                  <a:pt x="1185" y="1038"/>
                </a:cubicBezTo>
                <a:cubicBezTo>
                  <a:pt x="1019" y="1030"/>
                  <a:pt x="853" y="1013"/>
                  <a:pt x="687" y="999"/>
                </a:cubicBezTo>
                <a:cubicBezTo>
                  <a:pt x="655" y="983"/>
                  <a:pt x="627" y="977"/>
                  <a:pt x="593" y="968"/>
                </a:cubicBezTo>
                <a:cubicBezTo>
                  <a:pt x="543" y="931"/>
                  <a:pt x="481" y="917"/>
                  <a:pt x="422" y="898"/>
                </a:cubicBezTo>
                <a:cubicBezTo>
                  <a:pt x="389" y="887"/>
                  <a:pt x="361" y="870"/>
                  <a:pt x="329" y="859"/>
                </a:cubicBezTo>
                <a:cubicBezTo>
                  <a:pt x="313" y="843"/>
                  <a:pt x="298" y="828"/>
                  <a:pt x="282" y="812"/>
                </a:cubicBezTo>
                <a:cubicBezTo>
                  <a:pt x="274" y="804"/>
                  <a:pt x="269" y="792"/>
                  <a:pt x="259" y="789"/>
                </a:cubicBezTo>
                <a:cubicBezTo>
                  <a:pt x="226" y="778"/>
                  <a:pt x="170" y="769"/>
                  <a:pt x="142" y="750"/>
                </a:cubicBezTo>
                <a:cubicBezTo>
                  <a:pt x="116" y="732"/>
                  <a:pt x="95" y="727"/>
                  <a:pt x="64" y="719"/>
                </a:cubicBezTo>
                <a:cubicBezTo>
                  <a:pt x="0" y="670"/>
                  <a:pt x="2" y="698"/>
                  <a:pt x="2" y="664"/>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1751" name="Freeform 7">
            <a:extLst>
              <a:ext uri="{FF2B5EF4-FFF2-40B4-BE49-F238E27FC236}">
                <a16:creationId xmlns:a16="http://schemas.microsoft.com/office/drawing/2014/main" id="{CF5C52B9-D7AE-44A7-B284-1A8918A94C18}"/>
              </a:ext>
            </a:extLst>
          </p:cNvPr>
          <p:cNvSpPr>
            <a:spLocks/>
          </p:cNvSpPr>
          <p:nvPr/>
        </p:nvSpPr>
        <p:spPr bwMode="auto">
          <a:xfrm>
            <a:off x="4926013" y="4213225"/>
            <a:ext cx="3203575" cy="2351088"/>
          </a:xfrm>
          <a:custGeom>
            <a:avLst/>
            <a:gdLst>
              <a:gd name="T0" fmla="*/ 2147483647 w 2019"/>
              <a:gd name="T1" fmla="*/ 0 h 1481"/>
              <a:gd name="T2" fmla="*/ 2147483647 w 2019"/>
              <a:gd name="T3" fmla="*/ 2147483647 h 1481"/>
              <a:gd name="T4" fmla="*/ 2147483647 w 2019"/>
              <a:gd name="T5" fmla="*/ 2147483647 h 1481"/>
              <a:gd name="T6" fmla="*/ 2147483647 w 2019"/>
              <a:gd name="T7" fmla="*/ 2147483647 h 1481"/>
              <a:gd name="T8" fmla="*/ 2147483647 w 2019"/>
              <a:gd name="T9" fmla="*/ 2147483647 h 1481"/>
              <a:gd name="T10" fmla="*/ 2147483647 w 2019"/>
              <a:gd name="T11" fmla="*/ 2147483647 h 1481"/>
              <a:gd name="T12" fmla="*/ 2147483647 w 2019"/>
              <a:gd name="T13" fmla="*/ 2147483647 h 1481"/>
              <a:gd name="T14" fmla="*/ 2147483647 w 2019"/>
              <a:gd name="T15" fmla="*/ 2147483647 h 1481"/>
              <a:gd name="T16" fmla="*/ 2147483647 w 2019"/>
              <a:gd name="T17" fmla="*/ 2147483647 h 1481"/>
              <a:gd name="T18" fmla="*/ 2147483647 w 2019"/>
              <a:gd name="T19" fmla="*/ 2147483647 h 1481"/>
              <a:gd name="T20" fmla="*/ 2147483647 w 2019"/>
              <a:gd name="T21" fmla="*/ 2147483647 h 1481"/>
              <a:gd name="T22" fmla="*/ 2147483647 w 2019"/>
              <a:gd name="T23" fmla="*/ 2147483647 h 1481"/>
              <a:gd name="T24" fmla="*/ 2147483647 w 2019"/>
              <a:gd name="T25" fmla="*/ 2147483647 h 1481"/>
              <a:gd name="T26" fmla="*/ 2147483647 w 2019"/>
              <a:gd name="T27" fmla="*/ 2147483647 h 1481"/>
              <a:gd name="T28" fmla="*/ 2147483647 w 2019"/>
              <a:gd name="T29" fmla="*/ 2147483647 h 1481"/>
              <a:gd name="T30" fmla="*/ 2147483647 w 2019"/>
              <a:gd name="T31" fmla="*/ 2147483647 h 1481"/>
              <a:gd name="T32" fmla="*/ 2147483647 w 2019"/>
              <a:gd name="T33" fmla="*/ 2147483647 h 1481"/>
              <a:gd name="T34" fmla="*/ 2147483647 w 2019"/>
              <a:gd name="T35" fmla="*/ 2147483647 h 1481"/>
              <a:gd name="T36" fmla="*/ 2147483647 w 2019"/>
              <a:gd name="T37" fmla="*/ 2147483647 h 1481"/>
              <a:gd name="T38" fmla="*/ 2147483647 w 2019"/>
              <a:gd name="T39" fmla="*/ 2147483647 h 1481"/>
              <a:gd name="T40" fmla="*/ 2147483647 w 2019"/>
              <a:gd name="T41" fmla="*/ 2147483647 h 1481"/>
              <a:gd name="T42" fmla="*/ 2147483647 w 2019"/>
              <a:gd name="T43" fmla="*/ 2147483647 h 1481"/>
              <a:gd name="T44" fmla="*/ 2147483647 w 2019"/>
              <a:gd name="T45" fmla="*/ 2147483647 h 1481"/>
              <a:gd name="T46" fmla="*/ 2147483647 w 2019"/>
              <a:gd name="T47" fmla="*/ 2147483647 h 1481"/>
              <a:gd name="T48" fmla="*/ 2147483647 w 2019"/>
              <a:gd name="T49" fmla="*/ 2147483647 h 1481"/>
              <a:gd name="T50" fmla="*/ 2147483647 w 2019"/>
              <a:gd name="T51" fmla="*/ 2147483647 h 1481"/>
              <a:gd name="T52" fmla="*/ 2147483647 w 2019"/>
              <a:gd name="T53" fmla="*/ 2147483647 h 1481"/>
              <a:gd name="T54" fmla="*/ 2147483647 w 2019"/>
              <a:gd name="T55" fmla="*/ 2147483647 h 1481"/>
              <a:gd name="T56" fmla="*/ 2147483647 w 2019"/>
              <a:gd name="T57" fmla="*/ 2147483647 h 1481"/>
              <a:gd name="T58" fmla="*/ 2147483647 w 2019"/>
              <a:gd name="T59" fmla="*/ 2147483647 h 1481"/>
              <a:gd name="T60" fmla="*/ 2147483647 w 2019"/>
              <a:gd name="T61" fmla="*/ 2147483647 h 1481"/>
              <a:gd name="T62" fmla="*/ 2147483647 w 2019"/>
              <a:gd name="T63" fmla="*/ 2147483647 h 1481"/>
              <a:gd name="T64" fmla="*/ 2147483647 w 2019"/>
              <a:gd name="T65" fmla="*/ 2147483647 h 1481"/>
              <a:gd name="T66" fmla="*/ 2147483647 w 2019"/>
              <a:gd name="T67" fmla="*/ 2147483647 h 1481"/>
              <a:gd name="T68" fmla="*/ 2147483647 w 2019"/>
              <a:gd name="T69" fmla="*/ 2147483647 h 1481"/>
              <a:gd name="T70" fmla="*/ 2147483647 w 2019"/>
              <a:gd name="T71" fmla="*/ 2147483647 h 1481"/>
              <a:gd name="T72" fmla="*/ 2147483647 w 2019"/>
              <a:gd name="T73" fmla="*/ 2147483647 h 1481"/>
              <a:gd name="T74" fmla="*/ 2147483647 w 2019"/>
              <a:gd name="T75" fmla="*/ 2147483647 h 1481"/>
              <a:gd name="T76" fmla="*/ 2147483647 w 2019"/>
              <a:gd name="T77" fmla="*/ 2147483647 h 1481"/>
              <a:gd name="T78" fmla="*/ 2147483647 w 2019"/>
              <a:gd name="T79" fmla="*/ 2147483647 h 14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19"/>
              <a:gd name="T121" fmla="*/ 0 h 1481"/>
              <a:gd name="T122" fmla="*/ 2019 w 2019"/>
              <a:gd name="T123" fmla="*/ 1481 h 14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19" h="1481">
                <a:moveTo>
                  <a:pt x="401" y="0"/>
                </a:moveTo>
                <a:cubicBezTo>
                  <a:pt x="463" y="16"/>
                  <a:pt x="504" y="49"/>
                  <a:pt x="549" y="94"/>
                </a:cubicBezTo>
                <a:cubicBezTo>
                  <a:pt x="537" y="128"/>
                  <a:pt x="504" y="133"/>
                  <a:pt x="471" y="156"/>
                </a:cubicBezTo>
                <a:cubicBezTo>
                  <a:pt x="460" y="163"/>
                  <a:pt x="440" y="179"/>
                  <a:pt x="440" y="179"/>
                </a:cubicBezTo>
                <a:cubicBezTo>
                  <a:pt x="435" y="189"/>
                  <a:pt x="431" y="201"/>
                  <a:pt x="424" y="210"/>
                </a:cubicBezTo>
                <a:cubicBezTo>
                  <a:pt x="418" y="219"/>
                  <a:pt x="407" y="225"/>
                  <a:pt x="401" y="234"/>
                </a:cubicBezTo>
                <a:cubicBezTo>
                  <a:pt x="376" y="272"/>
                  <a:pt x="414" y="243"/>
                  <a:pt x="377" y="280"/>
                </a:cubicBezTo>
                <a:cubicBezTo>
                  <a:pt x="344" y="313"/>
                  <a:pt x="303" y="338"/>
                  <a:pt x="261" y="358"/>
                </a:cubicBezTo>
                <a:cubicBezTo>
                  <a:pt x="235" y="371"/>
                  <a:pt x="202" y="378"/>
                  <a:pt x="175" y="389"/>
                </a:cubicBezTo>
                <a:cubicBezTo>
                  <a:pt x="160" y="395"/>
                  <a:pt x="128" y="405"/>
                  <a:pt x="128" y="405"/>
                </a:cubicBezTo>
                <a:cubicBezTo>
                  <a:pt x="91" y="461"/>
                  <a:pt x="139" y="392"/>
                  <a:pt x="89" y="452"/>
                </a:cubicBezTo>
                <a:cubicBezTo>
                  <a:pt x="63" y="483"/>
                  <a:pt x="83" y="465"/>
                  <a:pt x="66" y="498"/>
                </a:cubicBezTo>
                <a:cubicBezTo>
                  <a:pt x="53" y="523"/>
                  <a:pt x="39" y="533"/>
                  <a:pt x="19" y="553"/>
                </a:cubicBezTo>
                <a:cubicBezTo>
                  <a:pt x="0" y="613"/>
                  <a:pt x="4" y="661"/>
                  <a:pt x="50" y="709"/>
                </a:cubicBezTo>
                <a:cubicBezTo>
                  <a:pt x="59" y="744"/>
                  <a:pt x="78" y="756"/>
                  <a:pt x="97" y="786"/>
                </a:cubicBezTo>
                <a:cubicBezTo>
                  <a:pt x="105" y="834"/>
                  <a:pt x="109" y="869"/>
                  <a:pt x="144" y="903"/>
                </a:cubicBezTo>
                <a:cubicBezTo>
                  <a:pt x="153" y="938"/>
                  <a:pt x="177" y="977"/>
                  <a:pt x="206" y="997"/>
                </a:cubicBezTo>
                <a:cubicBezTo>
                  <a:pt x="232" y="1071"/>
                  <a:pt x="189" y="960"/>
                  <a:pt x="237" y="1043"/>
                </a:cubicBezTo>
                <a:cubicBezTo>
                  <a:pt x="247" y="1060"/>
                  <a:pt x="245" y="1081"/>
                  <a:pt x="253" y="1098"/>
                </a:cubicBezTo>
                <a:cubicBezTo>
                  <a:pt x="269" y="1130"/>
                  <a:pt x="268" y="1115"/>
                  <a:pt x="292" y="1144"/>
                </a:cubicBezTo>
                <a:cubicBezTo>
                  <a:pt x="322" y="1180"/>
                  <a:pt x="295" y="1155"/>
                  <a:pt x="315" y="1191"/>
                </a:cubicBezTo>
                <a:cubicBezTo>
                  <a:pt x="323" y="1205"/>
                  <a:pt x="349" y="1243"/>
                  <a:pt x="362" y="1261"/>
                </a:cubicBezTo>
                <a:cubicBezTo>
                  <a:pt x="396" y="1311"/>
                  <a:pt x="523" y="1343"/>
                  <a:pt x="580" y="1362"/>
                </a:cubicBezTo>
                <a:cubicBezTo>
                  <a:pt x="663" y="1390"/>
                  <a:pt x="743" y="1430"/>
                  <a:pt x="829" y="1448"/>
                </a:cubicBezTo>
                <a:cubicBezTo>
                  <a:pt x="891" y="1461"/>
                  <a:pt x="954" y="1468"/>
                  <a:pt x="1016" y="1479"/>
                </a:cubicBezTo>
                <a:cubicBezTo>
                  <a:pt x="1180" y="1473"/>
                  <a:pt x="1292" y="1481"/>
                  <a:pt x="1420" y="1386"/>
                </a:cubicBezTo>
                <a:cubicBezTo>
                  <a:pt x="1425" y="1378"/>
                  <a:pt x="1428" y="1367"/>
                  <a:pt x="1436" y="1362"/>
                </a:cubicBezTo>
                <a:cubicBezTo>
                  <a:pt x="1448" y="1356"/>
                  <a:pt x="1462" y="1358"/>
                  <a:pt x="1475" y="1355"/>
                </a:cubicBezTo>
                <a:cubicBezTo>
                  <a:pt x="1496" y="1350"/>
                  <a:pt x="1510" y="1341"/>
                  <a:pt x="1529" y="1331"/>
                </a:cubicBezTo>
                <a:cubicBezTo>
                  <a:pt x="1555" y="1294"/>
                  <a:pt x="1600" y="1278"/>
                  <a:pt x="1623" y="1238"/>
                </a:cubicBezTo>
                <a:cubicBezTo>
                  <a:pt x="1678" y="1146"/>
                  <a:pt x="1650" y="1183"/>
                  <a:pt x="1701" y="1121"/>
                </a:cubicBezTo>
                <a:cubicBezTo>
                  <a:pt x="1720" y="1058"/>
                  <a:pt x="1689" y="1152"/>
                  <a:pt x="1732" y="1059"/>
                </a:cubicBezTo>
                <a:cubicBezTo>
                  <a:pt x="1737" y="1048"/>
                  <a:pt x="1741" y="1017"/>
                  <a:pt x="1747" y="1004"/>
                </a:cubicBezTo>
                <a:cubicBezTo>
                  <a:pt x="1777" y="942"/>
                  <a:pt x="1809" y="858"/>
                  <a:pt x="1872" y="825"/>
                </a:cubicBezTo>
                <a:cubicBezTo>
                  <a:pt x="1908" y="769"/>
                  <a:pt x="1914" y="697"/>
                  <a:pt x="1957" y="646"/>
                </a:cubicBezTo>
                <a:cubicBezTo>
                  <a:pt x="1964" y="637"/>
                  <a:pt x="1974" y="632"/>
                  <a:pt x="1981" y="623"/>
                </a:cubicBezTo>
                <a:cubicBezTo>
                  <a:pt x="1993" y="608"/>
                  <a:pt x="2012" y="576"/>
                  <a:pt x="2012" y="576"/>
                </a:cubicBezTo>
                <a:cubicBezTo>
                  <a:pt x="2008" y="547"/>
                  <a:pt x="2019" y="509"/>
                  <a:pt x="1996" y="491"/>
                </a:cubicBezTo>
                <a:cubicBezTo>
                  <a:pt x="1969" y="470"/>
                  <a:pt x="1929" y="480"/>
                  <a:pt x="1895" y="475"/>
                </a:cubicBezTo>
                <a:cubicBezTo>
                  <a:pt x="1861" y="470"/>
                  <a:pt x="1828" y="452"/>
                  <a:pt x="1794" y="452"/>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1753" name="Line 9">
            <a:extLst>
              <a:ext uri="{FF2B5EF4-FFF2-40B4-BE49-F238E27FC236}">
                <a16:creationId xmlns:a16="http://schemas.microsoft.com/office/drawing/2014/main" id="{7C94B4CC-AA74-49FE-B706-EE369674ED28}"/>
              </a:ext>
            </a:extLst>
          </p:cNvPr>
          <p:cNvSpPr>
            <a:spLocks noChangeShapeType="1"/>
          </p:cNvSpPr>
          <p:nvPr/>
        </p:nvSpPr>
        <p:spPr bwMode="auto">
          <a:xfrm flipH="1">
            <a:off x="2743200" y="2895600"/>
            <a:ext cx="1600200" cy="457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1754" name="Line 10">
            <a:extLst>
              <a:ext uri="{FF2B5EF4-FFF2-40B4-BE49-F238E27FC236}">
                <a16:creationId xmlns:a16="http://schemas.microsoft.com/office/drawing/2014/main" id="{C639E948-98B8-4A74-AD41-8A57DCB07734}"/>
              </a:ext>
            </a:extLst>
          </p:cNvPr>
          <p:cNvSpPr>
            <a:spLocks noChangeShapeType="1"/>
          </p:cNvSpPr>
          <p:nvPr/>
        </p:nvSpPr>
        <p:spPr bwMode="auto">
          <a:xfrm flipH="1">
            <a:off x="1219200" y="3352800"/>
            <a:ext cx="1524000" cy="1371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1755" name="Line 11">
            <a:extLst>
              <a:ext uri="{FF2B5EF4-FFF2-40B4-BE49-F238E27FC236}">
                <a16:creationId xmlns:a16="http://schemas.microsoft.com/office/drawing/2014/main" id="{FE654D88-D7A5-400C-9A74-ED2A4BB3CE9B}"/>
              </a:ext>
            </a:extLst>
          </p:cNvPr>
          <p:cNvSpPr>
            <a:spLocks noChangeShapeType="1"/>
          </p:cNvSpPr>
          <p:nvPr/>
        </p:nvSpPr>
        <p:spPr bwMode="auto">
          <a:xfrm flipH="1">
            <a:off x="304800" y="2514600"/>
            <a:ext cx="3124200" cy="1828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31750"/>
                                        </p:tgtEl>
                                        <p:attrNameLst>
                                          <p:attrName>style.visibility</p:attrName>
                                        </p:attrNameLst>
                                      </p:cBhvr>
                                      <p:to>
                                        <p:strVal val="visible"/>
                                      </p:to>
                                    </p:set>
                                    <p:animEffect transition="in" filter="wipe(up)">
                                      <p:cBhvr>
                                        <p:cTn id="7" dur="500"/>
                                        <p:tgtEl>
                                          <p:spTgt spid="31750"/>
                                        </p:tgtEl>
                                      </p:cBhvr>
                                    </p:animEffect>
                                  </p:childTnLst>
                                </p:cTn>
                              </p:par>
                            </p:childTnLst>
                          </p:cTn>
                        </p:par>
                        <p:par>
                          <p:cTn id="8" fill="hold" nodeType="afterGroup">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31751"/>
                                        </p:tgtEl>
                                        <p:attrNameLst>
                                          <p:attrName>style.visibility</p:attrName>
                                        </p:attrNameLst>
                                      </p:cBhvr>
                                      <p:to>
                                        <p:strVal val="visible"/>
                                      </p:to>
                                    </p:set>
                                    <p:animEffect transition="in" filter="wipe(left)">
                                      <p:cBhvr>
                                        <p:cTn id="11" dur="500"/>
                                        <p:tgtEl>
                                          <p:spTgt spid="3175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31753"/>
                                        </p:tgtEl>
                                        <p:attrNameLst>
                                          <p:attrName>style.visibility</p:attrName>
                                        </p:attrNameLst>
                                      </p:cBhvr>
                                      <p:to>
                                        <p:strVal val="visible"/>
                                      </p:to>
                                    </p:set>
                                    <p:animEffect transition="in" filter="wipe(right)">
                                      <p:cBhvr>
                                        <p:cTn id="16" dur="500"/>
                                        <p:tgtEl>
                                          <p:spTgt spid="31753"/>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31754"/>
                                        </p:tgtEl>
                                        <p:attrNameLst>
                                          <p:attrName>style.visibility</p:attrName>
                                        </p:attrNameLst>
                                      </p:cBhvr>
                                      <p:to>
                                        <p:strVal val="visible"/>
                                      </p:to>
                                    </p:set>
                                    <p:animEffect transition="in" filter="wipe(up)">
                                      <p:cBhvr>
                                        <p:cTn id="20" dur="1000"/>
                                        <p:tgtEl>
                                          <p:spTgt spid="317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31755"/>
                                        </p:tgtEl>
                                        <p:attrNameLst>
                                          <p:attrName>style.visibility</p:attrName>
                                        </p:attrNameLst>
                                      </p:cBhvr>
                                      <p:to>
                                        <p:strVal val="visible"/>
                                      </p:to>
                                    </p:set>
                                    <p:animEffect transition="in" filter="wipe(right)">
                                      <p:cBhvr>
                                        <p:cTn id="25" dur="5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DF134-0E46-456E-BB41-C372BA908909}"/>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9810" name="Rectangle 2">
            <a:extLst>
              <a:ext uri="{FF2B5EF4-FFF2-40B4-BE49-F238E27FC236}">
                <a16:creationId xmlns:a16="http://schemas.microsoft.com/office/drawing/2014/main" id="{707A3CFB-C75B-4912-9F83-296536E5045E}"/>
              </a:ext>
            </a:extLst>
          </p:cNvPr>
          <p:cNvSpPr>
            <a:spLocks noGrp="1" noChangeArrowheads="1"/>
          </p:cNvSpPr>
          <p:nvPr>
            <p:ph type="title"/>
          </p:nvPr>
        </p:nvSpPr>
        <p:spPr>
          <a:xfrm>
            <a:off x="247650" y="800100"/>
            <a:ext cx="8820150" cy="1143000"/>
          </a:xfrm>
        </p:spPr>
        <p:txBody>
          <a:bodyPr>
            <a:noAutofit/>
          </a:bodyPr>
          <a:lstStyle/>
          <a:p>
            <a:pPr algn="l"/>
            <a:r>
              <a:rPr lang="en-US" altLang="en-US" sz="2800" dirty="0">
                <a:latin typeface="Arial" panose="020B0604020202020204" pitchFamily="34" charset="0"/>
                <a:cs typeface="Arial" panose="020B0604020202020204" pitchFamily="34" charset="0"/>
              </a:rPr>
              <a:t>Incorporating Vistas into Switchback Corners</a:t>
            </a:r>
            <a:br>
              <a:rPr lang="en-US" altLang="en-US" sz="28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				   will Help Prevent Cutting  </a:t>
            </a:r>
          </a:p>
        </p:txBody>
      </p:sp>
      <p:pic>
        <p:nvPicPr>
          <p:cNvPr id="119811" name="Picture 3" descr="DSC00007(4)">
            <a:extLst>
              <a:ext uri="{FF2B5EF4-FFF2-40B4-BE49-F238E27FC236}">
                <a16:creationId xmlns:a16="http://schemas.microsoft.com/office/drawing/2014/main" id="{05E6C61D-E88A-476F-A7B7-B72BA51DB52F}"/>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76200" y="1371600"/>
            <a:ext cx="40576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4" descr="DSC00006">
            <a:extLst>
              <a:ext uri="{FF2B5EF4-FFF2-40B4-BE49-F238E27FC236}">
                <a16:creationId xmlns:a16="http://schemas.microsoft.com/office/drawing/2014/main" id="{A6623517-C254-4027-85DE-B3AD11EE1F65}"/>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4191000" y="22098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C0B59F-4866-4B55-9730-6354004D59FF}"/>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0834" name="Rectangle 2">
            <a:extLst>
              <a:ext uri="{FF2B5EF4-FFF2-40B4-BE49-F238E27FC236}">
                <a16:creationId xmlns:a16="http://schemas.microsoft.com/office/drawing/2014/main" id="{544B24AB-01C7-410A-ABAE-E19A9BE330B5}"/>
              </a:ext>
            </a:extLst>
          </p:cNvPr>
          <p:cNvSpPr>
            <a:spLocks noGrp="1" noChangeArrowheads="1"/>
          </p:cNvSpPr>
          <p:nvPr>
            <p:ph type="title"/>
          </p:nvPr>
        </p:nvSpPr>
        <p:spPr>
          <a:xfrm>
            <a:off x="0" y="934065"/>
            <a:ext cx="9144000" cy="1752600"/>
          </a:xfrm>
        </p:spPr>
        <p:txBody>
          <a:bodyPr>
            <a:normAutofit/>
          </a:bodyPr>
          <a:lstStyle/>
          <a:p>
            <a:pPr algn="l"/>
            <a:r>
              <a:rPr lang="en-US" altLang="en-US" dirty="0">
                <a:latin typeface="Arial" panose="020B0604020202020204" pitchFamily="34" charset="0"/>
                <a:cs typeface="Arial" panose="020B0604020202020204" pitchFamily="34" charset="0"/>
              </a:rPr>
              <a:t>When Using Multiple Switchbacks Maximize the Distance Between Each Switchback to Eliminate “Stacking</a:t>
            </a:r>
            <a:r>
              <a:rPr lang="en-US" altLang="en-US" sz="3600" dirty="0">
                <a:latin typeface="Arial" panose="020B0604020202020204" pitchFamily="34" charset="0"/>
                <a:cs typeface="Arial" panose="020B0604020202020204" pitchFamily="34" charset="0"/>
              </a:rPr>
              <a:t>”</a:t>
            </a:r>
            <a:endParaRPr lang="en-US" altLang="en-US" sz="2800" dirty="0">
              <a:latin typeface="Arial" panose="020B0604020202020204" pitchFamily="34" charset="0"/>
              <a:cs typeface="Arial" panose="020B0604020202020204" pitchFamily="34" charset="0"/>
            </a:endParaRPr>
          </a:p>
        </p:txBody>
      </p:sp>
      <p:pic>
        <p:nvPicPr>
          <p:cNvPr id="120835" name="Picture 3" descr="Switchback stacking">
            <a:extLst>
              <a:ext uri="{FF2B5EF4-FFF2-40B4-BE49-F238E27FC236}">
                <a16:creationId xmlns:a16="http://schemas.microsoft.com/office/drawing/2014/main" id="{BEECD9F8-1905-4799-8CAF-745B7738B388}"/>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76200" y="2270125"/>
            <a:ext cx="53340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4" descr="Switchback Stacking 2">
            <a:extLst>
              <a:ext uri="{FF2B5EF4-FFF2-40B4-BE49-F238E27FC236}">
                <a16:creationId xmlns:a16="http://schemas.microsoft.com/office/drawing/2014/main" id="{40A3F3E0-CFE5-4443-8AC2-15ECCC6F2B8D}"/>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446713" y="1905000"/>
            <a:ext cx="3632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7" name="Freeform 5">
            <a:extLst>
              <a:ext uri="{FF2B5EF4-FFF2-40B4-BE49-F238E27FC236}">
                <a16:creationId xmlns:a16="http://schemas.microsoft.com/office/drawing/2014/main" id="{595B9464-57D5-45A3-A4D9-A5708A20F782}"/>
              </a:ext>
            </a:extLst>
          </p:cNvPr>
          <p:cNvSpPr>
            <a:spLocks/>
          </p:cNvSpPr>
          <p:nvPr/>
        </p:nvSpPr>
        <p:spPr bwMode="auto">
          <a:xfrm>
            <a:off x="2395538" y="3943350"/>
            <a:ext cx="1063625" cy="577850"/>
          </a:xfrm>
          <a:custGeom>
            <a:avLst/>
            <a:gdLst>
              <a:gd name="T0" fmla="*/ 0 w 669"/>
              <a:gd name="T1" fmla="*/ 0 h 364"/>
              <a:gd name="T2" fmla="*/ 2147483647 w 669"/>
              <a:gd name="T3" fmla="*/ 2147483647 h 364"/>
              <a:gd name="T4" fmla="*/ 2147483647 w 669"/>
              <a:gd name="T5" fmla="*/ 2147483647 h 364"/>
              <a:gd name="T6" fmla="*/ 2147483647 w 669"/>
              <a:gd name="T7" fmla="*/ 2147483647 h 364"/>
              <a:gd name="T8" fmla="*/ 2147483647 w 669"/>
              <a:gd name="T9" fmla="*/ 2147483647 h 364"/>
              <a:gd name="T10" fmla="*/ 2147483647 w 669"/>
              <a:gd name="T11" fmla="*/ 2147483647 h 364"/>
              <a:gd name="T12" fmla="*/ 2147483647 w 669"/>
              <a:gd name="T13" fmla="*/ 2147483647 h 364"/>
              <a:gd name="T14" fmla="*/ 2147483647 w 669"/>
              <a:gd name="T15" fmla="*/ 2147483647 h 364"/>
              <a:gd name="T16" fmla="*/ 2147483647 w 669"/>
              <a:gd name="T17" fmla="*/ 2147483647 h 364"/>
              <a:gd name="T18" fmla="*/ 2147483647 w 669"/>
              <a:gd name="T19" fmla="*/ 2147483647 h 364"/>
              <a:gd name="T20" fmla="*/ 2147483647 w 669"/>
              <a:gd name="T21" fmla="*/ 2147483647 h 364"/>
              <a:gd name="T22" fmla="*/ 2147483647 w 669"/>
              <a:gd name="T23" fmla="*/ 2147483647 h 364"/>
              <a:gd name="T24" fmla="*/ 2147483647 w 669"/>
              <a:gd name="T25" fmla="*/ 2147483647 h 364"/>
              <a:gd name="T26" fmla="*/ 2147483647 w 669"/>
              <a:gd name="T27" fmla="*/ 2147483647 h 364"/>
              <a:gd name="T28" fmla="*/ 2147483647 w 669"/>
              <a:gd name="T29" fmla="*/ 2147483647 h 364"/>
              <a:gd name="T30" fmla="*/ 2147483647 w 669"/>
              <a:gd name="T31" fmla="*/ 2147483647 h 364"/>
              <a:gd name="T32" fmla="*/ 2147483647 w 669"/>
              <a:gd name="T33" fmla="*/ 2147483647 h 364"/>
              <a:gd name="T34" fmla="*/ 2147483647 w 669"/>
              <a:gd name="T35" fmla="*/ 2147483647 h 364"/>
              <a:gd name="T36" fmla="*/ 2147483647 w 669"/>
              <a:gd name="T37" fmla="*/ 2147483647 h 364"/>
              <a:gd name="T38" fmla="*/ 2147483647 w 669"/>
              <a:gd name="T39" fmla="*/ 2147483647 h 364"/>
              <a:gd name="T40" fmla="*/ 2147483647 w 669"/>
              <a:gd name="T41" fmla="*/ 2147483647 h 364"/>
              <a:gd name="T42" fmla="*/ 2147483647 w 669"/>
              <a:gd name="T43" fmla="*/ 2147483647 h 364"/>
              <a:gd name="T44" fmla="*/ 2147483647 w 669"/>
              <a:gd name="T45" fmla="*/ 2147483647 h 364"/>
              <a:gd name="T46" fmla="*/ 2147483647 w 669"/>
              <a:gd name="T47" fmla="*/ 2147483647 h 364"/>
              <a:gd name="T48" fmla="*/ 2147483647 w 669"/>
              <a:gd name="T49" fmla="*/ 2147483647 h 364"/>
              <a:gd name="T50" fmla="*/ 2147483647 w 669"/>
              <a:gd name="T51" fmla="*/ 2147483647 h 364"/>
              <a:gd name="T52" fmla="*/ 2147483647 w 669"/>
              <a:gd name="T53" fmla="*/ 2147483647 h 364"/>
              <a:gd name="T54" fmla="*/ 2147483647 w 669"/>
              <a:gd name="T55" fmla="*/ 2147483647 h 364"/>
              <a:gd name="T56" fmla="*/ 2147483647 w 669"/>
              <a:gd name="T57" fmla="*/ 2147483647 h 364"/>
              <a:gd name="T58" fmla="*/ 2147483647 w 669"/>
              <a:gd name="T59" fmla="*/ 2147483647 h 364"/>
              <a:gd name="T60" fmla="*/ 2147483647 w 669"/>
              <a:gd name="T61" fmla="*/ 2147483647 h 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9"/>
              <a:gd name="T94" fmla="*/ 0 h 364"/>
              <a:gd name="T95" fmla="*/ 669 w 669"/>
              <a:gd name="T96" fmla="*/ 364 h 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9" h="364">
                <a:moveTo>
                  <a:pt x="0" y="0"/>
                </a:moveTo>
                <a:cubicBezTo>
                  <a:pt x="58" y="14"/>
                  <a:pt x="121" y="12"/>
                  <a:pt x="180" y="15"/>
                </a:cubicBezTo>
                <a:cubicBezTo>
                  <a:pt x="219" y="12"/>
                  <a:pt x="232" y="9"/>
                  <a:pt x="270" y="12"/>
                </a:cubicBezTo>
                <a:cubicBezTo>
                  <a:pt x="338" y="29"/>
                  <a:pt x="406" y="40"/>
                  <a:pt x="474" y="54"/>
                </a:cubicBezTo>
                <a:cubicBezTo>
                  <a:pt x="498" y="59"/>
                  <a:pt x="520" y="69"/>
                  <a:pt x="543" y="75"/>
                </a:cubicBezTo>
                <a:cubicBezTo>
                  <a:pt x="561" y="80"/>
                  <a:pt x="551" y="77"/>
                  <a:pt x="573" y="84"/>
                </a:cubicBezTo>
                <a:cubicBezTo>
                  <a:pt x="576" y="85"/>
                  <a:pt x="582" y="87"/>
                  <a:pt x="582" y="87"/>
                </a:cubicBezTo>
                <a:cubicBezTo>
                  <a:pt x="591" y="114"/>
                  <a:pt x="535" y="94"/>
                  <a:pt x="522" y="90"/>
                </a:cubicBezTo>
                <a:cubicBezTo>
                  <a:pt x="478" y="92"/>
                  <a:pt x="432" y="82"/>
                  <a:pt x="390" y="96"/>
                </a:cubicBezTo>
                <a:cubicBezTo>
                  <a:pt x="378" y="100"/>
                  <a:pt x="354" y="108"/>
                  <a:pt x="354" y="108"/>
                </a:cubicBezTo>
                <a:cubicBezTo>
                  <a:pt x="305" y="106"/>
                  <a:pt x="267" y="102"/>
                  <a:pt x="219" y="108"/>
                </a:cubicBezTo>
                <a:cubicBezTo>
                  <a:pt x="209" y="109"/>
                  <a:pt x="192" y="120"/>
                  <a:pt x="192" y="120"/>
                </a:cubicBezTo>
                <a:cubicBezTo>
                  <a:pt x="164" y="118"/>
                  <a:pt x="138" y="113"/>
                  <a:pt x="114" y="129"/>
                </a:cubicBezTo>
                <a:cubicBezTo>
                  <a:pt x="112" y="135"/>
                  <a:pt x="103" y="140"/>
                  <a:pt x="105" y="147"/>
                </a:cubicBezTo>
                <a:cubicBezTo>
                  <a:pt x="107" y="154"/>
                  <a:pt x="116" y="155"/>
                  <a:pt x="123" y="156"/>
                </a:cubicBezTo>
                <a:cubicBezTo>
                  <a:pt x="171" y="163"/>
                  <a:pt x="225" y="163"/>
                  <a:pt x="273" y="165"/>
                </a:cubicBezTo>
                <a:cubicBezTo>
                  <a:pt x="335" y="186"/>
                  <a:pt x="408" y="184"/>
                  <a:pt x="471" y="186"/>
                </a:cubicBezTo>
                <a:cubicBezTo>
                  <a:pt x="492" y="191"/>
                  <a:pt x="513" y="194"/>
                  <a:pt x="534" y="201"/>
                </a:cubicBezTo>
                <a:cubicBezTo>
                  <a:pt x="564" y="191"/>
                  <a:pt x="595" y="205"/>
                  <a:pt x="621" y="222"/>
                </a:cubicBezTo>
                <a:cubicBezTo>
                  <a:pt x="615" y="245"/>
                  <a:pt x="599" y="238"/>
                  <a:pt x="573" y="240"/>
                </a:cubicBezTo>
                <a:cubicBezTo>
                  <a:pt x="535" y="253"/>
                  <a:pt x="540" y="249"/>
                  <a:pt x="486" y="252"/>
                </a:cubicBezTo>
                <a:cubicBezTo>
                  <a:pt x="480" y="254"/>
                  <a:pt x="474" y="256"/>
                  <a:pt x="468" y="258"/>
                </a:cubicBezTo>
                <a:cubicBezTo>
                  <a:pt x="465" y="259"/>
                  <a:pt x="459" y="261"/>
                  <a:pt x="459" y="261"/>
                </a:cubicBezTo>
                <a:cubicBezTo>
                  <a:pt x="423" y="259"/>
                  <a:pt x="410" y="256"/>
                  <a:pt x="375" y="261"/>
                </a:cubicBezTo>
                <a:cubicBezTo>
                  <a:pt x="352" y="265"/>
                  <a:pt x="336" y="281"/>
                  <a:pt x="312" y="282"/>
                </a:cubicBezTo>
                <a:cubicBezTo>
                  <a:pt x="266" y="284"/>
                  <a:pt x="220" y="284"/>
                  <a:pt x="174" y="285"/>
                </a:cubicBezTo>
                <a:cubicBezTo>
                  <a:pt x="185" y="317"/>
                  <a:pt x="211" y="308"/>
                  <a:pt x="243" y="312"/>
                </a:cubicBezTo>
                <a:cubicBezTo>
                  <a:pt x="285" y="317"/>
                  <a:pt x="320" y="325"/>
                  <a:pt x="363" y="327"/>
                </a:cubicBezTo>
                <a:cubicBezTo>
                  <a:pt x="414" y="340"/>
                  <a:pt x="464" y="352"/>
                  <a:pt x="516" y="357"/>
                </a:cubicBezTo>
                <a:cubicBezTo>
                  <a:pt x="556" y="353"/>
                  <a:pt x="592" y="358"/>
                  <a:pt x="633" y="360"/>
                </a:cubicBezTo>
                <a:cubicBezTo>
                  <a:pt x="648" y="364"/>
                  <a:pt x="655" y="357"/>
                  <a:pt x="669" y="357"/>
                </a:cubicBezTo>
              </a:path>
            </a:pathLst>
          </a:custGeom>
          <a:noFill/>
          <a:ln w="222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53958" name="Freeform 6">
            <a:extLst>
              <a:ext uri="{FF2B5EF4-FFF2-40B4-BE49-F238E27FC236}">
                <a16:creationId xmlns:a16="http://schemas.microsoft.com/office/drawing/2014/main" id="{685321C4-2291-4F31-A70F-F1BE3C98F9D3}"/>
              </a:ext>
            </a:extLst>
          </p:cNvPr>
          <p:cNvSpPr>
            <a:spLocks/>
          </p:cNvSpPr>
          <p:nvPr/>
        </p:nvSpPr>
        <p:spPr bwMode="auto">
          <a:xfrm>
            <a:off x="2811463" y="4114800"/>
            <a:ext cx="158750" cy="338138"/>
          </a:xfrm>
          <a:custGeom>
            <a:avLst/>
            <a:gdLst>
              <a:gd name="T0" fmla="*/ 0 w 100"/>
              <a:gd name="T1" fmla="*/ 0 h 213"/>
              <a:gd name="T2" fmla="*/ 2147483647 w 100"/>
              <a:gd name="T3" fmla="*/ 2147483647 h 213"/>
              <a:gd name="T4" fmla="*/ 2147483647 w 100"/>
              <a:gd name="T5" fmla="*/ 2147483647 h 213"/>
              <a:gd name="T6" fmla="*/ 2147483647 w 100"/>
              <a:gd name="T7" fmla="*/ 2147483647 h 213"/>
              <a:gd name="T8" fmla="*/ 2147483647 w 100"/>
              <a:gd name="T9" fmla="*/ 2147483647 h 213"/>
              <a:gd name="T10" fmla="*/ 0 60000 65536"/>
              <a:gd name="T11" fmla="*/ 0 60000 65536"/>
              <a:gd name="T12" fmla="*/ 0 60000 65536"/>
              <a:gd name="T13" fmla="*/ 0 60000 65536"/>
              <a:gd name="T14" fmla="*/ 0 60000 65536"/>
              <a:gd name="T15" fmla="*/ 0 w 100"/>
              <a:gd name="T16" fmla="*/ 0 h 213"/>
              <a:gd name="T17" fmla="*/ 100 w 100"/>
              <a:gd name="T18" fmla="*/ 213 h 213"/>
            </a:gdLst>
            <a:ahLst/>
            <a:cxnLst>
              <a:cxn ang="T10">
                <a:pos x="T0" y="T1"/>
              </a:cxn>
              <a:cxn ang="T11">
                <a:pos x="T2" y="T3"/>
              </a:cxn>
              <a:cxn ang="T12">
                <a:pos x="T4" y="T5"/>
              </a:cxn>
              <a:cxn ang="T13">
                <a:pos x="T6" y="T7"/>
              </a:cxn>
              <a:cxn ang="T14">
                <a:pos x="T8" y="T9"/>
              </a:cxn>
            </a:cxnLst>
            <a:rect l="T15" t="T16" r="T17" b="T18"/>
            <a:pathLst>
              <a:path w="100" h="213">
                <a:moveTo>
                  <a:pt x="0" y="0"/>
                </a:moveTo>
                <a:cubicBezTo>
                  <a:pt x="16" y="5"/>
                  <a:pt x="27" y="23"/>
                  <a:pt x="42" y="33"/>
                </a:cubicBezTo>
                <a:cubicBezTo>
                  <a:pt x="48" y="51"/>
                  <a:pt x="61" y="69"/>
                  <a:pt x="69" y="87"/>
                </a:cubicBezTo>
                <a:cubicBezTo>
                  <a:pt x="78" y="107"/>
                  <a:pt x="76" y="130"/>
                  <a:pt x="84" y="150"/>
                </a:cubicBezTo>
                <a:cubicBezTo>
                  <a:pt x="100" y="189"/>
                  <a:pt x="99" y="154"/>
                  <a:pt x="99" y="213"/>
                </a:cubicBezTo>
              </a:path>
            </a:pathLst>
          </a:custGeom>
          <a:noFill/>
          <a:ln w="2222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3957"/>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1" fill="hold" nodeType="afterEffect">
                                  <p:stCondLst>
                                    <p:cond delay="1000"/>
                                  </p:stCondLst>
                                  <p:childTnLst>
                                    <p:set>
                                      <p:cBhvr>
                                        <p:cTn id="9" dur="1" fill="hold">
                                          <p:stCondLst>
                                            <p:cond delay="0"/>
                                          </p:stCondLst>
                                        </p:cTn>
                                        <p:tgtEl>
                                          <p:spTgt spid="253958"/>
                                        </p:tgtEl>
                                        <p:attrNameLst>
                                          <p:attrName>style.visibility</p:attrName>
                                        </p:attrNameLst>
                                      </p:cBhvr>
                                      <p:to>
                                        <p:strVal val="visible"/>
                                      </p:to>
                                    </p:set>
                                    <p:animEffect transition="in" filter="wipe(up)">
                                      <p:cBhvr>
                                        <p:cTn id="10" dur="500"/>
                                        <p:tgtEl>
                                          <p:spTgt spid="253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4" descr="IMG_1853">
            <a:extLst>
              <a:ext uri="{FF2B5EF4-FFF2-40B4-BE49-F238E27FC236}">
                <a16:creationId xmlns:a16="http://schemas.microsoft.com/office/drawing/2014/main" id="{765DE3B7-F2FA-490C-8BBB-7304EE090BBC}"/>
              </a:ext>
            </a:extLst>
          </p:cNvPr>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76" name="Picture 4" descr="DSCN1387">
            <a:extLst>
              <a:ext uri="{FF2B5EF4-FFF2-40B4-BE49-F238E27FC236}">
                <a16:creationId xmlns:a16="http://schemas.microsoft.com/office/drawing/2014/main" id="{188A4E9F-A84F-43BB-BE26-F71F559397D6}"/>
              </a:ext>
            </a:extLst>
          </p:cNvPr>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7" name="Freeform 5">
            <a:extLst>
              <a:ext uri="{FF2B5EF4-FFF2-40B4-BE49-F238E27FC236}">
                <a16:creationId xmlns:a16="http://schemas.microsoft.com/office/drawing/2014/main" id="{A0F0DC60-E105-43A7-8614-872B5637765F}"/>
              </a:ext>
            </a:extLst>
          </p:cNvPr>
          <p:cNvSpPr>
            <a:spLocks/>
          </p:cNvSpPr>
          <p:nvPr/>
        </p:nvSpPr>
        <p:spPr bwMode="auto">
          <a:xfrm>
            <a:off x="2582863" y="4441825"/>
            <a:ext cx="38100" cy="282575"/>
          </a:xfrm>
          <a:custGeom>
            <a:avLst/>
            <a:gdLst>
              <a:gd name="T0" fmla="*/ 2147483647 w 24"/>
              <a:gd name="T1" fmla="*/ 0 h 178"/>
              <a:gd name="T2" fmla="*/ 2147483647 w 24"/>
              <a:gd name="T3" fmla="*/ 2147483647 h 178"/>
              <a:gd name="T4" fmla="*/ 0 w 24"/>
              <a:gd name="T5" fmla="*/ 2147483647 h 178"/>
              <a:gd name="T6" fmla="*/ 0 60000 65536"/>
              <a:gd name="T7" fmla="*/ 0 60000 65536"/>
              <a:gd name="T8" fmla="*/ 0 60000 65536"/>
              <a:gd name="T9" fmla="*/ 0 w 24"/>
              <a:gd name="T10" fmla="*/ 0 h 178"/>
              <a:gd name="T11" fmla="*/ 24 w 24"/>
              <a:gd name="T12" fmla="*/ 178 h 178"/>
            </a:gdLst>
            <a:ahLst/>
            <a:cxnLst>
              <a:cxn ang="T6">
                <a:pos x="T0" y="T1"/>
              </a:cxn>
              <a:cxn ang="T7">
                <a:pos x="T2" y="T3"/>
              </a:cxn>
              <a:cxn ang="T8">
                <a:pos x="T4" y="T5"/>
              </a:cxn>
            </a:cxnLst>
            <a:rect l="T9" t="T10" r="T11" b="T12"/>
            <a:pathLst>
              <a:path w="24" h="178">
                <a:moveTo>
                  <a:pt x="24" y="0"/>
                </a:moveTo>
                <a:cubicBezTo>
                  <a:pt x="21" y="41"/>
                  <a:pt x="22" y="58"/>
                  <a:pt x="10" y="91"/>
                </a:cubicBezTo>
                <a:cubicBezTo>
                  <a:pt x="9" y="98"/>
                  <a:pt x="0" y="156"/>
                  <a:pt x="0" y="178"/>
                </a:cubicBezTo>
              </a:path>
            </a:pathLst>
          </a:cu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8278" name="Freeform 6">
            <a:extLst>
              <a:ext uri="{FF2B5EF4-FFF2-40B4-BE49-F238E27FC236}">
                <a16:creationId xmlns:a16="http://schemas.microsoft.com/office/drawing/2014/main" id="{9787CB80-DF3C-45F0-BFF4-DCF9E4F63155}"/>
              </a:ext>
            </a:extLst>
          </p:cNvPr>
          <p:cNvSpPr>
            <a:spLocks/>
          </p:cNvSpPr>
          <p:nvPr/>
        </p:nvSpPr>
        <p:spPr bwMode="auto">
          <a:xfrm>
            <a:off x="5919788" y="3603625"/>
            <a:ext cx="79375" cy="381000"/>
          </a:xfrm>
          <a:custGeom>
            <a:avLst/>
            <a:gdLst>
              <a:gd name="T0" fmla="*/ 2147483647 w 50"/>
              <a:gd name="T1" fmla="*/ 0 h 240"/>
              <a:gd name="T2" fmla="*/ 2147483647 w 50"/>
              <a:gd name="T3" fmla="*/ 2147483647 h 240"/>
              <a:gd name="T4" fmla="*/ 2147483647 w 50"/>
              <a:gd name="T5" fmla="*/ 2147483647 h 240"/>
              <a:gd name="T6" fmla="*/ 2147483647 w 50"/>
              <a:gd name="T7" fmla="*/ 2147483647 h 240"/>
              <a:gd name="T8" fmla="*/ 0 60000 65536"/>
              <a:gd name="T9" fmla="*/ 0 60000 65536"/>
              <a:gd name="T10" fmla="*/ 0 60000 65536"/>
              <a:gd name="T11" fmla="*/ 0 60000 65536"/>
              <a:gd name="T12" fmla="*/ 0 w 50"/>
              <a:gd name="T13" fmla="*/ 0 h 240"/>
              <a:gd name="T14" fmla="*/ 50 w 50"/>
              <a:gd name="T15" fmla="*/ 240 h 240"/>
            </a:gdLst>
            <a:ahLst/>
            <a:cxnLst>
              <a:cxn ang="T8">
                <a:pos x="T0" y="T1"/>
              </a:cxn>
              <a:cxn ang="T9">
                <a:pos x="T2" y="T3"/>
              </a:cxn>
              <a:cxn ang="T10">
                <a:pos x="T4" y="T5"/>
              </a:cxn>
              <a:cxn ang="T11">
                <a:pos x="T6" y="T7"/>
              </a:cxn>
            </a:cxnLst>
            <a:rect l="T12" t="T13" r="T14" b="T15"/>
            <a:pathLst>
              <a:path w="50" h="240">
                <a:moveTo>
                  <a:pt x="5" y="0"/>
                </a:moveTo>
                <a:cubicBezTo>
                  <a:pt x="7" y="24"/>
                  <a:pt x="0" y="77"/>
                  <a:pt x="29" y="87"/>
                </a:cubicBezTo>
                <a:cubicBezTo>
                  <a:pt x="50" y="116"/>
                  <a:pt x="26" y="135"/>
                  <a:pt x="25" y="164"/>
                </a:cubicBezTo>
                <a:cubicBezTo>
                  <a:pt x="24" y="189"/>
                  <a:pt x="25" y="215"/>
                  <a:pt x="25" y="240"/>
                </a:cubicBezTo>
              </a:path>
            </a:pathLst>
          </a:cu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8279" name="Freeform 7">
            <a:extLst>
              <a:ext uri="{FF2B5EF4-FFF2-40B4-BE49-F238E27FC236}">
                <a16:creationId xmlns:a16="http://schemas.microsoft.com/office/drawing/2014/main" id="{A29DDE55-F212-41A7-9A2E-541EDF542CE6}"/>
              </a:ext>
            </a:extLst>
          </p:cNvPr>
          <p:cNvSpPr>
            <a:spLocks/>
          </p:cNvSpPr>
          <p:nvPr/>
        </p:nvSpPr>
        <p:spPr bwMode="auto">
          <a:xfrm>
            <a:off x="5257800" y="2827338"/>
            <a:ext cx="38100" cy="220662"/>
          </a:xfrm>
          <a:custGeom>
            <a:avLst/>
            <a:gdLst>
              <a:gd name="T0" fmla="*/ 2147483647 w 24"/>
              <a:gd name="T1" fmla="*/ 0 h 139"/>
              <a:gd name="T2" fmla="*/ 0 w 24"/>
              <a:gd name="T3" fmla="*/ 2147483647 h 139"/>
              <a:gd name="T4" fmla="*/ 2147483647 w 24"/>
              <a:gd name="T5" fmla="*/ 2147483647 h 139"/>
              <a:gd name="T6" fmla="*/ 2147483647 w 24"/>
              <a:gd name="T7" fmla="*/ 2147483647 h 139"/>
              <a:gd name="T8" fmla="*/ 2147483647 w 24"/>
              <a:gd name="T9" fmla="*/ 2147483647 h 139"/>
              <a:gd name="T10" fmla="*/ 0 60000 65536"/>
              <a:gd name="T11" fmla="*/ 0 60000 65536"/>
              <a:gd name="T12" fmla="*/ 0 60000 65536"/>
              <a:gd name="T13" fmla="*/ 0 60000 65536"/>
              <a:gd name="T14" fmla="*/ 0 60000 65536"/>
              <a:gd name="T15" fmla="*/ 0 w 24"/>
              <a:gd name="T16" fmla="*/ 0 h 139"/>
              <a:gd name="T17" fmla="*/ 24 w 24"/>
              <a:gd name="T18" fmla="*/ 139 h 139"/>
            </a:gdLst>
            <a:ahLst/>
            <a:cxnLst>
              <a:cxn ang="T10">
                <a:pos x="T0" y="T1"/>
              </a:cxn>
              <a:cxn ang="T11">
                <a:pos x="T2" y="T3"/>
              </a:cxn>
              <a:cxn ang="T12">
                <a:pos x="T4" y="T5"/>
              </a:cxn>
              <a:cxn ang="T13">
                <a:pos x="T6" y="T7"/>
              </a:cxn>
              <a:cxn ang="T14">
                <a:pos x="T8" y="T9"/>
              </a:cxn>
            </a:cxnLst>
            <a:rect l="T15" t="T16" r="T17" b="T18"/>
            <a:pathLst>
              <a:path w="24" h="139">
                <a:moveTo>
                  <a:pt x="24" y="0"/>
                </a:moveTo>
                <a:cubicBezTo>
                  <a:pt x="17" y="34"/>
                  <a:pt x="10" y="9"/>
                  <a:pt x="0" y="39"/>
                </a:cubicBezTo>
                <a:cubicBezTo>
                  <a:pt x="2" y="58"/>
                  <a:pt x="0" y="78"/>
                  <a:pt x="5" y="96"/>
                </a:cubicBezTo>
                <a:cubicBezTo>
                  <a:pt x="7" y="104"/>
                  <a:pt x="19" y="107"/>
                  <a:pt x="20" y="115"/>
                </a:cubicBezTo>
                <a:cubicBezTo>
                  <a:pt x="21" y="124"/>
                  <a:pt x="10" y="130"/>
                  <a:pt x="10" y="139"/>
                </a:cubicBezTo>
              </a:path>
            </a:pathLst>
          </a:cu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8280" name="Freeform 8">
            <a:extLst>
              <a:ext uri="{FF2B5EF4-FFF2-40B4-BE49-F238E27FC236}">
                <a16:creationId xmlns:a16="http://schemas.microsoft.com/office/drawing/2014/main" id="{D9493182-F9FC-43C9-9C50-A7F072C2B916}"/>
              </a:ext>
            </a:extLst>
          </p:cNvPr>
          <p:cNvSpPr>
            <a:spLocks/>
          </p:cNvSpPr>
          <p:nvPr/>
        </p:nvSpPr>
        <p:spPr bwMode="auto">
          <a:xfrm>
            <a:off x="4051300" y="4327525"/>
            <a:ext cx="63500" cy="396875"/>
          </a:xfrm>
          <a:custGeom>
            <a:avLst/>
            <a:gdLst>
              <a:gd name="T0" fmla="*/ 2147483647 w 40"/>
              <a:gd name="T1" fmla="*/ 0 h 250"/>
              <a:gd name="T2" fmla="*/ 2147483647 w 40"/>
              <a:gd name="T3" fmla="*/ 2147483647 h 250"/>
              <a:gd name="T4" fmla="*/ 2147483647 w 40"/>
              <a:gd name="T5" fmla="*/ 2147483647 h 250"/>
              <a:gd name="T6" fmla="*/ 2147483647 w 40"/>
              <a:gd name="T7" fmla="*/ 2147483647 h 250"/>
              <a:gd name="T8" fmla="*/ 0 60000 65536"/>
              <a:gd name="T9" fmla="*/ 0 60000 65536"/>
              <a:gd name="T10" fmla="*/ 0 60000 65536"/>
              <a:gd name="T11" fmla="*/ 0 60000 65536"/>
              <a:gd name="T12" fmla="*/ 0 w 40"/>
              <a:gd name="T13" fmla="*/ 0 h 250"/>
              <a:gd name="T14" fmla="*/ 40 w 40"/>
              <a:gd name="T15" fmla="*/ 250 h 250"/>
            </a:gdLst>
            <a:ahLst/>
            <a:cxnLst>
              <a:cxn ang="T8">
                <a:pos x="T0" y="T1"/>
              </a:cxn>
              <a:cxn ang="T9">
                <a:pos x="T2" y="T3"/>
              </a:cxn>
              <a:cxn ang="T10">
                <a:pos x="T4" y="T5"/>
              </a:cxn>
              <a:cxn ang="T11">
                <a:pos x="T6" y="T7"/>
              </a:cxn>
            </a:cxnLst>
            <a:rect l="T12" t="T13" r="T14" b="T15"/>
            <a:pathLst>
              <a:path w="40" h="250">
                <a:moveTo>
                  <a:pt x="11" y="0"/>
                </a:moveTo>
                <a:cubicBezTo>
                  <a:pt x="21" y="27"/>
                  <a:pt x="21" y="58"/>
                  <a:pt x="25" y="86"/>
                </a:cubicBezTo>
                <a:cubicBezTo>
                  <a:pt x="23" y="115"/>
                  <a:pt x="0" y="219"/>
                  <a:pt x="40" y="230"/>
                </a:cubicBezTo>
                <a:cubicBezTo>
                  <a:pt x="34" y="249"/>
                  <a:pt x="40" y="243"/>
                  <a:pt x="25" y="250"/>
                </a:cubicBezTo>
              </a:path>
            </a:pathLst>
          </a:cu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8282" name="Freeform 10">
            <a:extLst>
              <a:ext uri="{FF2B5EF4-FFF2-40B4-BE49-F238E27FC236}">
                <a16:creationId xmlns:a16="http://schemas.microsoft.com/office/drawing/2014/main" id="{091CE533-3823-419C-873F-3C273CC19CF2}"/>
              </a:ext>
            </a:extLst>
          </p:cNvPr>
          <p:cNvSpPr>
            <a:spLocks/>
          </p:cNvSpPr>
          <p:nvPr/>
        </p:nvSpPr>
        <p:spPr bwMode="auto">
          <a:xfrm>
            <a:off x="6376988" y="4167188"/>
            <a:ext cx="23812" cy="404812"/>
          </a:xfrm>
          <a:custGeom>
            <a:avLst/>
            <a:gdLst>
              <a:gd name="T0" fmla="*/ 2147483647 w 15"/>
              <a:gd name="T1" fmla="*/ 0 h 255"/>
              <a:gd name="T2" fmla="*/ 2147483647 w 15"/>
              <a:gd name="T3" fmla="*/ 2147483647 h 255"/>
              <a:gd name="T4" fmla="*/ 0 w 15"/>
              <a:gd name="T5" fmla="*/ 2147483647 h 255"/>
              <a:gd name="T6" fmla="*/ 0 60000 65536"/>
              <a:gd name="T7" fmla="*/ 0 60000 65536"/>
              <a:gd name="T8" fmla="*/ 0 60000 65536"/>
              <a:gd name="T9" fmla="*/ 0 w 15"/>
              <a:gd name="T10" fmla="*/ 0 h 255"/>
              <a:gd name="T11" fmla="*/ 15 w 15"/>
              <a:gd name="T12" fmla="*/ 255 h 255"/>
            </a:gdLst>
            <a:ahLst/>
            <a:cxnLst>
              <a:cxn ang="T6">
                <a:pos x="T0" y="T1"/>
              </a:cxn>
              <a:cxn ang="T7">
                <a:pos x="T2" y="T3"/>
              </a:cxn>
              <a:cxn ang="T8">
                <a:pos x="T4" y="T5"/>
              </a:cxn>
            </a:cxnLst>
            <a:rect l="T9" t="T10" r="T11" b="T12"/>
            <a:pathLst>
              <a:path w="15" h="255">
                <a:moveTo>
                  <a:pt x="15" y="0"/>
                </a:moveTo>
                <a:cubicBezTo>
                  <a:pt x="12" y="53"/>
                  <a:pt x="10" y="107"/>
                  <a:pt x="7" y="160"/>
                </a:cubicBezTo>
                <a:cubicBezTo>
                  <a:pt x="5" y="192"/>
                  <a:pt x="0" y="255"/>
                  <a:pt x="0" y="255"/>
                </a:cubicBezTo>
              </a:path>
            </a:pathLst>
          </a:custGeom>
          <a:noFill/>
          <a:ln w="1905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8283" name="Freeform 11">
            <a:extLst>
              <a:ext uri="{FF2B5EF4-FFF2-40B4-BE49-F238E27FC236}">
                <a16:creationId xmlns:a16="http://schemas.microsoft.com/office/drawing/2014/main" id="{3FD35B93-2966-44A0-A488-B84F38559187}"/>
              </a:ext>
            </a:extLst>
          </p:cNvPr>
          <p:cNvSpPr>
            <a:spLocks/>
          </p:cNvSpPr>
          <p:nvPr/>
        </p:nvSpPr>
        <p:spPr bwMode="auto">
          <a:xfrm flipH="1">
            <a:off x="6400800" y="4114800"/>
            <a:ext cx="76200" cy="381000"/>
          </a:xfrm>
          <a:custGeom>
            <a:avLst/>
            <a:gdLst>
              <a:gd name="T0" fmla="*/ 2147483647 w 15"/>
              <a:gd name="T1" fmla="*/ 0 h 255"/>
              <a:gd name="T2" fmla="*/ 2147483647 w 15"/>
              <a:gd name="T3" fmla="*/ 2147483647 h 255"/>
              <a:gd name="T4" fmla="*/ 0 w 15"/>
              <a:gd name="T5" fmla="*/ 2147483647 h 255"/>
              <a:gd name="T6" fmla="*/ 0 60000 65536"/>
              <a:gd name="T7" fmla="*/ 0 60000 65536"/>
              <a:gd name="T8" fmla="*/ 0 60000 65536"/>
              <a:gd name="T9" fmla="*/ 0 w 15"/>
              <a:gd name="T10" fmla="*/ 0 h 255"/>
              <a:gd name="T11" fmla="*/ 15 w 15"/>
              <a:gd name="T12" fmla="*/ 255 h 255"/>
            </a:gdLst>
            <a:ahLst/>
            <a:cxnLst>
              <a:cxn ang="T6">
                <a:pos x="T0" y="T1"/>
              </a:cxn>
              <a:cxn ang="T7">
                <a:pos x="T2" y="T3"/>
              </a:cxn>
              <a:cxn ang="T8">
                <a:pos x="T4" y="T5"/>
              </a:cxn>
            </a:cxnLst>
            <a:rect l="T9" t="T10" r="T11" b="T12"/>
            <a:pathLst>
              <a:path w="15" h="255">
                <a:moveTo>
                  <a:pt x="15" y="0"/>
                </a:moveTo>
                <a:cubicBezTo>
                  <a:pt x="12" y="53"/>
                  <a:pt x="10" y="107"/>
                  <a:pt x="7" y="160"/>
                </a:cubicBezTo>
                <a:cubicBezTo>
                  <a:pt x="5" y="192"/>
                  <a:pt x="0" y="255"/>
                  <a:pt x="0" y="255"/>
                </a:cubicBezTo>
              </a:path>
            </a:pathLst>
          </a:cu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0"/>
                                        <p:tgtEl>
                                          <p:spTgt spid="438276"/>
                                        </p:tgtEl>
                                      </p:cBhvr>
                                    </p:animEffect>
                                    <p:set>
                                      <p:cBhvr>
                                        <p:cTn id="7" dur="1" fill="hold">
                                          <p:stCondLst>
                                            <p:cond delay="4999"/>
                                          </p:stCondLst>
                                        </p:cTn>
                                        <p:tgtEl>
                                          <p:spTgt spid="43827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0"/>
                                        <p:tgtEl>
                                          <p:spTgt spid="438277"/>
                                        </p:tgtEl>
                                      </p:cBhvr>
                                    </p:animEffect>
                                    <p:set>
                                      <p:cBhvr>
                                        <p:cTn id="10" dur="1" fill="hold">
                                          <p:stCondLst>
                                            <p:cond delay="4999"/>
                                          </p:stCondLst>
                                        </p:cTn>
                                        <p:tgtEl>
                                          <p:spTgt spid="43827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0"/>
                                        <p:tgtEl>
                                          <p:spTgt spid="438280"/>
                                        </p:tgtEl>
                                      </p:cBhvr>
                                    </p:animEffect>
                                    <p:set>
                                      <p:cBhvr>
                                        <p:cTn id="13" dur="1" fill="hold">
                                          <p:stCondLst>
                                            <p:cond delay="4999"/>
                                          </p:stCondLst>
                                        </p:cTn>
                                        <p:tgtEl>
                                          <p:spTgt spid="43828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0"/>
                                        <p:tgtEl>
                                          <p:spTgt spid="438282"/>
                                        </p:tgtEl>
                                      </p:cBhvr>
                                    </p:animEffect>
                                    <p:set>
                                      <p:cBhvr>
                                        <p:cTn id="16" dur="1" fill="hold">
                                          <p:stCondLst>
                                            <p:cond delay="4999"/>
                                          </p:stCondLst>
                                        </p:cTn>
                                        <p:tgtEl>
                                          <p:spTgt spid="43828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0"/>
                                        <p:tgtEl>
                                          <p:spTgt spid="438283"/>
                                        </p:tgtEl>
                                      </p:cBhvr>
                                    </p:animEffect>
                                    <p:set>
                                      <p:cBhvr>
                                        <p:cTn id="19" dur="1" fill="hold">
                                          <p:stCondLst>
                                            <p:cond delay="4999"/>
                                          </p:stCondLst>
                                        </p:cTn>
                                        <p:tgtEl>
                                          <p:spTgt spid="43828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0"/>
                                        <p:tgtEl>
                                          <p:spTgt spid="438278"/>
                                        </p:tgtEl>
                                      </p:cBhvr>
                                    </p:animEffect>
                                    <p:set>
                                      <p:cBhvr>
                                        <p:cTn id="22" dur="1" fill="hold">
                                          <p:stCondLst>
                                            <p:cond delay="4999"/>
                                          </p:stCondLst>
                                        </p:cTn>
                                        <p:tgtEl>
                                          <p:spTgt spid="43827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0"/>
                                        <p:tgtEl>
                                          <p:spTgt spid="438279"/>
                                        </p:tgtEl>
                                      </p:cBhvr>
                                    </p:animEffect>
                                    <p:set>
                                      <p:cBhvr>
                                        <p:cTn id="25" dur="1" fill="hold">
                                          <p:stCondLst>
                                            <p:cond delay="4999"/>
                                          </p:stCondLst>
                                        </p:cTn>
                                        <p:tgtEl>
                                          <p:spTgt spid="4382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F3CEA-0F12-4852-A810-890AD550CCA8}"/>
              </a:ext>
            </a:extLst>
          </p:cNvPr>
          <p:cNvSpPr txBox="1"/>
          <p:nvPr/>
        </p:nvSpPr>
        <p:spPr>
          <a:xfrm>
            <a:off x="1333500" y="3048000"/>
            <a:ext cx="7210628" cy="769441"/>
          </a:xfrm>
          <a:prstGeom prst="rect">
            <a:avLst/>
          </a:prstGeom>
          <a:noFill/>
        </p:spPr>
        <p:txBody>
          <a:bodyPr wrap="none">
            <a:spAutoFit/>
          </a:bodyPr>
          <a:lstStyle/>
          <a:p>
            <a:pPr>
              <a:defRPr/>
            </a:pPr>
            <a:r>
              <a:rPr lang="en-US" sz="4400" b="1" dirty="0">
                <a:solidFill>
                  <a:schemeClr val="tx1"/>
                </a:solidFill>
                <a:latin typeface="Arial" panose="020B0604020202020204" pitchFamily="34" charset="0"/>
                <a:ea typeface="Roboto" panose="02000000000000000000" pitchFamily="2" charset="0"/>
                <a:cs typeface="Arial" panose="020B0604020202020204" pitchFamily="34" charset="0"/>
              </a:rPr>
              <a:t>Common Design Mistakes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7014BE-F13B-40D1-96CA-02F94DA020C3}"/>
              </a:ext>
            </a:extLst>
          </p:cNvPr>
          <p:cNvSpPr/>
          <p:nvPr/>
        </p:nvSpPr>
        <p:spPr>
          <a:xfrm>
            <a:off x="-11906" y="59531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9D59906-6B1F-4536-8B7B-2B31BFE4F4FC}"/>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3906" name="Picture 2" descr="Ridge Trail Layout">
            <a:extLst>
              <a:ext uri="{FF2B5EF4-FFF2-40B4-BE49-F238E27FC236}">
                <a16:creationId xmlns:a16="http://schemas.microsoft.com/office/drawing/2014/main" id="{0888B945-E4DA-4762-8279-81772DBCB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8205788"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a:extLst>
              <a:ext uri="{FF2B5EF4-FFF2-40B4-BE49-F238E27FC236}">
                <a16:creationId xmlns:a16="http://schemas.microsoft.com/office/drawing/2014/main" id="{220613F9-18FE-424E-B8A8-1E5F3BD25D23}"/>
              </a:ext>
            </a:extLst>
          </p:cNvPr>
          <p:cNvSpPr>
            <a:spLocks noGrp="1" noChangeArrowheads="1"/>
          </p:cNvSpPr>
          <p:nvPr>
            <p:ph type="title"/>
          </p:nvPr>
        </p:nvSpPr>
        <p:spPr>
          <a:xfrm>
            <a:off x="685800" y="0"/>
            <a:ext cx="7772400" cy="1143000"/>
          </a:xfrm>
        </p:spPr>
        <p:txBody>
          <a:bodyPr/>
          <a:lstStyle/>
          <a:p>
            <a:pPr algn="l"/>
            <a:r>
              <a:rPr lang="en-US" altLang="en-US" sz="3600">
                <a:latin typeface="Arial" panose="020B0604020202020204" pitchFamily="34" charset="0"/>
                <a:cs typeface="Arial" panose="020B0604020202020204" pitchFamily="34" charset="0"/>
              </a:rPr>
              <a:t>Laying Out Trails on Top of Ridges Should Be Avoided</a:t>
            </a:r>
            <a:endParaRPr lang="en-US" altLang="en-US">
              <a:latin typeface="Arial" panose="020B0604020202020204" pitchFamily="34" charset="0"/>
              <a:cs typeface="Arial" panose="020B0604020202020204" pitchFamily="34" charset="0"/>
            </a:endParaRPr>
          </a:p>
        </p:txBody>
      </p:sp>
      <p:sp>
        <p:nvSpPr>
          <p:cNvPr id="123908" name="Freeform 6">
            <a:extLst>
              <a:ext uri="{FF2B5EF4-FFF2-40B4-BE49-F238E27FC236}">
                <a16:creationId xmlns:a16="http://schemas.microsoft.com/office/drawing/2014/main" id="{921C4D95-0172-471E-B7EE-15BDCFBDBEC0}"/>
              </a:ext>
            </a:extLst>
          </p:cNvPr>
          <p:cNvSpPr>
            <a:spLocks/>
          </p:cNvSpPr>
          <p:nvPr/>
        </p:nvSpPr>
        <p:spPr bwMode="auto">
          <a:xfrm>
            <a:off x="-190500" y="-1409700"/>
            <a:ext cx="5054600" cy="8115300"/>
          </a:xfrm>
          <a:custGeom>
            <a:avLst/>
            <a:gdLst>
              <a:gd name="T0" fmla="*/ 2147483647 w 3184"/>
              <a:gd name="T1" fmla="*/ 2147483647 h 5112"/>
              <a:gd name="T2" fmla="*/ 2147483647 w 3184"/>
              <a:gd name="T3" fmla="*/ 2147483647 h 5112"/>
              <a:gd name="T4" fmla="*/ 2147483647 w 3184"/>
              <a:gd name="T5" fmla="*/ 2147483647 h 5112"/>
              <a:gd name="T6" fmla="*/ 2147483647 w 3184"/>
              <a:gd name="T7" fmla="*/ 2147483647 h 5112"/>
              <a:gd name="T8" fmla="*/ 2147483647 w 3184"/>
              <a:gd name="T9" fmla="*/ 2147483647 h 5112"/>
              <a:gd name="T10" fmla="*/ 2147483647 w 3184"/>
              <a:gd name="T11" fmla="*/ 2147483647 h 5112"/>
              <a:gd name="T12" fmla="*/ 2147483647 w 3184"/>
              <a:gd name="T13" fmla="*/ 2147483647 h 5112"/>
              <a:gd name="T14" fmla="*/ 2147483647 w 3184"/>
              <a:gd name="T15" fmla="*/ 2147483647 h 5112"/>
              <a:gd name="T16" fmla="*/ 0 60000 65536"/>
              <a:gd name="T17" fmla="*/ 0 60000 65536"/>
              <a:gd name="T18" fmla="*/ 0 60000 65536"/>
              <a:gd name="T19" fmla="*/ 0 60000 65536"/>
              <a:gd name="T20" fmla="*/ 0 60000 65536"/>
              <a:gd name="T21" fmla="*/ 0 60000 65536"/>
              <a:gd name="T22" fmla="*/ 0 60000 65536"/>
              <a:gd name="T23" fmla="*/ 0 60000 65536"/>
              <a:gd name="T24" fmla="*/ 0 w 3184"/>
              <a:gd name="T25" fmla="*/ 0 h 5112"/>
              <a:gd name="T26" fmla="*/ 3184 w 3184"/>
              <a:gd name="T27" fmla="*/ 5112 h 5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84" h="5112">
                <a:moveTo>
                  <a:pt x="2856" y="2424"/>
                </a:moveTo>
                <a:cubicBezTo>
                  <a:pt x="2772" y="2584"/>
                  <a:pt x="2688" y="2744"/>
                  <a:pt x="2568" y="2808"/>
                </a:cubicBezTo>
                <a:cubicBezTo>
                  <a:pt x="2448" y="2872"/>
                  <a:pt x="2224" y="2728"/>
                  <a:pt x="2136" y="2808"/>
                </a:cubicBezTo>
                <a:cubicBezTo>
                  <a:pt x="2048" y="2888"/>
                  <a:pt x="1880" y="2920"/>
                  <a:pt x="2040" y="3288"/>
                </a:cubicBezTo>
                <a:cubicBezTo>
                  <a:pt x="2200" y="3656"/>
                  <a:pt x="3008" y="5112"/>
                  <a:pt x="3096" y="5016"/>
                </a:cubicBezTo>
                <a:cubicBezTo>
                  <a:pt x="3184" y="4920"/>
                  <a:pt x="3024" y="3464"/>
                  <a:pt x="2568" y="2712"/>
                </a:cubicBezTo>
                <a:cubicBezTo>
                  <a:pt x="2112" y="1960"/>
                  <a:pt x="720" y="872"/>
                  <a:pt x="360" y="504"/>
                </a:cubicBezTo>
                <a:cubicBezTo>
                  <a:pt x="0" y="136"/>
                  <a:pt x="88" y="0"/>
                  <a:pt x="408"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15403" name="Freeform 11">
            <a:extLst>
              <a:ext uri="{FF2B5EF4-FFF2-40B4-BE49-F238E27FC236}">
                <a16:creationId xmlns:a16="http://schemas.microsoft.com/office/drawing/2014/main" id="{D5AB22F9-B23F-4747-853F-C51A352DD346}"/>
              </a:ext>
            </a:extLst>
          </p:cNvPr>
          <p:cNvSpPr>
            <a:spLocks/>
          </p:cNvSpPr>
          <p:nvPr/>
        </p:nvSpPr>
        <p:spPr bwMode="auto">
          <a:xfrm>
            <a:off x="2844800" y="1146175"/>
            <a:ext cx="2393950" cy="5632450"/>
          </a:xfrm>
          <a:custGeom>
            <a:avLst/>
            <a:gdLst>
              <a:gd name="T0" fmla="*/ 0 w 1508"/>
              <a:gd name="T1" fmla="*/ 0 h 3548"/>
              <a:gd name="T2" fmla="*/ 2147483647 w 1508"/>
              <a:gd name="T3" fmla="*/ 2147483647 h 3548"/>
              <a:gd name="T4" fmla="*/ 2147483647 w 1508"/>
              <a:gd name="T5" fmla="*/ 2147483647 h 3548"/>
              <a:gd name="T6" fmla="*/ 2147483647 w 1508"/>
              <a:gd name="T7" fmla="*/ 2147483647 h 3548"/>
              <a:gd name="T8" fmla="*/ 2147483647 w 1508"/>
              <a:gd name="T9" fmla="*/ 2147483647 h 3548"/>
              <a:gd name="T10" fmla="*/ 2147483647 w 1508"/>
              <a:gd name="T11" fmla="*/ 2147483647 h 3548"/>
              <a:gd name="T12" fmla="*/ 2147483647 w 1508"/>
              <a:gd name="T13" fmla="*/ 2147483647 h 3548"/>
              <a:gd name="T14" fmla="*/ 2147483647 w 1508"/>
              <a:gd name="T15" fmla="*/ 2147483647 h 3548"/>
              <a:gd name="T16" fmla="*/ 2147483647 w 1508"/>
              <a:gd name="T17" fmla="*/ 2147483647 h 3548"/>
              <a:gd name="T18" fmla="*/ 2147483647 w 1508"/>
              <a:gd name="T19" fmla="*/ 2147483647 h 3548"/>
              <a:gd name="T20" fmla="*/ 2147483647 w 1508"/>
              <a:gd name="T21" fmla="*/ 2147483647 h 3548"/>
              <a:gd name="T22" fmla="*/ 2147483647 w 1508"/>
              <a:gd name="T23" fmla="*/ 2147483647 h 3548"/>
              <a:gd name="T24" fmla="*/ 2147483647 w 1508"/>
              <a:gd name="T25" fmla="*/ 2147483647 h 3548"/>
              <a:gd name="T26" fmla="*/ 2147483647 w 1508"/>
              <a:gd name="T27" fmla="*/ 2147483647 h 3548"/>
              <a:gd name="T28" fmla="*/ 2147483647 w 1508"/>
              <a:gd name="T29" fmla="*/ 2147483647 h 3548"/>
              <a:gd name="T30" fmla="*/ 2147483647 w 1508"/>
              <a:gd name="T31" fmla="*/ 2147483647 h 3548"/>
              <a:gd name="T32" fmla="*/ 2147483647 w 1508"/>
              <a:gd name="T33" fmla="*/ 2147483647 h 3548"/>
              <a:gd name="T34" fmla="*/ 2147483647 w 1508"/>
              <a:gd name="T35" fmla="*/ 2147483647 h 3548"/>
              <a:gd name="T36" fmla="*/ 2147483647 w 1508"/>
              <a:gd name="T37" fmla="*/ 2147483647 h 3548"/>
              <a:gd name="T38" fmla="*/ 2147483647 w 1508"/>
              <a:gd name="T39" fmla="*/ 2147483647 h 3548"/>
              <a:gd name="T40" fmla="*/ 2147483647 w 1508"/>
              <a:gd name="T41" fmla="*/ 2147483647 h 3548"/>
              <a:gd name="T42" fmla="*/ 2147483647 w 1508"/>
              <a:gd name="T43" fmla="*/ 2147483647 h 3548"/>
              <a:gd name="T44" fmla="*/ 2147483647 w 1508"/>
              <a:gd name="T45" fmla="*/ 2147483647 h 3548"/>
              <a:gd name="T46" fmla="*/ 2147483647 w 1508"/>
              <a:gd name="T47" fmla="*/ 2147483647 h 3548"/>
              <a:gd name="T48" fmla="*/ 2147483647 w 1508"/>
              <a:gd name="T49" fmla="*/ 2147483647 h 3548"/>
              <a:gd name="T50" fmla="*/ 2147483647 w 1508"/>
              <a:gd name="T51" fmla="*/ 2147483647 h 3548"/>
              <a:gd name="T52" fmla="*/ 2147483647 w 1508"/>
              <a:gd name="T53" fmla="*/ 2147483647 h 3548"/>
              <a:gd name="T54" fmla="*/ 2147483647 w 1508"/>
              <a:gd name="T55" fmla="*/ 2147483647 h 3548"/>
              <a:gd name="T56" fmla="*/ 2147483647 w 1508"/>
              <a:gd name="T57" fmla="*/ 2147483647 h 3548"/>
              <a:gd name="T58" fmla="*/ 2147483647 w 1508"/>
              <a:gd name="T59" fmla="*/ 2147483647 h 35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08"/>
              <a:gd name="T91" fmla="*/ 0 h 3548"/>
              <a:gd name="T92" fmla="*/ 1508 w 1508"/>
              <a:gd name="T93" fmla="*/ 3548 h 35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08" h="3548">
                <a:moveTo>
                  <a:pt x="0" y="0"/>
                </a:moveTo>
                <a:cubicBezTo>
                  <a:pt x="21" y="22"/>
                  <a:pt x="39" y="38"/>
                  <a:pt x="64" y="55"/>
                </a:cubicBezTo>
                <a:cubicBezTo>
                  <a:pt x="83" y="114"/>
                  <a:pt x="94" y="165"/>
                  <a:pt x="137" y="211"/>
                </a:cubicBezTo>
                <a:cubicBezTo>
                  <a:pt x="154" y="263"/>
                  <a:pt x="169" y="313"/>
                  <a:pt x="183" y="366"/>
                </a:cubicBezTo>
                <a:cubicBezTo>
                  <a:pt x="195" y="412"/>
                  <a:pt x="195" y="453"/>
                  <a:pt x="229" y="485"/>
                </a:cubicBezTo>
                <a:cubicBezTo>
                  <a:pt x="246" y="536"/>
                  <a:pt x="262" y="575"/>
                  <a:pt x="302" y="613"/>
                </a:cubicBezTo>
                <a:cubicBezTo>
                  <a:pt x="316" y="656"/>
                  <a:pt x="324" y="687"/>
                  <a:pt x="347" y="723"/>
                </a:cubicBezTo>
                <a:cubicBezTo>
                  <a:pt x="353" y="780"/>
                  <a:pt x="363" y="859"/>
                  <a:pt x="366" y="915"/>
                </a:cubicBezTo>
                <a:cubicBezTo>
                  <a:pt x="370" y="984"/>
                  <a:pt x="351" y="1150"/>
                  <a:pt x="421" y="1216"/>
                </a:cubicBezTo>
                <a:cubicBezTo>
                  <a:pt x="445" y="1291"/>
                  <a:pt x="466" y="1369"/>
                  <a:pt x="521" y="1427"/>
                </a:cubicBezTo>
                <a:cubicBezTo>
                  <a:pt x="524" y="1436"/>
                  <a:pt x="523" y="1447"/>
                  <a:pt x="530" y="1454"/>
                </a:cubicBezTo>
                <a:cubicBezTo>
                  <a:pt x="537" y="1461"/>
                  <a:pt x="549" y="1459"/>
                  <a:pt x="558" y="1463"/>
                </a:cubicBezTo>
                <a:cubicBezTo>
                  <a:pt x="589" y="1478"/>
                  <a:pt x="598" y="1498"/>
                  <a:pt x="631" y="1509"/>
                </a:cubicBezTo>
                <a:cubicBezTo>
                  <a:pt x="647" y="1520"/>
                  <a:pt x="660" y="1535"/>
                  <a:pt x="677" y="1545"/>
                </a:cubicBezTo>
                <a:cubicBezTo>
                  <a:pt x="744" y="1586"/>
                  <a:pt x="662" y="1519"/>
                  <a:pt x="731" y="1573"/>
                </a:cubicBezTo>
                <a:cubicBezTo>
                  <a:pt x="762" y="1597"/>
                  <a:pt x="786" y="1625"/>
                  <a:pt x="823" y="1637"/>
                </a:cubicBezTo>
                <a:cubicBezTo>
                  <a:pt x="852" y="1680"/>
                  <a:pt x="886" y="1720"/>
                  <a:pt x="923" y="1756"/>
                </a:cubicBezTo>
                <a:cubicBezTo>
                  <a:pt x="938" y="1771"/>
                  <a:pt x="969" y="1801"/>
                  <a:pt x="969" y="1801"/>
                </a:cubicBezTo>
                <a:cubicBezTo>
                  <a:pt x="990" y="1866"/>
                  <a:pt x="1005" y="1909"/>
                  <a:pt x="1042" y="1966"/>
                </a:cubicBezTo>
                <a:cubicBezTo>
                  <a:pt x="1087" y="2035"/>
                  <a:pt x="1013" y="1955"/>
                  <a:pt x="1070" y="2012"/>
                </a:cubicBezTo>
                <a:cubicBezTo>
                  <a:pt x="1102" y="2109"/>
                  <a:pt x="1051" y="1962"/>
                  <a:pt x="1097" y="2067"/>
                </a:cubicBezTo>
                <a:cubicBezTo>
                  <a:pt x="1117" y="2112"/>
                  <a:pt x="1118" y="2159"/>
                  <a:pt x="1152" y="2195"/>
                </a:cubicBezTo>
                <a:cubicBezTo>
                  <a:pt x="1169" y="2245"/>
                  <a:pt x="1199" y="2286"/>
                  <a:pt x="1225" y="2332"/>
                </a:cubicBezTo>
                <a:cubicBezTo>
                  <a:pt x="1314" y="2491"/>
                  <a:pt x="1320" y="2507"/>
                  <a:pt x="1390" y="2606"/>
                </a:cubicBezTo>
                <a:cubicBezTo>
                  <a:pt x="1402" y="2641"/>
                  <a:pt x="1419" y="2681"/>
                  <a:pt x="1445" y="2707"/>
                </a:cubicBezTo>
                <a:cubicBezTo>
                  <a:pt x="1456" y="2750"/>
                  <a:pt x="1465" y="2788"/>
                  <a:pt x="1490" y="2825"/>
                </a:cubicBezTo>
                <a:cubicBezTo>
                  <a:pt x="1508" y="2900"/>
                  <a:pt x="1481" y="2957"/>
                  <a:pt x="1463" y="3027"/>
                </a:cubicBezTo>
                <a:cubicBezTo>
                  <a:pt x="1445" y="3098"/>
                  <a:pt x="1431" y="3167"/>
                  <a:pt x="1408" y="3237"/>
                </a:cubicBezTo>
                <a:cubicBezTo>
                  <a:pt x="1398" y="3267"/>
                  <a:pt x="1371" y="3316"/>
                  <a:pt x="1371" y="3347"/>
                </a:cubicBezTo>
                <a:cubicBezTo>
                  <a:pt x="1371" y="3414"/>
                  <a:pt x="1371" y="3481"/>
                  <a:pt x="1371" y="3548"/>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1000"/>
                                  </p:stCondLst>
                                  <p:childTnLst>
                                    <p:set>
                                      <p:cBhvr>
                                        <p:cTn id="6" dur="1" fill="hold">
                                          <p:stCondLst>
                                            <p:cond delay="0"/>
                                          </p:stCondLst>
                                        </p:cTn>
                                        <p:tgtEl>
                                          <p:spTgt spid="315403"/>
                                        </p:tgtEl>
                                        <p:attrNameLst>
                                          <p:attrName>style.visibility</p:attrName>
                                        </p:attrNameLst>
                                      </p:cBhvr>
                                      <p:to>
                                        <p:strVal val="visible"/>
                                      </p:to>
                                    </p:set>
                                    <p:animEffect transition="in" filter="wipe(down)">
                                      <p:cBhvr>
                                        <p:cTn id="7" dur="1000"/>
                                        <p:tgtEl>
                                          <p:spTgt spid="315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70122-CFE5-44FE-96F5-3340ACE16448}"/>
              </a:ext>
            </a:extLst>
          </p:cNvPr>
          <p:cNvSpPr/>
          <p:nvPr/>
        </p:nvSpPr>
        <p:spPr>
          <a:xfrm>
            <a:off x="0" y="59531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B04517-8BC7-46D5-A0B7-A6684FEC0313}"/>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930" name="Picture 6" descr="DSCN0001">
            <a:extLst>
              <a:ext uri="{FF2B5EF4-FFF2-40B4-BE49-F238E27FC236}">
                <a16:creationId xmlns:a16="http://schemas.microsoft.com/office/drawing/2014/main" id="{DE74ED8B-F754-4942-ABA6-EF7C6764264B}"/>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52400" y="15240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9" name="Line 7">
            <a:extLst>
              <a:ext uri="{FF2B5EF4-FFF2-40B4-BE49-F238E27FC236}">
                <a16:creationId xmlns:a16="http://schemas.microsoft.com/office/drawing/2014/main" id="{35E69925-A697-49CC-804E-6F3B24218D99}"/>
              </a:ext>
            </a:extLst>
          </p:cNvPr>
          <p:cNvSpPr>
            <a:spLocks noChangeShapeType="1"/>
          </p:cNvSpPr>
          <p:nvPr/>
        </p:nvSpPr>
        <p:spPr bwMode="auto">
          <a:xfrm flipH="1">
            <a:off x="5638800" y="4038600"/>
            <a:ext cx="685800" cy="304800"/>
          </a:xfrm>
          <a:prstGeom prst="line">
            <a:avLst/>
          </a:prstGeom>
          <a:noFill/>
          <a:ln w="38100">
            <a:solidFill>
              <a:schemeClr val="accent2"/>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sp>
        <p:nvSpPr>
          <p:cNvPr id="346120" name="Line 8">
            <a:extLst>
              <a:ext uri="{FF2B5EF4-FFF2-40B4-BE49-F238E27FC236}">
                <a16:creationId xmlns:a16="http://schemas.microsoft.com/office/drawing/2014/main" id="{A1754130-E0BD-4DC1-ADF6-D529CD52599B}"/>
              </a:ext>
            </a:extLst>
          </p:cNvPr>
          <p:cNvSpPr>
            <a:spLocks noChangeShapeType="1"/>
          </p:cNvSpPr>
          <p:nvPr/>
        </p:nvSpPr>
        <p:spPr bwMode="auto">
          <a:xfrm>
            <a:off x="4191000" y="4038600"/>
            <a:ext cx="762000" cy="304800"/>
          </a:xfrm>
          <a:prstGeom prst="line">
            <a:avLst/>
          </a:prstGeom>
          <a:noFill/>
          <a:ln w="38100">
            <a:solidFill>
              <a:schemeClr val="accent2"/>
            </a:solidFill>
            <a:round/>
            <a:headEnd/>
            <a:tailEnd type="arrow" w="lg" len="med"/>
          </a:ln>
          <a:extLst>
            <a:ext uri="{909E8E84-426E-40DD-AFC4-6F175D3DCCD1}">
              <a14:hiddenFill xmlns:a14="http://schemas.microsoft.com/office/drawing/2010/main">
                <a:noFill/>
              </a14:hiddenFill>
            </a:ext>
          </a:extLst>
        </p:spPr>
        <p:txBody>
          <a:bodyPr/>
          <a:lstStyle/>
          <a:p>
            <a:endParaRPr lang="en-US"/>
          </a:p>
        </p:txBody>
      </p:sp>
      <p:sp>
        <p:nvSpPr>
          <p:cNvPr id="346121" name="Line 9">
            <a:extLst>
              <a:ext uri="{FF2B5EF4-FFF2-40B4-BE49-F238E27FC236}">
                <a16:creationId xmlns:a16="http://schemas.microsoft.com/office/drawing/2014/main" id="{ECEF669C-53DC-4FFB-823F-4FCBBFB67542}"/>
              </a:ext>
            </a:extLst>
          </p:cNvPr>
          <p:cNvSpPr>
            <a:spLocks noChangeShapeType="1"/>
          </p:cNvSpPr>
          <p:nvPr/>
        </p:nvSpPr>
        <p:spPr bwMode="auto">
          <a:xfrm flipV="1">
            <a:off x="3733800" y="4038600"/>
            <a:ext cx="27432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6122" name="Freeform 10">
            <a:extLst>
              <a:ext uri="{FF2B5EF4-FFF2-40B4-BE49-F238E27FC236}">
                <a16:creationId xmlns:a16="http://schemas.microsoft.com/office/drawing/2014/main" id="{AEACEAC9-9ED1-49E5-ACEE-138306DBB58D}"/>
              </a:ext>
            </a:extLst>
          </p:cNvPr>
          <p:cNvSpPr>
            <a:spLocks/>
          </p:cNvSpPr>
          <p:nvPr/>
        </p:nvSpPr>
        <p:spPr bwMode="auto">
          <a:xfrm>
            <a:off x="3938588" y="2438400"/>
            <a:ext cx="1525587" cy="4237038"/>
          </a:xfrm>
          <a:custGeom>
            <a:avLst/>
            <a:gdLst>
              <a:gd name="T0" fmla="*/ 2147483647 w 961"/>
              <a:gd name="T1" fmla="*/ 2147483647 h 2669"/>
              <a:gd name="T2" fmla="*/ 2147483647 w 961"/>
              <a:gd name="T3" fmla="*/ 2147483647 h 2669"/>
              <a:gd name="T4" fmla="*/ 2147483647 w 961"/>
              <a:gd name="T5" fmla="*/ 2147483647 h 2669"/>
              <a:gd name="T6" fmla="*/ 2147483647 w 961"/>
              <a:gd name="T7" fmla="*/ 2147483647 h 2669"/>
              <a:gd name="T8" fmla="*/ 2147483647 w 961"/>
              <a:gd name="T9" fmla="*/ 2147483647 h 2669"/>
              <a:gd name="T10" fmla="*/ 2147483647 w 961"/>
              <a:gd name="T11" fmla="*/ 2147483647 h 2669"/>
              <a:gd name="T12" fmla="*/ 2147483647 w 961"/>
              <a:gd name="T13" fmla="*/ 2147483647 h 2669"/>
              <a:gd name="T14" fmla="*/ 2147483647 w 961"/>
              <a:gd name="T15" fmla="*/ 2147483647 h 2669"/>
              <a:gd name="T16" fmla="*/ 2147483647 w 961"/>
              <a:gd name="T17" fmla="*/ 2147483647 h 2669"/>
              <a:gd name="T18" fmla="*/ 2147483647 w 961"/>
              <a:gd name="T19" fmla="*/ 2147483647 h 2669"/>
              <a:gd name="T20" fmla="*/ 2147483647 w 961"/>
              <a:gd name="T21" fmla="*/ 2147483647 h 2669"/>
              <a:gd name="T22" fmla="*/ 2147483647 w 961"/>
              <a:gd name="T23" fmla="*/ 2147483647 h 2669"/>
              <a:gd name="T24" fmla="*/ 2147483647 w 961"/>
              <a:gd name="T25" fmla="*/ 2147483647 h 2669"/>
              <a:gd name="T26" fmla="*/ 2147483647 w 961"/>
              <a:gd name="T27" fmla="*/ 2147483647 h 2669"/>
              <a:gd name="T28" fmla="*/ 2147483647 w 961"/>
              <a:gd name="T29" fmla="*/ 2147483647 h 2669"/>
              <a:gd name="T30" fmla="*/ 2147483647 w 961"/>
              <a:gd name="T31" fmla="*/ 2147483647 h 2669"/>
              <a:gd name="T32" fmla="*/ 2147483647 w 961"/>
              <a:gd name="T33" fmla="*/ 2147483647 h 2669"/>
              <a:gd name="T34" fmla="*/ 2147483647 w 961"/>
              <a:gd name="T35" fmla="*/ 2147483647 h 2669"/>
              <a:gd name="T36" fmla="*/ 2147483647 w 961"/>
              <a:gd name="T37" fmla="*/ 2147483647 h 2669"/>
              <a:gd name="T38" fmla="*/ 2147483647 w 961"/>
              <a:gd name="T39" fmla="*/ 2147483647 h 2669"/>
              <a:gd name="T40" fmla="*/ 2147483647 w 961"/>
              <a:gd name="T41" fmla="*/ 2147483647 h 2669"/>
              <a:gd name="T42" fmla="*/ 2147483647 w 961"/>
              <a:gd name="T43" fmla="*/ 2147483647 h 2669"/>
              <a:gd name="T44" fmla="*/ 2147483647 w 961"/>
              <a:gd name="T45" fmla="*/ 2147483647 h 2669"/>
              <a:gd name="T46" fmla="*/ 2147483647 w 961"/>
              <a:gd name="T47" fmla="*/ 2147483647 h 2669"/>
              <a:gd name="T48" fmla="*/ 2147483647 w 961"/>
              <a:gd name="T49" fmla="*/ 2147483647 h 2669"/>
              <a:gd name="T50" fmla="*/ 2147483647 w 961"/>
              <a:gd name="T51" fmla="*/ 2147483647 h 2669"/>
              <a:gd name="T52" fmla="*/ 2147483647 w 961"/>
              <a:gd name="T53" fmla="*/ 2147483647 h 2669"/>
              <a:gd name="T54" fmla="*/ 2147483647 w 961"/>
              <a:gd name="T55" fmla="*/ 2147483647 h 2669"/>
              <a:gd name="T56" fmla="*/ 2147483647 w 961"/>
              <a:gd name="T57" fmla="*/ 2147483647 h 2669"/>
              <a:gd name="T58" fmla="*/ 2147483647 w 961"/>
              <a:gd name="T59" fmla="*/ 2147483647 h 2669"/>
              <a:gd name="T60" fmla="*/ 2147483647 w 961"/>
              <a:gd name="T61" fmla="*/ 2147483647 h 2669"/>
              <a:gd name="T62" fmla="*/ 2147483647 w 961"/>
              <a:gd name="T63" fmla="*/ 2147483647 h 2669"/>
              <a:gd name="T64" fmla="*/ 2147483647 w 961"/>
              <a:gd name="T65" fmla="*/ 2147483647 h 2669"/>
              <a:gd name="T66" fmla="*/ 2147483647 w 961"/>
              <a:gd name="T67" fmla="*/ 2147483647 h 2669"/>
              <a:gd name="T68" fmla="*/ 2147483647 w 961"/>
              <a:gd name="T69" fmla="*/ 2147483647 h 2669"/>
              <a:gd name="T70" fmla="*/ 2147483647 w 961"/>
              <a:gd name="T71" fmla="*/ 0 h 26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1"/>
              <a:gd name="T109" fmla="*/ 0 h 2669"/>
              <a:gd name="T110" fmla="*/ 961 w 961"/>
              <a:gd name="T111" fmla="*/ 2669 h 26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1" h="2669">
                <a:moveTo>
                  <a:pt x="412" y="2669"/>
                </a:moveTo>
                <a:cubicBezTo>
                  <a:pt x="430" y="2642"/>
                  <a:pt x="430" y="2604"/>
                  <a:pt x="450" y="2579"/>
                </a:cubicBezTo>
                <a:cubicBezTo>
                  <a:pt x="473" y="2551"/>
                  <a:pt x="501" y="2528"/>
                  <a:pt x="527" y="2502"/>
                </a:cubicBezTo>
                <a:cubicBezTo>
                  <a:pt x="533" y="2496"/>
                  <a:pt x="546" y="2483"/>
                  <a:pt x="546" y="2483"/>
                </a:cubicBezTo>
                <a:cubicBezTo>
                  <a:pt x="565" y="2432"/>
                  <a:pt x="609" y="2368"/>
                  <a:pt x="649" y="2330"/>
                </a:cubicBezTo>
                <a:cubicBezTo>
                  <a:pt x="659" y="2296"/>
                  <a:pt x="679" y="2262"/>
                  <a:pt x="700" y="2234"/>
                </a:cubicBezTo>
                <a:cubicBezTo>
                  <a:pt x="717" y="2174"/>
                  <a:pt x="726" y="2112"/>
                  <a:pt x="745" y="2054"/>
                </a:cubicBezTo>
                <a:cubicBezTo>
                  <a:pt x="748" y="2044"/>
                  <a:pt x="807" y="1987"/>
                  <a:pt x="821" y="1971"/>
                </a:cubicBezTo>
                <a:cubicBezTo>
                  <a:pt x="841" y="1947"/>
                  <a:pt x="855" y="1913"/>
                  <a:pt x="873" y="1888"/>
                </a:cubicBezTo>
                <a:cubicBezTo>
                  <a:pt x="885" y="1871"/>
                  <a:pt x="917" y="1843"/>
                  <a:pt x="917" y="1843"/>
                </a:cubicBezTo>
                <a:cubicBezTo>
                  <a:pt x="937" y="1790"/>
                  <a:pt x="926" y="1732"/>
                  <a:pt x="943" y="1677"/>
                </a:cubicBezTo>
                <a:cubicBezTo>
                  <a:pt x="938" y="1626"/>
                  <a:pt x="931" y="1579"/>
                  <a:pt x="917" y="1530"/>
                </a:cubicBezTo>
                <a:cubicBezTo>
                  <a:pt x="922" y="1460"/>
                  <a:pt x="921" y="1416"/>
                  <a:pt x="949" y="1357"/>
                </a:cubicBezTo>
                <a:cubicBezTo>
                  <a:pt x="922" y="1240"/>
                  <a:pt x="961" y="1122"/>
                  <a:pt x="885" y="1024"/>
                </a:cubicBezTo>
                <a:cubicBezTo>
                  <a:pt x="873" y="987"/>
                  <a:pt x="883" y="1011"/>
                  <a:pt x="847" y="960"/>
                </a:cubicBezTo>
                <a:cubicBezTo>
                  <a:pt x="843" y="954"/>
                  <a:pt x="834" y="941"/>
                  <a:pt x="834" y="941"/>
                </a:cubicBezTo>
                <a:cubicBezTo>
                  <a:pt x="815" y="879"/>
                  <a:pt x="763" y="836"/>
                  <a:pt x="725" y="787"/>
                </a:cubicBezTo>
                <a:cubicBezTo>
                  <a:pt x="716" y="775"/>
                  <a:pt x="708" y="762"/>
                  <a:pt x="700" y="749"/>
                </a:cubicBezTo>
                <a:cubicBezTo>
                  <a:pt x="696" y="743"/>
                  <a:pt x="687" y="730"/>
                  <a:pt x="687" y="730"/>
                </a:cubicBezTo>
                <a:cubicBezTo>
                  <a:pt x="675" y="689"/>
                  <a:pt x="667" y="645"/>
                  <a:pt x="629" y="621"/>
                </a:cubicBezTo>
                <a:cubicBezTo>
                  <a:pt x="620" y="607"/>
                  <a:pt x="605" y="597"/>
                  <a:pt x="597" y="582"/>
                </a:cubicBezTo>
                <a:cubicBezTo>
                  <a:pt x="583" y="557"/>
                  <a:pt x="588" y="522"/>
                  <a:pt x="553" y="512"/>
                </a:cubicBezTo>
                <a:cubicBezTo>
                  <a:pt x="538" y="508"/>
                  <a:pt x="523" y="508"/>
                  <a:pt x="508" y="506"/>
                </a:cubicBezTo>
                <a:cubicBezTo>
                  <a:pt x="495" y="501"/>
                  <a:pt x="478" y="504"/>
                  <a:pt x="469" y="493"/>
                </a:cubicBezTo>
                <a:cubicBezTo>
                  <a:pt x="463" y="486"/>
                  <a:pt x="469" y="474"/>
                  <a:pt x="463" y="467"/>
                </a:cubicBezTo>
                <a:cubicBezTo>
                  <a:pt x="453" y="456"/>
                  <a:pt x="438" y="450"/>
                  <a:pt x="425" y="442"/>
                </a:cubicBezTo>
                <a:cubicBezTo>
                  <a:pt x="418" y="438"/>
                  <a:pt x="405" y="429"/>
                  <a:pt x="405" y="429"/>
                </a:cubicBezTo>
                <a:cubicBezTo>
                  <a:pt x="375" y="382"/>
                  <a:pt x="391" y="401"/>
                  <a:pt x="361" y="371"/>
                </a:cubicBezTo>
                <a:cubicBezTo>
                  <a:pt x="349" y="338"/>
                  <a:pt x="306" y="296"/>
                  <a:pt x="277" y="275"/>
                </a:cubicBezTo>
                <a:cubicBezTo>
                  <a:pt x="249" y="231"/>
                  <a:pt x="213" y="202"/>
                  <a:pt x="169" y="173"/>
                </a:cubicBezTo>
                <a:cubicBezTo>
                  <a:pt x="140" y="154"/>
                  <a:pt x="121" y="122"/>
                  <a:pt x="92" y="102"/>
                </a:cubicBezTo>
                <a:cubicBezTo>
                  <a:pt x="88" y="96"/>
                  <a:pt x="85" y="88"/>
                  <a:pt x="79" y="83"/>
                </a:cubicBezTo>
                <a:cubicBezTo>
                  <a:pt x="68" y="73"/>
                  <a:pt x="41" y="58"/>
                  <a:pt x="41" y="58"/>
                </a:cubicBezTo>
                <a:cubicBezTo>
                  <a:pt x="33" y="46"/>
                  <a:pt x="30" y="30"/>
                  <a:pt x="21" y="19"/>
                </a:cubicBezTo>
                <a:cubicBezTo>
                  <a:pt x="16" y="13"/>
                  <a:pt x="6" y="12"/>
                  <a:pt x="2" y="6"/>
                </a:cubicBezTo>
                <a:cubicBezTo>
                  <a:pt x="0" y="3"/>
                  <a:pt x="7" y="2"/>
                  <a:pt x="9" y="0"/>
                </a:cubicBezTo>
              </a:path>
            </a:pathLst>
          </a:custGeom>
          <a:noFill/>
          <a:ln w="444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46121"/>
                                        </p:tgtEl>
                                        <p:attrNameLst>
                                          <p:attrName>style.visibility</p:attrName>
                                        </p:attrNameLst>
                                      </p:cBhvr>
                                      <p:to>
                                        <p:strVal val="visible"/>
                                      </p:to>
                                    </p:set>
                                    <p:anim calcmode="lin" valueType="num">
                                      <p:cBhvr>
                                        <p:cTn id="7" dur="1000" fill="hold"/>
                                        <p:tgtEl>
                                          <p:spTgt spid="346121"/>
                                        </p:tgtEl>
                                        <p:attrNameLst>
                                          <p:attrName>ppt_w</p:attrName>
                                        </p:attrNameLst>
                                      </p:cBhvr>
                                      <p:tavLst>
                                        <p:tav tm="0">
                                          <p:val>
                                            <p:strVal val="#ppt_w*0.70"/>
                                          </p:val>
                                        </p:tav>
                                        <p:tav tm="100000">
                                          <p:val>
                                            <p:strVal val="#ppt_w"/>
                                          </p:val>
                                        </p:tav>
                                      </p:tavLst>
                                    </p:anim>
                                    <p:anim calcmode="lin" valueType="num">
                                      <p:cBhvr>
                                        <p:cTn id="8" dur="1000" fill="hold"/>
                                        <p:tgtEl>
                                          <p:spTgt spid="346121"/>
                                        </p:tgtEl>
                                        <p:attrNameLst>
                                          <p:attrName>ppt_h</p:attrName>
                                        </p:attrNameLst>
                                      </p:cBhvr>
                                      <p:tavLst>
                                        <p:tav tm="0">
                                          <p:val>
                                            <p:strVal val="#ppt_h"/>
                                          </p:val>
                                        </p:tav>
                                        <p:tav tm="100000">
                                          <p:val>
                                            <p:strVal val="#ppt_h"/>
                                          </p:val>
                                        </p:tav>
                                      </p:tavLst>
                                    </p:anim>
                                    <p:animEffect transition="in" filter="fade">
                                      <p:cBhvr>
                                        <p:cTn id="9" dur="1000"/>
                                        <p:tgtEl>
                                          <p:spTgt spid="346121"/>
                                        </p:tgtEl>
                                      </p:cBhvr>
                                    </p:animEffect>
                                  </p:childTnLst>
                                </p:cTn>
                              </p:par>
                            </p:childTnLst>
                          </p:cTn>
                        </p:par>
                        <p:par>
                          <p:cTn id="10" fill="hold" nodeType="afterGroup">
                            <p:stCondLst>
                              <p:cond delay="1000"/>
                            </p:stCondLst>
                            <p:childTnLst>
                              <p:par>
                                <p:cTn id="11" presetID="22" presetClass="entr" presetSubtype="2" fill="hold" nodeType="afterEffect">
                                  <p:stCondLst>
                                    <p:cond delay="0"/>
                                  </p:stCondLst>
                                  <p:childTnLst>
                                    <p:set>
                                      <p:cBhvr>
                                        <p:cTn id="12" dur="1" fill="hold">
                                          <p:stCondLst>
                                            <p:cond delay="0"/>
                                          </p:stCondLst>
                                        </p:cTn>
                                        <p:tgtEl>
                                          <p:spTgt spid="346119"/>
                                        </p:tgtEl>
                                        <p:attrNameLst>
                                          <p:attrName>style.visibility</p:attrName>
                                        </p:attrNameLst>
                                      </p:cBhvr>
                                      <p:to>
                                        <p:strVal val="visible"/>
                                      </p:to>
                                    </p:set>
                                    <p:animEffect transition="in" filter="wipe(right)">
                                      <p:cBhvr>
                                        <p:cTn id="13" dur="500"/>
                                        <p:tgtEl>
                                          <p:spTgt spid="346119"/>
                                        </p:tgtEl>
                                      </p:cBhvr>
                                    </p:animEffect>
                                  </p:childTnLst>
                                </p:cTn>
                              </p:par>
                              <p:par>
                                <p:cTn id="14" presetID="22" presetClass="entr" presetSubtype="8" fill="hold" nodeType="withEffect">
                                  <p:stCondLst>
                                    <p:cond delay="0"/>
                                  </p:stCondLst>
                                  <p:childTnLst>
                                    <p:set>
                                      <p:cBhvr>
                                        <p:cTn id="15" dur="1" fill="hold">
                                          <p:stCondLst>
                                            <p:cond delay="0"/>
                                          </p:stCondLst>
                                        </p:cTn>
                                        <p:tgtEl>
                                          <p:spTgt spid="346120"/>
                                        </p:tgtEl>
                                        <p:attrNameLst>
                                          <p:attrName>style.visibility</p:attrName>
                                        </p:attrNameLst>
                                      </p:cBhvr>
                                      <p:to>
                                        <p:strVal val="visible"/>
                                      </p:to>
                                    </p:set>
                                    <p:animEffect transition="in" filter="wipe(left)">
                                      <p:cBhvr>
                                        <p:cTn id="16" dur="500"/>
                                        <p:tgtEl>
                                          <p:spTgt spid="346120"/>
                                        </p:tgtEl>
                                      </p:cBhvr>
                                    </p:animEffect>
                                  </p:childTnLst>
                                </p:cTn>
                              </p:par>
                            </p:childTnLst>
                          </p:cTn>
                        </p:par>
                        <p:par>
                          <p:cTn id="17" fill="hold" nodeType="afterGroup">
                            <p:stCondLst>
                              <p:cond delay="1500"/>
                            </p:stCondLst>
                            <p:childTnLst>
                              <p:par>
                                <p:cTn id="18" presetID="22" presetClass="entr" presetSubtype="4" fill="hold" nodeType="afterEffect">
                                  <p:stCondLst>
                                    <p:cond delay="0"/>
                                  </p:stCondLst>
                                  <p:childTnLst>
                                    <p:set>
                                      <p:cBhvr>
                                        <p:cTn id="19" dur="1" fill="hold">
                                          <p:stCondLst>
                                            <p:cond delay="0"/>
                                          </p:stCondLst>
                                        </p:cTn>
                                        <p:tgtEl>
                                          <p:spTgt spid="346122"/>
                                        </p:tgtEl>
                                        <p:attrNameLst>
                                          <p:attrName>style.visibility</p:attrName>
                                        </p:attrNameLst>
                                      </p:cBhvr>
                                      <p:to>
                                        <p:strVal val="visible"/>
                                      </p:to>
                                    </p:set>
                                    <p:animEffect transition="in" filter="wipe(down)">
                                      <p:cBhvr>
                                        <p:cTn id="20" dur="1000"/>
                                        <p:tgtEl>
                                          <p:spTgt spid="34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366C60-0795-4B88-9591-FA234A3B2E05}"/>
              </a:ext>
            </a:extLst>
          </p:cNvPr>
          <p:cNvSpPr/>
          <p:nvPr/>
        </p:nvSpPr>
        <p:spPr>
          <a:xfrm>
            <a:off x="0" y="5973762"/>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936F7B-95D7-420F-B367-2E13DD02F068}"/>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954" name="Picture 2" descr="drainage with increased flow">
            <a:extLst>
              <a:ext uri="{FF2B5EF4-FFF2-40B4-BE49-F238E27FC236}">
                <a16:creationId xmlns:a16="http://schemas.microsoft.com/office/drawing/2014/main" id="{45502594-B609-4278-8A11-88CF5C3DA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61975"/>
            <a:ext cx="8839200"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Line 3">
            <a:extLst>
              <a:ext uri="{FF2B5EF4-FFF2-40B4-BE49-F238E27FC236}">
                <a16:creationId xmlns:a16="http://schemas.microsoft.com/office/drawing/2014/main" id="{52EF0BC9-1923-4E28-9071-9883D448E5A3}"/>
              </a:ext>
            </a:extLst>
          </p:cNvPr>
          <p:cNvSpPr>
            <a:spLocks noChangeShapeType="1"/>
          </p:cNvSpPr>
          <p:nvPr/>
        </p:nvSpPr>
        <p:spPr bwMode="auto">
          <a:xfrm>
            <a:off x="4038600" y="5181600"/>
            <a:ext cx="1295400" cy="0"/>
          </a:xfrm>
          <a:prstGeom prst="line">
            <a:avLst/>
          </a:prstGeom>
          <a:noFill/>
          <a:ln w="44450">
            <a:solidFill>
              <a:schemeClr val="accent2"/>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4740" name="Line 4">
            <a:extLst>
              <a:ext uri="{FF2B5EF4-FFF2-40B4-BE49-F238E27FC236}">
                <a16:creationId xmlns:a16="http://schemas.microsoft.com/office/drawing/2014/main" id="{F4FBAFFA-29CE-4CEF-991C-63890D247B4B}"/>
              </a:ext>
            </a:extLst>
          </p:cNvPr>
          <p:cNvSpPr>
            <a:spLocks noChangeShapeType="1"/>
          </p:cNvSpPr>
          <p:nvPr/>
        </p:nvSpPr>
        <p:spPr bwMode="auto">
          <a:xfrm flipH="1">
            <a:off x="2667000" y="5181600"/>
            <a:ext cx="1295400" cy="0"/>
          </a:xfrm>
          <a:prstGeom prst="line">
            <a:avLst/>
          </a:prstGeom>
          <a:noFill/>
          <a:ln w="44450">
            <a:solidFill>
              <a:schemeClr val="accent2"/>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4741" name="Line 5">
            <a:extLst>
              <a:ext uri="{FF2B5EF4-FFF2-40B4-BE49-F238E27FC236}">
                <a16:creationId xmlns:a16="http://schemas.microsoft.com/office/drawing/2014/main" id="{76EFA2F8-8FDF-48F0-8B23-49B7D5C66D5F}"/>
              </a:ext>
            </a:extLst>
          </p:cNvPr>
          <p:cNvSpPr>
            <a:spLocks noChangeShapeType="1"/>
          </p:cNvSpPr>
          <p:nvPr/>
        </p:nvSpPr>
        <p:spPr bwMode="auto">
          <a:xfrm flipH="1" flipV="1">
            <a:off x="2514600" y="2743200"/>
            <a:ext cx="1295400" cy="129540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42" name="Line 6">
            <a:extLst>
              <a:ext uri="{FF2B5EF4-FFF2-40B4-BE49-F238E27FC236}">
                <a16:creationId xmlns:a16="http://schemas.microsoft.com/office/drawing/2014/main" id="{DE5E2696-39E6-4304-81C7-105932A4C204}"/>
              </a:ext>
            </a:extLst>
          </p:cNvPr>
          <p:cNvSpPr>
            <a:spLocks noChangeShapeType="1"/>
          </p:cNvSpPr>
          <p:nvPr/>
        </p:nvSpPr>
        <p:spPr bwMode="auto">
          <a:xfrm flipV="1">
            <a:off x="3962400" y="5181600"/>
            <a:ext cx="0" cy="609600"/>
          </a:xfrm>
          <a:prstGeom prst="line">
            <a:avLst/>
          </a:prstGeom>
          <a:noFill/>
          <a:ln w="44450">
            <a:solidFill>
              <a:schemeClr val="accent2"/>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44742"/>
                                        </p:tgtEl>
                                        <p:attrNameLst>
                                          <p:attrName>style.visibility</p:attrName>
                                        </p:attrNameLst>
                                      </p:cBhvr>
                                      <p:to>
                                        <p:strVal val="visible"/>
                                      </p:to>
                                    </p:set>
                                    <p:animEffect transition="in" filter="wipe(down)">
                                      <p:cBhvr>
                                        <p:cTn id="7" dur="500"/>
                                        <p:tgtEl>
                                          <p:spTgt spid="244742"/>
                                        </p:tgtEl>
                                      </p:cBhvr>
                                    </p:animEffect>
                                  </p:childTnLst>
                                  <p:subTnLst>
                                    <p:set>
                                      <p:cBhvr override="childStyle">
                                        <p:cTn dur="1" fill="hold" display="0" masterRel="nextClick" afterEffect="1"/>
                                        <p:tgtEl>
                                          <p:spTgt spid="244742"/>
                                        </p:tgtEl>
                                        <p:attrNameLst>
                                          <p:attrName>style.visibility</p:attrName>
                                        </p:attrNameLst>
                                      </p:cBhvr>
                                      <p:to>
                                        <p:strVal val="hidden"/>
                                      </p:to>
                                    </p:set>
                                  </p:sub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244740"/>
                                        </p:tgtEl>
                                        <p:attrNameLst>
                                          <p:attrName>style.visibility</p:attrName>
                                        </p:attrNameLst>
                                      </p:cBhvr>
                                      <p:to>
                                        <p:strVal val="visible"/>
                                      </p:to>
                                    </p:set>
                                    <p:animEffect transition="in" filter="wipe(right)">
                                      <p:cBhvr>
                                        <p:cTn id="11" dur="500"/>
                                        <p:tgtEl>
                                          <p:spTgt spid="244740"/>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4739"/>
                                        </p:tgtEl>
                                        <p:attrNameLst>
                                          <p:attrName>style.visibility</p:attrName>
                                        </p:attrNameLst>
                                      </p:cBhvr>
                                      <p:to>
                                        <p:strVal val="visible"/>
                                      </p:to>
                                    </p:set>
                                    <p:animEffect transition="in" filter="wipe(left)">
                                      <p:cBhvr>
                                        <p:cTn id="15" dur="500"/>
                                        <p:tgtEl>
                                          <p:spTgt spid="244739"/>
                                        </p:tgtEl>
                                      </p:cBhvr>
                                    </p:animEffect>
                                  </p:childTnLst>
                                </p:cTn>
                              </p:par>
                            </p:childTnLst>
                          </p:cTn>
                        </p:par>
                        <p:par>
                          <p:cTn id="16" fill="hold" nodeType="afterGroup">
                            <p:stCondLst>
                              <p:cond delay="1500"/>
                            </p:stCondLst>
                            <p:childTnLst>
                              <p:par>
                                <p:cTn id="17" presetID="17" presetClass="entr" presetSubtype="2" fill="hold" nodeType="afterEffect">
                                  <p:stCondLst>
                                    <p:cond delay="0"/>
                                  </p:stCondLst>
                                  <p:childTnLst>
                                    <p:set>
                                      <p:cBhvr>
                                        <p:cTn id="18" dur="1" fill="hold">
                                          <p:stCondLst>
                                            <p:cond delay="0"/>
                                          </p:stCondLst>
                                        </p:cTn>
                                        <p:tgtEl>
                                          <p:spTgt spid="244741"/>
                                        </p:tgtEl>
                                        <p:attrNameLst>
                                          <p:attrName>style.visibility</p:attrName>
                                        </p:attrNameLst>
                                      </p:cBhvr>
                                      <p:to>
                                        <p:strVal val="visible"/>
                                      </p:to>
                                    </p:set>
                                    <p:anim calcmode="lin" valueType="num">
                                      <p:cBhvr>
                                        <p:cTn id="19" dur="500" fill="hold"/>
                                        <p:tgtEl>
                                          <p:spTgt spid="244741"/>
                                        </p:tgtEl>
                                        <p:attrNameLst>
                                          <p:attrName>ppt_x</p:attrName>
                                        </p:attrNameLst>
                                      </p:cBhvr>
                                      <p:tavLst>
                                        <p:tav tm="0">
                                          <p:val>
                                            <p:strVal val="#ppt_x+#ppt_w/2"/>
                                          </p:val>
                                        </p:tav>
                                        <p:tav tm="100000">
                                          <p:val>
                                            <p:strVal val="#ppt_x"/>
                                          </p:val>
                                        </p:tav>
                                      </p:tavLst>
                                    </p:anim>
                                    <p:anim calcmode="lin" valueType="num">
                                      <p:cBhvr>
                                        <p:cTn id="20" dur="500" fill="hold"/>
                                        <p:tgtEl>
                                          <p:spTgt spid="244741"/>
                                        </p:tgtEl>
                                        <p:attrNameLst>
                                          <p:attrName>ppt_y</p:attrName>
                                        </p:attrNameLst>
                                      </p:cBhvr>
                                      <p:tavLst>
                                        <p:tav tm="0">
                                          <p:val>
                                            <p:strVal val="#ppt_y"/>
                                          </p:val>
                                        </p:tav>
                                        <p:tav tm="100000">
                                          <p:val>
                                            <p:strVal val="#ppt_y"/>
                                          </p:val>
                                        </p:tav>
                                      </p:tavLst>
                                    </p:anim>
                                    <p:anim calcmode="lin" valueType="num">
                                      <p:cBhvr>
                                        <p:cTn id="21" dur="500" fill="hold"/>
                                        <p:tgtEl>
                                          <p:spTgt spid="244741"/>
                                        </p:tgtEl>
                                        <p:attrNameLst>
                                          <p:attrName>ppt_w</p:attrName>
                                        </p:attrNameLst>
                                      </p:cBhvr>
                                      <p:tavLst>
                                        <p:tav tm="0">
                                          <p:val>
                                            <p:fltVal val="0"/>
                                          </p:val>
                                        </p:tav>
                                        <p:tav tm="100000">
                                          <p:val>
                                            <p:strVal val="#ppt_w"/>
                                          </p:val>
                                        </p:tav>
                                      </p:tavLst>
                                    </p:anim>
                                    <p:anim calcmode="lin" valueType="num">
                                      <p:cBhvr>
                                        <p:cTn id="22" dur="500" fill="hold"/>
                                        <p:tgtEl>
                                          <p:spTgt spid="2447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1ABBA3-8635-4B03-B098-FAB417FA6CCE}"/>
              </a:ext>
            </a:extLst>
          </p:cNvPr>
          <p:cNvSpPr/>
          <p:nvPr/>
        </p:nvSpPr>
        <p:spPr>
          <a:xfrm>
            <a:off x="0" y="597217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07359F-3F43-4021-97ED-B95A0F1A9071}"/>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78" name="Rectangle 2">
            <a:extLst>
              <a:ext uri="{FF2B5EF4-FFF2-40B4-BE49-F238E27FC236}">
                <a16:creationId xmlns:a16="http://schemas.microsoft.com/office/drawing/2014/main" id="{6B388B41-D795-4BAE-ABEB-B35C736D88A1}"/>
              </a:ext>
            </a:extLst>
          </p:cNvPr>
          <p:cNvSpPr>
            <a:spLocks noGrp="1" noChangeArrowheads="1"/>
          </p:cNvSpPr>
          <p:nvPr>
            <p:ph type="title"/>
          </p:nvPr>
        </p:nvSpPr>
        <p:spPr>
          <a:xfrm>
            <a:off x="228600" y="76200"/>
            <a:ext cx="8610600" cy="990600"/>
          </a:xfrm>
        </p:spPr>
        <p:txBody>
          <a:bodyPr>
            <a:normAutofit fontScale="90000"/>
          </a:bodyPr>
          <a:lstStyle/>
          <a:p>
            <a:pPr algn="l"/>
            <a:r>
              <a:rPr lang="en-US" altLang="en-US" sz="3200" dirty="0">
                <a:latin typeface="Arial" panose="020B0604020202020204" pitchFamily="34" charset="0"/>
                <a:cs typeface="Arial" panose="020B0604020202020204" pitchFamily="34" charset="0"/>
              </a:rPr>
              <a:t>Place Trails on the Side of the Ridge and Cross Over at Saddles to Provide Alternate Views</a:t>
            </a:r>
          </a:p>
        </p:txBody>
      </p:sp>
      <p:pic>
        <p:nvPicPr>
          <p:cNvPr id="126979" name="Picture 4" descr="Ridge Trail Layout">
            <a:extLst>
              <a:ext uri="{FF2B5EF4-FFF2-40B4-BE49-F238E27FC236}">
                <a16:creationId xmlns:a16="http://schemas.microsoft.com/office/drawing/2014/main" id="{B2B7737F-C8AC-4B5B-9B4B-2EAD56377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6025"/>
            <a:ext cx="807720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Freeform 6">
            <a:extLst>
              <a:ext uri="{FF2B5EF4-FFF2-40B4-BE49-F238E27FC236}">
                <a16:creationId xmlns:a16="http://schemas.microsoft.com/office/drawing/2014/main" id="{8D6DCA57-CBB0-4F7D-8AD8-0E9F09D42575}"/>
              </a:ext>
            </a:extLst>
          </p:cNvPr>
          <p:cNvSpPr>
            <a:spLocks/>
          </p:cNvSpPr>
          <p:nvPr/>
        </p:nvSpPr>
        <p:spPr bwMode="auto">
          <a:xfrm>
            <a:off x="2471738" y="1509713"/>
            <a:ext cx="2836862" cy="5224462"/>
          </a:xfrm>
          <a:custGeom>
            <a:avLst/>
            <a:gdLst>
              <a:gd name="T0" fmla="*/ 2147483647 w 1787"/>
              <a:gd name="T1" fmla="*/ 2147483647 h 3291"/>
              <a:gd name="T2" fmla="*/ 2147483647 w 1787"/>
              <a:gd name="T3" fmla="*/ 2147483647 h 3291"/>
              <a:gd name="T4" fmla="*/ 2147483647 w 1787"/>
              <a:gd name="T5" fmla="*/ 2147483647 h 3291"/>
              <a:gd name="T6" fmla="*/ 2147483647 w 1787"/>
              <a:gd name="T7" fmla="*/ 2147483647 h 3291"/>
              <a:gd name="T8" fmla="*/ 2147483647 w 1787"/>
              <a:gd name="T9" fmla="*/ 2147483647 h 3291"/>
              <a:gd name="T10" fmla="*/ 2147483647 w 1787"/>
              <a:gd name="T11" fmla="*/ 2147483647 h 3291"/>
              <a:gd name="T12" fmla="*/ 2147483647 w 1787"/>
              <a:gd name="T13" fmla="*/ 2147483647 h 3291"/>
              <a:gd name="T14" fmla="*/ 2147483647 w 1787"/>
              <a:gd name="T15" fmla="*/ 2147483647 h 3291"/>
              <a:gd name="T16" fmla="*/ 2147483647 w 1787"/>
              <a:gd name="T17" fmla="*/ 2147483647 h 3291"/>
              <a:gd name="T18" fmla="*/ 2147483647 w 1787"/>
              <a:gd name="T19" fmla="*/ 2147483647 h 3291"/>
              <a:gd name="T20" fmla="*/ 2147483647 w 1787"/>
              <a:gd name="T21" fmla="*/ 2147483647 h 3291"/>
              <a:gd name="T22" fmla="*/ 2147483647 w 1787"/>
              <a:gd name="T23" fmla="*/ 2147483647 h 3291"/>
              <a:gd name="T24" fmla="*/ 2147483647 w 1787"/>
              <a:gd name="T25" fmla="*/ 2147483647 h 3291"/>
              <a:gd name="T26" fmla="*/ 2147483647 w 1787"/>
              <a:gd name="T27" fmla="*/ 2147483647 h 3291"/>
              <a:gd name="T28" fmla="*/ 2147483647 w 1787"/>
              <a:gd name="T29" fmla="*/ 2147483647 h 3291"/>
              <a:gd name="T30" fmla="*/ 2147483647 w 1787"/>
              <a:gd name="T31" fmla="*/ 2147483647 h 3291"/>
              <a:gd name="T32" fmla="*/ 2147483647 w 1787"/>
              <a:gd name="T33" fmla="*/ 2147483647 h 3291"/>
              <a:gd name="T34" fmla="*/ 2147483647 w 1787"/>
              <a:gd name="T35" fmla="*/ 2147483647 h 3291"/>
              <a:gd name="T36" fmla="*/ 2147483647 w 1787"/>
              <a:gd name="T37" fmla="*/ 2147483647 h 3291"/>
              <a:gd name="T38" fmla="*/ 2147483647 w 1787"/>
              <a:gd name="T39" fmla="*/ 2147483647 h 3291"/>
              <a:gd name="T40" fmla="*/ 2147483647 w 1787"/>
              <a:gd name="T41" fmla="*/ 2147483647 h 3291"/>
              <a:gd name="T42" fmla="*/ 2147483647 w 1787"/>
              <a:gd name="T43" fmla="*/ 2147483647 h 3291"/>
              <a:gd name="T44" fmla="*/ 2147483647 w 1787"/>
              <a:gd name="T45" fmla="*/ 2147483647 h 3291"/>
              <a:gd name="T46" fmla="*/ 2147483647 w 1787"/>
              <a:gd name="T47" fmla="*/ 2147483647 h 3291"/>
              <a:gd name="T48" fmla="*/ 2147483647 w 1787"/>
              <a:gd name="T49" fmla="*/ 2147483647 h 3291"/>
              <a:gd name="T50" fmla="*/ 2147483647 w 1787"/>
              <a:gd name="T51" fmla="*/ 2147483647 h 3291"/>
              <a:gd name="T52" fmla="*/ 2147483647 w 1787"/>
              <a:gd name="T53" fmla="*/ 2147483647 h 3291"/>
              <a:gd name="T54" fmla="*/ 2147483647 w 1787"/>
              <a:gd name="T55" fmla="*/ 2147483647 h 3291"/>
              <a:gd name="T56" fmla="*/ 2147483647 w 1787"/>
              <a:gd name="T57" fmla="*/ 2147483647 h 3291"/>
              <a:gd name="T58" fmla="*/ 2147483647 w 1787"/>
              <a:gd name="T59" fmla="*/ 2147483647 h 3291"/>
              <a:gd name="T60" fmla="*/ 2147483647 w 1787"/>
              <a:gd name="T61" fmla="*/ 2147483647 h 3291"/>
              <a:gd name="T62" fmla="*/ 2147483647 w 1787"/>
              <a:gd name="T63" fmla="*/ 2147483647 h 3291"/>
              <a:gd name="T64" fmla="*/ 2147483647 w 1787"/>
              <a:gd name="T65" fmla="*/ 2147483647 h 3291"/>
              <a:gd name="T66" fmla="*/ 2147483647 w 1787"/>
              <a:gd name="T67" fmla="*/ 2147483647 h 3291"/>
              <a:gd name="T68" fmla="*/ 2147483647 w 1787"/>
              <a:gd name="T69" fmla="*/ 2147483647 h 3291"/>
              <a:gd name="T70" fmla="*/ 2147483647 w 1787"/>
              <a:gd name="T71" fmla="*/ 2147483647 h 3291"/>
              <a:gd name="T72" fmla="*/ 2147483647 w 1787"/>
              <a:gd name="T73" fmla="*/ 2147483647 h 3291"/>
              <a:gd name="T74" fmla="*/ 2147483647 w 1787"/>
              <a:gd name="T75" fmla="*/ 2147483647 h 3291"/>
              <a:gd name="T76" fmla="*/ 2147483647 w 1787"/>
              <a:gd name="T77" fmla="*/ 2147483647 h 3291"/>
              <a:gd name="T78" fmla="*/ 2147483647 w 1787"/>
              <a:gd name="T79" fmla="*/ 2147483647 h 3291"/>
              <a:gd name="T80" fmla="*/ 2147483647 w 1787"/>
              <a:gd name="T81" fmla="*/ 2147483647 h 3291"/>
              <a:gd name="T82" fmla="*/ 2147483647 w 1787"/>
              <a:gd name="T83" fmla="*/ 0 h 3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87"/>
              <a:gd name="T127" fmla="*/ 0 h 3291"/>
              <a:gd name="T128" fmla="*/ 1787 w 1787"/>
              <a:gd name="T129" fmla="*/ 3291 h 3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87" h="3291">
                <a:moveTo>
                  <a:pt x="1296" y="3291"/>
                </a:moveTo>
                <a:cubicBezTo>
                  <a:pt x="1327" y="3270"/>
                  <a:pt x="1343" y="3243"/>
                  <a:pt x="1369" y="3218"/>
                </a:cubicBezTo>
                <a:cubicBezTo>
                  <a:pt x="1394" y="3143"/>
                  <a:pt x="1359" y="3235"/>
                  <a:pt x="1396" y="3172"/>
                </a:cubicBezTo>
                <a:cubicBezTo>
                  <a:pt x="1418" y="3135"/>
                  <a:pt x="1404" y="3134"/>
                  <a:pt x="1451" y="3118"/>
                </a:cubicBezTo>
                <a:cubicBezTo>
                  <a:pt x="1503" y="3063"/>
                  <a:pt x="1437" y="3139"/>
                  <a:pt x="1478" y="3072"/>
                </a:cubicBezTo>
                <a:cubicBezTo>
                  <a:pt x="1489" y="3054"/>
                  <a:pt x="1536" y="3005"/>
                  <a:pt x="1552" y="2990"/>
                </a:cubicBezTo>
                <a:cubicBezTo>
                  <a:pt x="1565" y="2950"/>
                  <a:pt x="1581" y="2911"/>
                  <a:pt x="1616" y="2889"/>
                </a:cubicBezTo>
                <a:cubicBezTo>
                  <a:pt x="1637" y="2857"/>
                  <a:pt x="1658" y="2857"/>
                  <a:pt x="1680" y="2825"/>
                </a:cubicBezTo>
                <a:cubicBezTo>
                  <a:pt x="1701" y="2760"/>
                  <a:pt x="1687" y="2786"/>
                  <a:pt x="1716" y="2743"/>
                </a:cubicBezTo>
                <a:cubicBezTo>
                  <a:pt x="1733" y="2691"/>
                  <a:pt x="1745" y="2639"/>
                  <a:pt x="1762" y="2587"/>
                </a:cubicBezTo>
                <a:cubicBezTo>
                  <a:pt x="1759" y="2515"/>
                  <a:pt x="1787" y="2351"/>
                  <a:pt x="1716" y="2276"/>
                </a:cubicBezTo>
                <a:cubicBezTo>
                  <a:pt x="1706" y="2245"/>
                  <a:pt x="1693" y="2226"/>
                  <a:pt x="1670" y="2203"/>
                </a:cubicBezTo>
                <a:cubicBezTo>
                  <a:pt x="1657" y="2164"/>
                  <a:pt x="1623" y="2152"/>
                  <a:pt x="1597" y="2121"/>
                </a:cubicBezTo>
                <a:cubicBezTo>
                  <a:pt x="1534" y="2044"/>
                  <a:pt x="1619" y="2136"/>
                  <a:pt x="1561" y="2075"/>
                </a:cubicBezTo>
                <a:cubicBezTo>
                  <a:pt x="1550" y="2043"/>
                  <a:pt x="1535" y="2037"/>
                  <a:pt x="1515" y="2011"/>
                </a:cubicBezTo>
                <a:cubicBezTo>
                  <a:pt x="1490" y="1978"/>
                  <a:pt x="1473" y="1951"/>
                  <a:pt x="1433" y="1938"/>
                </a:cubicBezTo>
                <a:cubicBezTo>
                  <a:pt x="1393" y="1901"/>
                  <a:pt x="1356" y="1836"/>
                  <a:pt x="1305" y="1819"/>
                </a:cubicBezTo>
                <a:cubicBezTo>
                  <a:pt x="1299" y="1813"/>
                  <a:pt x="1294" y="1805"/>
                  <a:pt x="1286" y="1801"/>
                </a:cubicBezTo>
                <a:cubicBezTo>
                  <a:pt x="1278" y="1796"/>
                  <a:pt x="1266" y="1798"/>
                  <a:pt x="1259" y="1792"/>
                </a:cubicBezTo>
                <a:cubicBezTo>
                  <a:pt x="1202" y="1745"/>
                  <a:pt x="1282" y="1777"/>
                  <a:pt x="1213" y="1755"/>
                </a:cubicBezTo>
                <a:cubicBezTo>
                  <a:pt x="1151" y="1714"/>
                  <a:pt x="1173" y="1735"/>
                  <a:pt x="1140" y="1700"/>
                </a:cubicBezTo>
                <a:cubicBezTo>
                  <a:pt x="1118" y="1635"/>
                  <a:pt x="1079" y="1576"/>
                  <a:pt x="1012" y="1554"/>
                </a:cubicBezTo>
                <a:cubicBezTo>
                  <a:pt x="941" y="1507"/>
                  <a:pt x="876" y="1506"/>
                  <a:pt x="793" y="1499"/>
                </a:cubicBezTo>
                <a:cubicBezTo>
                  <a:pt x="639" y="1510"/>
                  <a:pt x="708" y="1494"/>
                  <a:pt x="610" y="1527"/>
                </a:cubicBezTo>
                <a:cubicBezTo>
                  <a:pt x="592" y="1533"/>
                  <a:pt x="573" y="1539"/>
                  <a:pt x="555" y="1545"/>
                </a:cubicBezTo>
                <a:cubicBezTo>
                  <a:pt x="546" y="1548"/>
                  <a:pt x="528" y="1554"/>
                  <a:pt x="528" y="1554"/>
                </a:cubicBezTo>
                <a:cubicBezTo>
                  <a:pt x="506" y="1552"/>
                  <a:pt x="427" y="1554"/>
                  <a:pt x="390" y="1536"/>
                </a:cubicBezTo>
                <a:cubicBezTo>
                  <a:pt x="359" y="1521"/>
                  <a:pt x="350" y="1501"/>
                  <a:pt x="317" y="1490"/>
                </a:cubicBezTo>
                <a:cubicBezTo>
                  <a:pt x="255" y="1449"/>
                  <a:pt x="277" y="1470"/>
                  <a:pt x="244" y="1435"/>
                </a:cubicBezTo>
                <a:cubicBezTo>
                  <a:pt x="238" y="1416"/>
                  <a:pt x="221" y="1400"/>
                  <a:pt x="217" y="1380"/>
                </a:cubicBezTo>
                <a:cubicBezTo>
                  <a:pt x="210" y="1344"/>
                  <a:pt x="216" y="1307"/>
                  <a:pt x="208" y="1271"/>
                </a:cubicBezTo>
                <a:cubicBezTo>
                  <a:pt x="205" y="1256"/>
                  <a:pt x="156" y="1216"/>
                  <a:pt x="144" y="1207"/>
                </a:cubicBezTo>
                <a:cubicBezTo>
                  <a:pt x="119" y="1187"/>
                  <a:pt x="107" y="1161"/>
                  <a:pt x="89" y="1134"/>
                </a:cubicBezTo>
                <a:cubicBezTo>
                  <a:pt x="84" y="1126"/>
                  <a:pt x="70" y="1128"/>
                  <a:pt x="61" y="1124"/>
                </a:cubicBezTo>
                <a:cubicBezTo>
                  <a:pt x="51" y="1119"/>
                  <a:pt x="43" y="1112"/>
                  <a:pt x="34" y="1106"/>
                </a:cubicBezTo>
                <a:cubicBezTo>
                  <a:pt x="13" y="1041"/>
                  <a:pt x="0" y="1062"/>
                  <a:pt x="43" y="1033"/>
                </a:cubicBezTo>
                <a:cubicBezTo>
                  <a:pt x="110" y="1039"/>
                  <a:pt x="171" y="1055"/>
                  <a:pt x="235" y="1042"/>
                </a:cubicBezTo>
                <a:cubicBezTo>
                  <a:pt x="258" y="1008"/>
                  <a:pt x="263" y="982"/>
                  <a:pt x="272" y="942"/>
                </a:cubicBezTo>
                <a:cubicBezTo>
                  <a:pt x="278" y="865"/>
                  <a:pt x="281" y="788"/>
                  <a:pt x="299" y="713"/>
                </a:cubicBezTo>
                <a:cubicBezTo>
                  <a:pt x="277" y="601"/>
                  <a:pt x="320" y="482"/>
                  <a:pt x="281" y="366"/>
                </a:cubicBezTo>
                <a:cubicBezTo>
                  <a:pt x="284" y="253"/>
                  <a:pt x="284" y="140"/>
                  <a:pt x="290" y="27"/>
                </a:cubicBezTo>
                <a:cubicBezTo>
                  <a:pt x="290" y="18"/>
                  <a:pt x="299" y="0"/>
                  <a:pt x="299"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025" name="Freeform 9">
            <a:extLst>
              <a:ext uri="{FF2B5EF4-FFF2-40B4-BE49-F238E27FC236}">
                <a16:creationId xmlns:a16="http://schemas.microsoft.com/office/drawing/2014/main" id="{AFD32CD7-98EA-4DF3-B239-9211ACBED171}"/>
              </a:ext>
            </a:extLst>
          </p:cNvPr>
          <p:cNvSpPr>
            <a:spLocks/>
          </p:cNvSpPr>
          <p:nvPr/>
        </p:nvSpPr>
        <p:spPr bwMode="auto">
          <a:xfrm>
            <a:off x="2932113" y="1366838"/>
            <a:ext cx="1944687" cy="1477962"/>
          </a:xfrm>
          <a:custGeom>
            <a:avLst/>
            <a:gdLst>
              <a:gd name="T0" fmla="*/ 2147483647 w 1226"/>
              <a:gd name="T1" fmla="*/ 2147483647 h 931"/>
              <a:gd name="T2" fmla="*/ 2147483647 w 1226"/>
              <a:gd name="T3" fmla="*/ 2147483647 h 931"/>
              <a:gd name="T4" fmla="*/ 2147483647 w 1226"/>
              <a:gd name="T5" fmla="*/ 2147483647 h 931"/>
              <a:gd name="T6" fmla="*/ 2147483647 w 1226"/>
              <a:gd name="T7" fmla="*/ 2147483647 h 931"/>
              <a:gd name="T8" fmla="*/ 2147483647 w 1226"/>
              <a:gd name="T9" fmla="*/ 2147483647 h 931"/>
              <a:gd name="T10" fmla="*/ 2147483647 w 1226"/>
              <a:gd name="T11" fmla="*/ 2147483647 h 931"/>
              <a:gd name="T12" fmla="*/ 2147483647 w 1226"/>
              <a:gd name="T13" fmla="*/ 2147483647 h 931"/>
              <a:gd name="T14" fmla="*/ 2147483647 w 1226"/>
              <a:gd name="T15" fmla="*/ 2147483647 h 931"/>
              <a:gd name="T16" fmla="*/ 2147483647 w 1226"/>
              <a:gd name="T17" fmla="*/ 2147483647 h 931"/>
              <a:gd name="T18" fmla="*/ 2147483647 w 1226"/>
              <a:gd name="T19" fmla="*/ 2147483647 h 931"/>
              <a:gd name="T20" fmla="*/ 2147483647 w 1226"/>
              <a:gd name="T21" fmla="*/ 2147483647 h 931"/>
              <a:gd name="T22" fmla="*/ 2147483647 w 1226"/>
              <a:gd name="T23" fmla="*/ 2147483647 h 931"/>
              <a:gd name="T24" fmla="*/ 2147483647 w 1226"/>
              <a:gd name="T25" fmla="*/ 2147483647 h 931"/>
              <a:gd name="T26" fmla="*/ 2147483647 w 1226"/>
              <a:gd name="T27" fmla="*/ 2147483647 h 931"/>
              <a:gd name="T28" fmla="*/ 2147483647 w 1226"/>
              <a:gd name="T29" fmla="*/ 2147483647 h 931"/>
              <a:gd name="T30" fmla="*/ 2147483647 w 1226"/>
              <a:gd name="T31" fmla="*/ 2147483647 h 931"/>
              <a:gd name="T32" fmla="*/ 2147483647 w 1226"/>
              <a:gd name="T33" fmla="*/ 2147483647 h 931"/>
              <a:gd name="T34" fmla="*/ 2147483647 w 1226"/>
              <a:gd name="T35" fmla="*/ 2147483647 h 931"/>
              <a:gd name="T36" fmla="*/ 2147483647 w 1226"/>
              <a:gd name="T37" fmla="*/ 2147483647 h 931"/>
              <a:gd name="T38" fmla="*/ 2147483647 w 1226"/>
              <a:gd name="T39" fmla="*/ 2147483647 h 931"/>
              <a:gd name="T40" fmla="*/ 2147483647 w 1226"/>
              <a:gd name="T41" fmla="*/ 2147483647 h 931"/>
              <a:gd name="T42" fmla="*/ 2147483647 w 1226"/>
              <a:gd name="T43" fmla="*/ 2147483647 h 9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6"/>
              <a:gd name="T67" fmla="*/ 0 h 931"/>
              <a:gd name="T68" fmla="*/ 1226 w 1226"/>
              <a:gd name="T69" fmla="*/ 931 h 9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6" h="931">
                <a:moveTo>
                  <a:pt x="1" y="90"/>
                </a:moveTo>
                <a:cubicBezTo>
                  <a:pt x="30" y="0"/>
                  <a:pt x="0" y="33"/>
                  <a:pt x="129" y="44"/>
                </a:cubicBezTo>
                <a:cubicBezTo>
                  <a:pt x="203" y="69"/>
                  <a:pt x="113" y="34"/>
                  <a:pt x="175" y="72"/>
                </a:cubicBezTo>
                <a:cubicBezTo>
                  <a:pt x="183" y="77"/>
                  <a:pt x="194" y="77"/>
                  <a:pt x="202" y="81"/>
                </a:cubicBezTo>
                <a:cubicBezTo>
                  <a:pt x="219" y="90"/>
                  <a:pt x="231" y="108"/>
                  <a:pt x="248" y="117"/>
                </a:cubicBezTo>
                <a:cubicBezTo>
                  <a:pt x="265" y="126"/>
                  <a:pt x="285" y="130"/>
                  <a:pt x="303" y="136"/>
                </a:cubicBezTo>
                <a:cubicBezTo>
                  <a:pt x="312" y="139"/>
                  <a:pt x="322" y="140"/>
                  <a:pt x="330" y="145"/>
                </a:cubicBezTo>
                <a:cubicBezTo>
                  <a:pt x="339" y="151"/>
                  <a:pt x="347" y="159"/>
                  <a:pt x="357" y="163"/>
                </a:cubicBezTo>
                <a:cubicBezTo>
                  <a:pt x="375" y="171"/>
                  <a:pt x="412" y="181"/>
                  <a:pt x="412" y="181"/>
                </a:cubicBezTo>
                <a:cubicBezTo>
                  <a:pt x="451" y="220"/>
                  <a:pt x="550" y="244"/>
                  <a:pt x="604" y="264"/>
                </a:cubicBezTo>
                <a:cubicBezTo>
                  <a:pt x="631" y="289"/>
                  <a:pt x="670" y="307"/>
                  <a:pt x="705" y="318"/>
                </a:cubicBezTo>
                <a:cubicBezTo>
                  <a:pt x="711" y="324"/>
                  <a:pt x="715" y="333"/>
                  <a:pt x="723" y="337"/>
                </a:cubicBezTo>
                <a:cubicBezTo>
                  <a:pt x="740" y="346"/>
                  <a:pt x="778" y="355"/>
                  <a:pt x="778" y="355"/>
                </a:cubicBezTo>
                <a:cubicBezTo>
                  <a:pt x="794" y="404"/>
                  <a:pt x="849" y="450"/>
                  <a:pt x="897" y="465"/>
                </a:cubicBezTo>
                <a:cubicBezTo>
                  <a:pt x="919" y="532"/>
                  <a:pt x="932" y="642"/>
                  <a:pt x="1007" y="666"/>
                </a:cubicBezTo>
                <a:cubicBezTo>
                  <a:pt x="1025" y="678"/>
                  <a:pt x="1041" y="695"/>
                  <a:pt x="1061" y="702"/>
                </a:cubicBezTo>
                <a:cubicBezTo>
                  <a:pt x="1079" y="708"/>
                  <a:pt x="1116" y="721"/>
                  <a:pt x="1116" y="721"/>
                </a:cubicBezTo>
                <a:cubicBezTo>
                  <a:pt x="1122" y="727"/>
                  <a:pt x="1127" y="735"/>
                  <a:pt x="1135" y="739"/>
                </a:cubicBezTo>
                <a:cubicBezTo>
                  <a:pt x="1152" y="747"/>
                  <a:pt x="1189" y="757"/>
                  <a:pt x="1189" y="757"/>
                </a:cubicBezTo>
                <a:cubicBezTo>
                  <a:pt x="1221" y="851"/>
                  <a:pt x="1197" y="779"/>
                  <a:pt x="1217" y="840"/>
                </a:cubicBezTo>
                <a:cubicBezTo>
                  <a:pt x="1220" y="849"/>
                  <a:pt x="1226" y="867"/>
                  <a:pt x="1226" y="867"/>
                </a:cubicBezTo>
                <a:cubicBezTo>
                  <a:pt x="1223" y="888"/>
                  <a:pt x="1217" y="931"/>
                  <a:pt x="1217" y="931"/>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026" name="Freeform 10">
            <a:extLst>
              <a:ext uri="{FF2B5EF4-FFF2-40B4-BE49-F238E27FC236}">
                <a16:creationId xmlns:a16="http://schemas.microsoft.com/office/drawing/2014/main" id="{341FD9E6-FACC-4F88-8F14-EF1F4220417E}"/>
              </a:ext>
            </a:extLst>
          </p:cNvPr>
          <p:cNvSpPr>
            <a:spLocks/>
          </p:cNvSpPr>
          <p:nvPr/>
        </p:nvSpPr>
        <p:spPr bwMode="auto">
          <a:xfrm>
            <a:off x="4513263" y="1228725"/>
            <a:ext cx="450850" cy="1514475"/>
          </a:xfrm>
          <a:custGeom>
            <a:avLst/>
            <a:gdLst>
              <a:gd name="T0" fmla="*/ 2147483647 w 284"/>
              <a:gd name="T1" fmla="*/ 2147483647 h 954"/>
              <a:gd name="T2" fmla="*/ 2147483647 w 284"/>
              <a:gd name="T3" fmla="*/ 2147483647 h 954"/>
              <a:gd name="T4" fmla="*/ 2147483647 w 284"/>
              <a:gd name="T5" fmla="*/ 2147483647 h 954"/>
              <a:gd name="T6" fmla="*/ 2147483647 w 284"/>
              <a:gd name="T7" fmla="*/ 2147483647 h 954"/>
              <a:gd name="T8" fmla="*/ 2147483647 w 284"/>
              <a:gd name="T9" fmla="*/ 2147483647 h 954"/>
              <a:gd name="T10" fmla="*/ 2147483647 w 284"/>
              <a:gd name="T11" fmla="*/ 2147483647 h 954"/>
              <a:gd name="T12" fmla="*/ 2147483647 w 284"/>
              <a:gd name="T13" fmla="*/ 2147483647 h 954"/>
              <a:gd name="T14" fmla="*/ 2147483647 w 284"/>
              <a:gd name="T15" fmla="*/ 2147483647 h 954"/>
              <a:gd name="T16" fmla="*/ 2147483647 w 284"/>
              <a:gd name="T17" fmla="*/ 2147483647 h 954"/>
              <a:gd name="T18" fmla="*/ 0 w 284"/>
              <a:gd name="T19" fmla="*/ 2147483647 h 9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4"/>
              <a:gd name="T31" fmla="*/ 0 h 954"/>
              <a:gd name="T32" fmla="*/ 284 w 284"/>
              <a:gd name="T33" fmla="*/ 954 h 9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4" h="954">
                <a:moveTo>
                  <a:pt x="247" y="954"/>
                </a:moveTo>
                <a:cubicBezTo>
                  <a:pt x="250" y="942"/>
                  <a:pt x="251" y="929"/>
                  <a:pt x="256" y="917"/>
                </a:cubicBezTo>
                <a:cubicBezTo>
                  <a:pt x="260" y="907"/>
                  <a:pt x="274" y="901"/>
                  <a:pt x="275" y="890"/>
                </a:cubicBezTo>
                <a:cubicBezTo>
                  <a:pt x="279" y="819"/>
                  <a:pt x="284" y="719"/>
                  <a:pt x="229" y="661"/>
                </a:cubicBezTo>
                <a:cubicBezTo>
                  <a:pt x="217" y="625"/>
                  <a:pt x="188" y="611"/>
                  <a:pt x="165" y="579"/>
                </a:cubicBezTo>
                <a:cubicBezTo>
                  <a:pt x="183" y="437"/>
                  <a:pt x="179" y="499"/>
                  <a:pt x="165" y="268"/>
                </a:cubicBezTo>
                <a:cubicBezTo>
                  <a:pt x="162" y="211"/>
                  <a:pt x="151" y="137"/>
                  <a:pt x="101" y="104"/>
                </a:cubicBezTo>
                <a:cubicBezTo>
                  <a:pt x="96" y="89"/>
                  <a:pt x="89" y="58"/>
                  <a:pt x="74" y="49"/>
                </a:cubicBezTo>
                <a:cubicBezTo>
                  <a:pt x="58" y="39"/>
                  <a:pt x="19" y="31"/>
                  <a:pt x="19" y="31"/>
                </a:cubicBezTo>
                <a:cubicBezTo>
                  <a:pt x="9" y="0"/>
                  <a:pt x="20" y="3"/>
                  <a:pt x="0" y="3"/>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1000"/>
                                  </p:stCondLst>
                                  <p:childTnLst>
                                    <p:set>
                                      <p:cBhvr>
                                        <p:cTn id="6" dur="1" fill="hold">
                                          <p:stCondLst>
                                            <p:cond delay="0"/>
                                          </p:stCondLst>
                                        </p:cTn>
                                        <p:tgtEl>
                                          <p:spTgt spid="214022"/>
                                        </p:tgtEl>
                                        <p:attrNameLst>
                                          <p:attrName>style.visibility</p:attrName>
                                        </p:attrNameLst>
                                      </p:cBhvr>
                                      <p:to>
                                        <p:strVal val="visible"/>
                                      </p:to>
                                    </p:set>
                                    <p:animEffect transition="in" filter="wipe(down)">
                                      <p:cBhvr>
                                        <p:cTn id="7" dur="1000"/>
                                        <p:tgtEl>
                                          <p:spTgt spid="214022"/>
                                        </p:tgtEl>
                                      </p:cBhvr>
                                    </p:animEffect>
                                  </p:childTnLst>
                                </p:cTn>
                              </p:par>
                            </p:childTnLst>
                          </p:cTn>
                        </p:par>
                        <p:par>
                          <p:cTn id="8" fill="hold" nodeType="afterGroup">
                            <p:stCondLst>
                              <p:cond delay="2000"/>
                            </p:stCondLst>
                            <p:childTnLst>
                              <p:par>
                                <p:cTn id="9" presetID="22" presetClass="entr" presetSubtype="1" fill="hold" nodeType="afterEffect">
                                  <p:stCondLst>
                                    <p:cond delay="0"/>
                                  </p:stCondLst>
                                  <p:childTnLst>
                                    <p:set>
                                      <p:cBhvr>
                                        <p:cTn id="10" dur="1" fill="hold">
                                          <p:stCondLst>
                                            <p:cond delay="0"/>
                                          </p:stCondLst>
                                        </p:cTn>
                                        <p:tgtEl>
                                          <p:spTgt spid="214025"/>
                                        </p:tgtEl>
                                        <p:attrNameLst>
                                          <p:attrName>style.visibility</p:attrName>
                                        </p:attrNameLst>
                                      </p:cBhvr>
                                      <p:to>
                                        <p:strVal val="visible"/>
                                      </p:to>
                                    </p:set>
                                    <p:animEffect transition="in" filter="wipe(up)">
                                      <p:cBhvr>
                                        <p:cTn id="11" dur="1000"/>
                                        <p:tgtEl>
                                          <p:spTgt spid="214025"/>
                                        </p:tgtEl>
                                      </p:cBhvr>
                                    </p:animEffect>
                                  </p:childTnLst>
                                </p:cTn>
                              </p:par>
                            </p:childTnLst>
                          </p:cTn>
                        </p:par>
                        <p:par>
                          <p:cTn id="12" fill="hold" nodeType="afterGroup">
                            <p:stCondLst>
                              <p:cond delay="3000"/>
                            </p:stCondLst>
                            <p:childTnLst>
                              <p:par>
                                <p:cTn id="13" presetID="22" presetClass="entr" presetSubtype="4" fill="hold" nodeType="afterEffect">
                                  <p:stCondLst>
                                    <p:cond delay="0"/>
                                  </p:stCondLst>
                                  <p:childTnLst>
                                    <p:set>
                                      <p:cBhvr>
                                        <p:cTn id="14" dur="1" fill="hold">
                                          <p:stCondLst>
                                            <p:cond delay="0"/>
                                          </p:stCondLst>
                                        </p:cTn>
                                        <p:tgtEl>
                                          <p:spTgt spid="214026"/>
                                        </p:tgtEl>
                                        <p:attrNameLst>
                                          <p:attrName>style.visibility</p:attrName>
                                        </p:attrNameLst>
                                      </p:cBhvr>
                                      <p:to>
                                        <p:strVal val="visible"/>
                                      </p:to>
                                    </p:set>
                                    <p:animEffect transition="in" filter="wipe(down)">
                                      <p:cBhvr>
                                        <p:cTn id="15" dur="1000"/>
                                        <p:tgtEl>
                                          <p:spTgt spid="214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38688CC-7EBD-4AC8-81AE-9DAD4C9B7AB9}"/>
              </a:ext>
            </a:extLst>
          </p:cNvPr>
          <p:cNvSpPr>
            <a:spLocks noGrp="1" noChangeArrowheads="1"/>
          </p:cNvSpPr>
          <p:nvPr>
            <p:ph type="title"/>
          </p:nvPr>
        </p:nvSpPr>
        <p:spPr>
          <a:xfrm>
            <a:off x="0" y="1256072"/>
            <a:ext cx="9144000" cy="1066800"/>
          </a:xfrm>
        </p:spPr>
        <p:txBody>
          <a:bodyPr/>
          <a:lstStyle/>
          <a:p>
            <a:r>
              <a:rPr lang="en-US" altLang="en-US" sz="4700" dirty="0">
                <a:solidFill>
                  <a:schemeClr val="tx1"/>
                </a:solidFill>
                <a:latin typeface="Arial" panose="020B0604020202020204" pitchFamily="34" charset="0"/>
                <a:ea typeface="Roboto" panose="02000000000000000000" pitchFamily="2" charset="0"/>
                <a:cs typeface="Arial" panose="020B0604020202020204" pitchFamily="34" charset="0"/>
              </a:rPr>
              <a:t>Identify Control Points</a:t>
            </a:r>
            <a:br>
              <a:rPr lang="en-US" altLang="en-US" sz="4700" dirty="0">
                <a:latin typeface="Arial" panose="020B0604020202020204" pitchFamily="34" charset="0"/>
                <a:ea typeface="Roboto" panose="02000000000000000000" pitchFamily="2" charset="0"/>
                <a:cs typeface="Arial" panose="020B0604020202020204" pitchFamily="34" charset="0"/>
              </a:rPr>
            </a:br>
            <a:endParaRPr lang="en-US" altLang="en-US" sz="4700" dirty="0">
              <a:latin typeface="Arial" panose="020B0604020202020204" pitchFamily="34" charset="0"/>
              <a:ea typeface="Roboto" panose="02000000000000000000" pitchFamily="2" charset="0"/>
              <a:cs typeface="Arial" panose="020B0604020202020204" pitchFamily="34" charset="0"/>
            </a:endParaRPr>
          </a:p>
        </p:txBody>
      </p:sp>
      <p:sp>
        <p:nvSpPr>
          <p:cNvPr id="151555" name="Rectangle 3">
            <a:extLst>
              <a:ext uri="{FF2B5EF4-FFF2-40B4-BE49-F238E27FC236}">
                <a16:creationId xmlns:a16="http://schemas.microsoft.com/office/drawing/2014/main" id="{59CEA741-5DD5-40EC-AF6A-3D91086B3FA5}"/>
              </a:ext>
            </a:extLst>
          </p:cNvPr>
          <p:cNvSpPr>
            <a:spLocks noGrp="1" noChangeArrowheads="1"/>
          </p:cNvSpPr>
          <p:nvPr>
            <p:ph type="body" idx="1"/>
          </p:nvPr>
        </p:nvSpPr>
        <p:spPr>
          <a:xfrm>
            <a:off x="457200" y="1981200"/>
            <a:ext cx="8458200" cy="4572000"/>
          </a:xfrm>
        </p:spPr>
        <p:txBody>
          <a:bodyPr/>
          <a:lstStyle/>
          <a:p>
            <a:pPr marL="571500" indent="-457200">
              <a:defRPr/>
            </a:pPr>
            <a:r>
              <a:rPr lang="en-US" dirty="0">
                <a:latin typeface="Arial" panose="020B0604020202020204" pitchFamily="34" charset="0"/>
                <a:ea typeface="Roboto" panose="02000000000000000000" pitchFamily="2" charset="0"/>
                <a:cs typeface="Arial" panose="020B0604020202020204" pitchFamily="34" charset="0"/>
              </a:rPr>
              <a:t>Control Points are areas that the Trail Corridor NEEDS to go to (positive) or miss (negative)</a:t>
            </a:r>
          </a:p>
          <a:p>
            <a:pPr marL="609600" indent="-609600">
              <a:defRPr/>
            </a:pPr>
            <a:endParaRPr lang="en-US" dirty="0">
              <a:latin typeface="Arial" panose="020B0604020202020204" pitchFamily="34" charset="0"/>
              <a:ea typeface="Roboto" panose="02000000000000000000" pitchFamily="2" charset="0"/>
              <a:cs typeface="Arial" panose="020B0604020202020204" pitchFamily="34" charset="0"/>
            </a:endParaRPr>
          </a:p>
          <a:p>
            <a:pPr marL="609600" indent="-609600">
              <a:defRPr/>
            </a:pPr>
            <a:r>
              <a:rPr lang="en-US" dirty="0">
                <a:latin typeface="Arial" panose="020B0604020202020204" pitchFamily="34" charset="0"/>
                <a:ea typeface="Roboto" panose="02000000000000000000" pitchFamily="2" charset="0"/>
                <a:cs typeface="Arial" panose="020B0604020202020204" pitchFamily="34" charset="0"/>
              </a:rPr>
              <a:t>Major control points are identified BEFORE on-the-ground reconnaissance</a:t>
            </a:r>
          </a:p>
          <a:p>
            <a:pPr marL="609600" indent="-609600">
              <a:defRPr/>
            </a:pPr>
            <a:endParaRPr lang="en-US" sz="3600" dirty="0">
              <a:solidFill>
                <a:schemeClr val="tx2"/>
              </a:solidFill>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 calcmode="lin" valueType="num">
                                      <p:cBhvr additive="base">
                                        <p:cTn id="7" dur="2000" fill="hold"/>
                                        <p:tgtEl>
                                          <p:spTgt spid="151555">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5155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1555">
                                            <p:txEl>
                                              <p:pRg st="0" end="0"/>
                                            </p:txEl>
                                          </p:spTgt>
                                        </p:tgtEl>
                                        <p:attrNameLst>
                                          <p:attrName>ppt_c</p:attrName>
                                        </p:attrNameLst>
                                      </p:cBhvr>
                                      <p:to>
                                        <a:srgbClr val="B2B2B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1555">
                                            <p:txEl>
                                              <p:pRg st="2" end="2"/>
                                            </p:txEl>
                                          </p:spTgt>
                                        </p:tgtEl>
                                        <p:attrNameLst>
                                          <p:attrName>style.visibility</p:attrName>
                                        </p:attrNameLst>
                                      </p:cBhvr>
                                      <p:to>
                                        <p:strVal val="visible"/>
                                      </p:to>
                                    </p:set>
                                    <p:anim calcmode="lin" valueType="num">
                                      <p:cBhvr additive="base">
                                        <p:cTn id="13" dur="2000" fill="hold"/>
                                        <p:tgtEl>
                                          <p:spTgt spid="151555">
                                            <p:txEl>
                                              <p:pRg st="2" end="2"/>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151555">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1555">
                                            <p:txEl>
                                              <p:pRg st="2" end="2"/>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bldLvl="4"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160BB4-F1CE-4D4C-8363-9E4C58AFC29A}"/>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8002" name="Rectangle 4">
            <a:extLst>
              <a:ext uri="{FF2B5EF4-FFF2-40B4-BE49-F238E27FC236}">
                <a16:creationId xmlns:a16="http://schemas.microsoft.com/office/drawing/2014/main" id="{BE089A06-F7F9-431C-B0C0-EBD76A1F1286}"/>
              </a:ext>
            </a:extLst>
          </p:cNvPr>
          <p:cNvSpPr>
            <a:spLocks noGrp="1" noChangeArrowheads="1"/>
          </p:cNvSpPr>
          <p:nvPr>
            <p:ph type="title"/>
          </p:nvPr>
        </p:nvSpPr>
        <p:spPr>
          <a:xfrm>
            <a:off x="457200" y="876300"/>
            <a:ext cx="8077200" cy="1143000"/>
          </a:xfrm>
        </p:spPr>
        <p:txBody>
          <a:bodyPr/>
          <a:lstStyle/>
          <a:p>
            <a:pPr algn="l"/>
            <a:r>
              <a:rPr lang="en-US" altLang="en-US" sz="4000" dirty="0">
                <a:latin typeface="Arial" panose="020B0604020202020204" pitchFamily="34" charset="0"/>
                <a:cs typeface="Arial" panose="020B0604020202020204" pitchFamily="34" charset="0"/>
              </a:rPr>
              <a:t>Crossing Over at a Saddle</a:t>
            </a:r>
          </a:p>
        </p:txBody>
      </p:sp>
      <p:pic>
        <p:nvPicPr>
          <p:cNvPr id="128003" name="Picture 7" descr="DSCN1126">
            <a:extLst>
              <a:ext uri="{FF2B5EF4-FFF2-40B4-BE49-F238E27FC236}">
                <a16:creationId xmlns:a16="http://schemas.microsoft.com/office/drawing/2014/main" id="{65610B14-F527-4C4D-AFCE-495233742187}"/>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28600" y="2438400"/>
            <a:ext cx="8915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78" name="Freeform 14">
            <a:extLst>
              <a:ext uri="{FF2B5EF4-FFF2-40B4-BE49-F238E27FC236}">
                <a16:creationId xmlns:a16="http://schemas.microsoft.com/office/drawing/2014/main" id="{D4146D3E-F2A9-4130-BC17-A89300A2D7B1}"/>
              </a:ext>
            </a:extLst>
          </p:cNvPr>
          <p:cNvSpPr>
            <a:spLocks/>
          </p:cNvSpPr>
          <p:nvPr/>
        </p:nvSpPr>
        <p:spPr bwMode="auto">
          <a:xfrm>
            <a:off x="136525" y="4419600"/>
            <a:ext cx="5121275" cy="587375"/>
          </a:xfrm>
          <a:custGeom>
            <a:avLst/>
            <a:gdLst>
              <a:gd name="T0" fmla="*/ 2147483647 w 3610"/>
              <a:gd name="T1" fmla="*/ 0 h 389"/>
              <a:gd name="T2" fmla="*/ 2147483647 w 3610"/>
              <a:gd name="T3" fmla="*/ 2147483647 h 389"/>
              <a:gd name="T4" fmla="*/ 2147483647 w 3610"/>
              <a:gd name="T5" fmla="*/ 2147483647 h 389"/>
              <a:gd name="T6" fmla="*/ 2147483647 w 3610"/>
              <a:gd name="T7" fmla="*/ 2147483647 h 389"/>
              <a:gd name="T8" fmla="*/ 2147483647 w 3610"/>
              <a:gd name="T9" fmla="*/ 2147483647 h 389"/>
              <a:gd name="T10" fmla="*/ 2147483647 w 3610"/>
              <a:gd name="T11" fmla="*/ 2147483647 h 389"/>
              <a:gd name="T12" fmla="*/ 2147483647 w 3610"/>
              <a:gd name="T13" fmla="*/ 2147483647 h 389"/>
              <a:gd name="T14" fmla="*/ 2147483647 w 3610"/>
              <a:gd name="T15" fmla="*/ 2147483647 h 389"/>
              <a:gd name="T16" fmla="*/ 2147483647 w 3610"/>
              <a:gd name="T17" fmla="*/ 2147483647 h 389"/>
              <a:gd name="T18" fmla="*/ 2147483647 w 3610"/>
              <a:gd name="T19" fmla="*/ 2147483647 h 389"/>
              <a:gd name="T20" fmla="*/ 2147483647 w 3610"/>
              <a:gd name="T21" fmla="*/ 2147483647 h 389"/>
              <a:gd name="T22" fmla="*/ 2147483647 w 3610"/>
              <a:gd name="T23" fmla="*/ 2147483647 h 389"/>
              <a:gd name="T24" fmla="*/ 2147483647 w 3610"/>
              <a:gd name="T25" fmla="*/ 2147483647 h 389"/>
              <a:gd name="T26" fmla="*/ 2147483647 w 3610"/>
              <a:gd name="T27" fmla="*/ 2147483647 h 389"/>
              <a:gd name="T28" fmla="*/ 2147483647 w 3610"/>
              <a:gd name="T29" fmla="*/ 2147483647 h 389"/>
              <a:gd name="T30" fmla="*/ 2147483647 w 3610"/>
              <a:gd name="T31" fmla="*/ 2147483647 h 389"/>
              <a:gd name="T32" fmla="*/ 2147483647 w 3610"/>
              <a:gd name="T33" fmla="*/ 2147483647 h 389"/>
              <a:gd name="T34" fmla="*/ 2147483647 w 3610"/>
              <a:gd name="T35" fmla="*/ 2147483647 h 389"/>
              <a:gd name="T36" fmla="*/ 2147483647 w 3610"/>
              <a:gd name="T37" fmla="*/ 2147483647 h 389"/>
              <a:gd name="T38" fmla="*/ 2147483647 w 3610"/>
              <a:gd name="T39" fmla="*/ 2147483647 h 389"/>
              <a:gd name="T40" fmla="*/ 2147483647 w 3610"/>
              <a:gd name="T41" fmla="*/ 2147483647 h 389"/>
              <a:gd name="T42" fmla="*/ 2147483647 w 3610"/>
              <a:gd name="T43" fmla="*/ 2147483647 h 389"/>
              <a:gd name="T44" fmla="*/ 2147483647 w 3610"/>
              <a:gd name="T45" fmla="*/ 2147483647 h 389"/>
              <a:gd name="T46" fmla="*/ 0 w 3610"/>
              <a:gd name="T47" fmla="*/ 2147483647 h 3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10"/>
              <a:gd name="T73" fmla="*/ 0 h 389"/>
              <a:gd name="T74" fmla="*/ 3610 w 3610"/>
              <a:gd name="T75" fmla="*/ 389 h 3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10" h="389">
                <a:moveTo>
                  <a:pt x="3610" y="0"/>
                </a:moveTo>
                <a:cubicBezTo>
                  <a:pt x="3521" y="6"/>
                  <a:pt x="3434" y="25"/>
                  <a:pt x="3346" y="38"/>
                </a:cubicBezTo>
                <a:cubicBezTo>
                  <a:pt x="3266" y="67"/>
                  <a:pt x="3168" y="64"/>
                  <a:pt x="3087" y="67"/>
                </a:cubicBezTo>
                <a:cubicBezTo>
                  <a:pt x="3029" y="82"/>
                  <a:pt x="2990" y="83"/>
                  <a:pt x="2924" y="86"/>
                </a:cubicBezTo>
                <a:cubicBezTo>
                  <a:pt x="2874" y="93"/>
                  <a:pt x="2826" y="105"/>
                  <a:pt x="2775" y="110"/>
                </a:cubicBezTo>
                <a:cubicBezTo>
                  <a:pt x="2721" y="128"/>
                  <a:pt x="2674" y="131"/>
                  <a:pt x="2616" y="134"/>
                </a:cubicBezTo>
                <a:cubicBezTo>
                  <a:pt x="2545" y="153"/>
                  <a:pt x="2471" y="156"/>
                  <a:pt x="2400" y="173"/>
                </a:cubicBezTo>
                <a:cubicBezTo>
                  <a:pt x="2379" y="178"/>
                  <a:pt x="2349" y="199"/>
                  <a:pt x="2328" y="201"/>
                </a:cubicBezTo>
                <a:cubicBezTo>
                  <a:pt x="2275" y="205"/>
                  <a:pt x="2223" y="204"/>
                  <a:pt x="2170" y="206"/>
                </a:cubicBezTo>
                <a:cubicBezTo>
                  <a:pt x="2079" y="217"/>
                  <a:pt x="1993" y="234"/>
                  <a:pt x="1901" y="240"/>
                </a:cubicBezTo>
                <a:cubicBezTo>
                  <a:pt x="1859" y="237"/>
                  <a:pt x="1816" y="238"/>
                  <a:pt x="1776" y="225"/>
                </a:cubicBezTo>
                <a:cubicBezTo>
                  <a:pt x="1723" y="231"/>
                  <a:pt x="1671" y="243"/>
                  <a:pt x="1618" y="249"/>
                </a:cubicBezTo>
                <a:cubicBezTo>
                  <a:pt x="1597" y="248"/>
                  <a:pt x="1577" y="245"/>
                  <a:pt x="1556" y="245"/>
                </a:cubicBezTo>
                <a:cubicBezTo>
                  <a:pt x="1524" y="245"/>
                  <a:pt x="1450" y="273"/>
                  <a:pt x="1412" y="278"/>
                </a:cubicBezTo>
                <a:cubicBezTo>
                  <a:pt x="1365" y="294"/>
                  <a:pt x="1312" y="309"/>
                  <a:pt x="1263" y="317"/>
                </a:cubicBezTo>
                <a:cubicBezTo>
                  <a:pt x="1250" y="319"/>
                  <a:pt x="1237" y="319"/>
                  <a:pt x="1224" y="321"/>
                </a:cubicBezTo>
                <a:cubicBezTo>
                  <a:pt x="1202" y="324"/>
                  <a:pt x="1157" y="331"/>
                  <a:pt x="1157" y="331"/>
                </a:cubicBezTo>
                <a:cubicBezTo>
                  <a:pt x="1116" y="346"/>
                  <a:pt x="1028" y="350"/>
                  <a:pt x="1028" y="350"/>
                </a:cubicBezTo>
                <a:cubicBezTo>
                  <a:pt x="983" y="365"/>
                  <a:pt x="954" y="358"/>
                  <a:pt x="903" y="355"/>
                </a:cubicBezTo>
                <a:cubicBezTo>
                  <a:pt x="835" y="341"/>
                  <a:pt x="696" y="360"/>
                  <a:pt x="696" y="360"/>
                </a:cubicBezTo>
                <a:cubicBezTo>
                  <a:pt x="658" y="364"/>
                  <a:pt x="624" y="370"/>
                  <a:pt x="586" y="374"/>
                </a:cubicBezTo>
                <a:cubicBezTo>
                  <a:pt x="528" y="389"/>
                  <a:pt x="401" y="371"/>
                  <a:pt x="351" y="369"/>
                </a:cubicBezTo>
                <a:cubicBezTo>
                  <a:pt x="272" y="377"/>
                  <a:pt x="276" y="378"/>
                  <a:pt x="173" y="374"/>
                </a:cubicBezTo>
                <a:cubicBezTo>
                  <a:pt x="16" y="379"/>
                  <a:pt x="74" y="379"/>
                  <a:pt x="0" y="379"/>
                </a:cubicBezTo>
              </a:path>
            </a:pathLst>
          </a:custGeom>
          <a:noFill/>
          <a:ln w="19050">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95283" name="Line 19">
            <a:extLst>
              <a:ext uri="{FF2B5EF4-FFF2-40B4-BE49-F238E27FC236}">
                <a16:creationId xmlns:a16="http://schemas.microsoft.com/office/drawing/2014/main" id="{AF82DBB3-12CC-4259-B60C-065ECC9755A6}"/>
              </a:ext>
            </a:extLst>
          </p:cNvPr>
          <p:cNvSpPr>
            <a:spLocks noChangeShapeType="1"/>
          </p:cNvSpPr>
          <p:nvPr/>
        </p:nvSpPr>
        <p:spPr bwMode="auto">
          <a:xfrm flipH="1">
            <a:off x="5410200" y="3657600"/>
            <a:ext cx="685800" cy="685800"/>
          </a:xfrm>
          <a:prstGeom prst="line">
            <a:avLst/>
          </a:prstGeom>
          <a:noFill/>
          <a:ln w="25400">
            <a:solidFill>
              <a:srgbClr val="FFFF00"/>
            </a:solidFill>
            <a:round/>
            <a:headEnd/>
            <a:tailEnd type="arrow" w="lg"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95278"/>
                                        </p:tgtEl>
                                        <p:attrNameLst>
                                          <p:attrName>style.visibility</p:attrName>
                                        </p:attrNameLst>
                                      </p:cBhvr>
                                      <p:to>
                                        <p:strVal val="visible"/>
                                      </p:to>
                                    </p:set>
                                    <p:animEffect transition="in" filter="wipe(down)">
                                      <p:cBhvr>
                                        <p:cTn id="7" dur="1000"/>
                                        <p:tgtEl>
                                          <p:spTgt spid="3952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95283"/>
                                        </p:tgtEl>
                                        <p:attrNameLst>
                                          <p:attrName>style.visibility</p:attrName>
                                        </p:attrNameLst>
                                      </p:cBhvr>
                                      <p:to>
                                        <p:strVal val="visible"/>
                                      </p:to>
                                    </p:set>
                                    <p:animEffect transition="in" filter="wipe(up)">
                                      <p:cBhvr>
                                        <p:cTn id="12" dur="500"/>
                                        <p:tgtEl>
                                          <p:spTgt spid="3952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39528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952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93A0E6-362C-4031-ABA0-42F9E9F9B85C}"/>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9026" name="Rectangle 2">
            <a:extLst>
              <a:ext uri="{FF2B5EF4-FFF2-40B4-BE49-F238E27FC236}">
                <a16:creationId xmlns:a16="http://schemas.microsoft.com/office/drawing/2014/main" id="{0938F73F-DC3B-4E94-BD41-D438B870019E}"/>
              </a:ext>
            </a:extLst>
          </p:cNvPr>
          <p:cNvSpPr>
            <a:spLocks noGrp="1" noChangeArrowheads="1"/>
          </p:cNvSpPr>
          <p:nvPr>
            <p:ph type="title"/>
          </p:nvPr>
        </p:nvSpPr>
        <p:spPr>
          <a:xfrm>
            <a:off x="0" y="811161"/>
            <a:ext cx="9144000" cy="914400"/>
          </a:xfrm>
        </p:spPr>
        <p:txBody>
          <a:bodyPr>
            <a:noAutofit/>
          </a:bodyPr>
          <a:lstStyle/>
          <a:p>
            <a:pPr algn="l"/>
            <a:r>
              <a:rPr lang="en-US" altLang="en-US" dirty="0">
                <a:latin typeface="Arial" panose="020B0604020202020204" pitchFamily="34" charset="0"/>
                <a:cs typeface="Arial" panose="020B0604020202020204" pitchFamily="34" charset="0"/>
              </a:rPr>
              <a:t>Flat Poorly Drained Land Should be Avoided</a:t>
            </a:r>
          </a:p>
        </p:txBody>
      </p:sp>
      <p:pic>
        <p:nvPicPr>
          <p:cNvPr id="129027" name="Picture 11" descr="exposed roots">
            <a:extLst>
              <a:ext uri="{FF2B5EF4-FFF2-40B4-BE49-F238E27FC236}">
                <a16:creationId xmlns:a16="http://schemas.microsoft.com/office/drawing/2014/main" id="{E0A595D6-914B-4A2D-9D14-A90D5B81B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113" y="1371600"/>
            <a:ext cx="36210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6" name="Line 12">
            <a:extLst>
              <a:ext uri="{FF2B5EF4-FFF2-40B4-BE49-F238E27FC236}">
                <a16:creationId xmlns:a16="http://schemas.microsoft.com/office/drawing/2014/main" id="{0ED64A5E-A5A1-46DA-827A-21B1DDE1E7A3}"/>
              </a:ext>
            </a:extLst>
          </p:cNvPr>
          <p:cNvSpPr>
            <a:spLocks noChangeShapeType="1"/>
          </p:cNvSpPr>
          <p:nvPr/>
        </p:nvSpPr>
        <p:spPr bwMode="auto">
          <a:xfrm>
            <a:off x="5334000" y="4724400"/>
            <a:ext cx="3048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4157" name="Line 13">
            <a:extLst>
              <a:ext uri="{FF2B5EF4-FFF2-40B4-BE49-F238E27FC236}">
                <a16:creationId xmlns:a16="http://schemas.microsoft.com/office/drawing/2014/main" id="{BF91319D-2A3C-4250-A5B4-A6EB736EF871}"/>
              </a:ext>
            </a:extLst>
          </p:cNvPr>
          <p:cNvSpPr>
            <a:spLocks noChangeShapeType="1"/>
          </p:cNvSpPr>
          <p:nvPr/>
        </p:nvSpPr>
        <p:spPr bwMode="auto">
          <a:xfrm>
            <a:off x="6934200" y="4724400"/>
            <a:ext cx="0" cy="38100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pic>
        <p:nvPicPr>
          <p:cNvPr id="129030" name="Picture 14" descr="muddy trail">
            <a:extLst>
              <a:ext uri="{FF2B5EF4-FFF2-40B4-BE49-F238E27FC236}">
                <a16:creationId xmlns:a16="http://schemas.microsoft.com/office/drawing/2014/main" id="{AD4EC981-173B-4BE6-9C04-967154A80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 y="1371600"/>
            <a:ext cx="3657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4156"/>
                                        </p:tgtEl>
                                        <p:attrNameLst>
                                          <p:attrName>style.visibility</p:attrName>
                                        </p:attrNameLst>
                                      </p:cBhvr>
                                      <p:to>
                                        <p:strVal val="visible"/>
                                      </p:to>
                                    </p:set>
                                    <p:animEffect transition="in" filter="wipe(left)">
                                      <p:cBhvr>
                                        <p:cTn id="7" dur="500"/>
                                        <p:tgtEl>
                                          <p:spTgt spid="134156"/>
                                        </p:tgtEl>
                                      </p:cBhvr>
                                    </p:animEffect>
                                  </p:childTnLst>
                                </p:cTn>
                              </p:par>
                            </p:childTnLst>
                          </p:cTn>
                        </p:par>
                        <p:par>
                          <p:cTn id="8" fill="hold" nodeType="afterGroup">
                            <p:stCondLst>
                              <p:cond delay="500"/>
                            </p:stCondLst>
                            <p:childTnLst>
                              <p:par>
                                <p:cTn id="9" presetID="22" presetClass="entr" presetSubtype="1" fill="hold" nodeType="afterEffect">
                                  <p:stCondLst>
                                    <p:cond delay="500"/>
                                  </p:stCondLst>
                                  <p:childTnLst>
                                    <p:set>
                                      <p:cBhvr>
                                        <p:cTn id="10" dur="1" fill="hold">
                                          <p:stCondLst>
                                            <p:cond delay="0"/>
                                          </p:stCondLst>
                                        </p:cTn>
                                        <p:tgtEl>
                                          <p:spTgt spid="134157"/>
                                        </p:tgtEl>
                                        <p:attrNameLst>
                                          <p:attrName>style.visibility</p:attrName>
                                        </p:attrNameLst>
                                      </p:cBhvr>
                                      <p:to>
                                        <p:strVal val="visible"/>
                                      </p:to>
                                    </p:set>
                                    <p:animEffect transition="in" filter="wipe(up)">
                                      <p:cBhvr>
                                        <p:cTn id="11" dur="500"/>
                                        <p:tgtEl>
                                          <p:spTgt spid="134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543671-3946-47EE-8D16-7B2EFDB64B19}"/>
              </a:ext>
            </a:extLst>
          </p:cNvPr>
          <p:cNvSpPr/>
          <p:nvPr/>
        </p:nvSpPr>
        <p:spPr>
          <a:xfrm>
            <a:off x="0" y="594360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E96D42-86EE-478B-8370-C457C8573AF5}"/>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050" name="Picture 1027" descr="STREAM~1">
            <a:extLst>
              <a:ext uri="{FF2B5EF4-FFF2-40B4-BE49-F238E27FC236}">
                <a16:creationId xmlns:a16="http://schemas.microsoft.com/office/drawing/2014/main" id="{339A5E52-6C03-449A-851B-A0DA9C55E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323850"/>
            <a:ext cx="8943975"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Freeform 1028">
            <a:extLst>
              <a:ext uri="{FF2B5EF4-FFF2-40B4-BE49-F238E27FC236}">
                <a16:creationId xmlns:a16="http://schemas.microsoft.com/office/drawing/2014/main" id="{2A2A6222-AA90-4ED1-ADCE-5E94DDAD5B7C}"/>
              </a:ext>
            </a:extLst>
          </p:cNvPr>
          <p:cNvSpPr>
            <a:spLocks/>
          </p:cNvSpPr>
          <p:nvPr/>
        </p:nvSpPr>
        <p:spPr bwMode="auto">
          <a:xfrm>
            <a:off x="125413" y="2238375"/>
            <a:ext cx="5861050" cy="800100"/>
          </a:xfrm>
          <a:custGeom>
            <a:avLst/>
            <a:gdLst>
              <a:gd name="T0" fmla="*/ 2147483647 w 3692"/>
              <a:gd name="T1" fmla="*/ 2147483647 h 504"/>
              <a:gd name="T2" fmla="*/ 2147483647 w 3692"/>
              <a:gd name="T3" fmla="*/ 2147483647 h 504"/>
              <a:gd name="T4" fmla="*/ 2147483647 w 3692"/>
              <a:gd name="T5" fmla="*/ 2147483647 h 504"/>
              <a:gd name="T6" fmla="*/ 2147483647 w 3692"/>
              <a:gd name="T7" fmla="*/ 2147483647 h 504"/>
              <a:gd name="T8" fmla="*/ 2147483647 w 3692"/>
              <a:gd name="T9" fmla="*/ 2147483647 h 504"/>
              <a:gd name="T10" fmla="*/ 2147483647 w 3692"/>
              <a:gd name="T11" fmla="*/ 2147483647 h 504"/>
              <a:gd name="T12" fmla="*/ 2147483647 w 3692"/>
              <a:gd name="T13" fmla="*/ 2147483647 h 504"/>
              <a:gd name="T14" fmla="*/ 2147483647 w 3692"/>
              <a:gd name="T15" fmla="*/ 2147483647 h 504"/>
              <a:gd name="T16" fmla="*/ 2147483647 w 3692"/>
              <a:gd name="T17" fmla="*/ 2147483647 h 504"/>
              <a:gd name="T18" fmla="*/ 2147483647 w 3692"/>
              <a:gd name="T19" fmla="*/ 2147483647 h 504"/>
              <a:gd name="T20" fmla="*/ 2147483647 w 3692"/>
              <a:gd name="T21" fmla="*/ 2147483647 h 504"/>
              <a:gd name="T22" fmla="*/ 2147483647 w 3692"/>
              <a:gd name="T23" fmla="*/ 2147483647 h 504"/>
              <a:gd name="T24" fmla="*/ 2147483647 w 3692"/>
              <a:gd name="T25" fmla="*/ 2147483647 h 504"/>
              <a:gd name="T26" fmla="*/ 2147483647 w 3692"/>
              <a:gd name="T27" fmla="*/ 2147483647 h 504"/>
              <a:gd name="T28" fmla="*/ 2147483647 w 3692"/>
              <a:gd name="T29" fmla="*/ 2147483647 h 504"/>
              <a:gd name="T30" fmla="*/ 2147483647 w 3692"/>
              <a:gd name="T31" fmla="*/ 2147483647 h 504"/>
              <a:gd name="T32" fmla="*/ 2147483647 w 3692"/>
              <a:gd name="T33" fmla="*/ 2147483647 h 504"/>
              <a:gd name="T34" fmla="*/ 2147483647 w 3692"/>
              <a:gd name="T35" fmla="*/ 2147483647 h 504"/>
              <a:gd name="T36" fmla="*/ 2147483647 w 3692"/>
              <a:gd name="T37" fmla="*/ 2147483647 h 504"/>
              <a:gd name="T38" fmla="*/ 2147483647 w 3692"/>
              <a:gd name="T39" fmla="*/ 0 h 504"/>
              <a:gd name="T40" fmla="*/ 2147483647 w 3692"/>
              <a:gd name="T41" fmla="*/ 2147483647 h 504"/>
              <a:gd name="T42" fmla="*/ 2147483647 w 3692"/>
              <a:gd name="T43" fmla="*/ 2147483647 h 504"/>
              <a:gd name="T44" fmla="*/ 2147483647 w 3692"/>
              <a:gd name="T45" fmla="*/ 2147483647 h 504"/>
              <a:gd name="T46" fmla="*/ 2147483647 w 3692"/>
              <a:gd name="T47" fmla="*/ 2147483647 h 504"/>
              <a:gd name="T48" fmla="*/ 2147483647 w 3692"/>
              <a:gd name="T49" fmla="*/ 2147483647 h 504"/>
              <a:gd name="T50" fmla="*/ 2147483647 w 3692"/>
              <a:gd name="T51" fmla="*/ 2147483647 h 504"/>
              <a:gd name="T52" fmla="*/ 2147483647 w 3692"/>
              <a:gd name="T53" fmla="*/ 2147483647 h 504"/>
              <a:gd name="T54" fmla="*/ 2147483647 w 3692"/>
              <a:gd name="T55" fmla="*/ 2147483647 h 504"/>
              <a:gd name="T56" fmla="*/ 2147483647 w 3692"/>
              <a:gd name="T57" fmla="*/ 2147483647 h 504"/>
              <a:gd name="T58" fmla="*/ 2147483647 w 3692"/>
              <a:gd name="T59" fmla="*/ 2147483647 h 504"/>
              <a:gd name="T60" fmla="*/ 2147483647 w 3692"/>
              <a:gd name="T61" fmla="*/ 2147483647 h 504"/>
              <a:gd name="T62" fmla="*/ 2147483647 w 3692"/>
              <a:gd name="T63" fmla="*/ 2147483647 h 504"/>
              <a:gd name="T64" fmla="*/ 2147483647 w 3692"/>
              <a:gd name="T65" fmla="*/ 2147483647 h 504"/>
              <a:gd name="T66" fmla="*/ 2147483647 w 3692"/>
              <a:gd name="T67" fmla="*/ 2147483647 h 504"/>
              <a:gd name="T68" fmla="*/ 2147483647 w 3692"/>
              <a:gd name="T69" fmla="*/ 2147483647 h 504"/>
              <a:gd name="T70" fmla="*/ 2147483647 w 3692"/>
              <a:gd name="T71" fmla="*/ 2147483647 h 504"/>
              <a:gd name="T72" fmla="*/ 2147483647 w 3692"/>
              <a:gd name="T73" fmla="*/ 2147483647 h 5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92"/>
              <a:gd name="T112" fmla="*/ 0 h 504"/>
              <a:gd name="T113" fmla="*/ 3692 w 3692"/>
              <a:gd name="T114" fmla="*/ 504 h 5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92" h="504">
                <a:moveTo>
                  <a:pt x="0" y="90"/>
                </a:moveTo>
                <a:cubicBezTo>
                  <a:pt x="24" y="84"/>
                  <a:pt x="40" y="80"/>
                  <a:pt x="60" y="66"/>
                </a:cubicBezTo>
                <a:cubicBezTo>
                  <a:pt x="107" y="82"/>
                  <a:pt x="145" y="104"/>
                  <a:pt x="186" y="132"/>
                </a:cubicBezTo>
                <a:cubicBezTo>
                  <a:pt x="215" y="151"/>
                  <a:pt x="308" y="164"/>
                  <a:pt x="342" y="168"/>
                </a:cubicBezTo>
                <a:cubicBezTo>
                  <a:pt x="352" y="166"/>
                  <a:pt x="366" y="170"/>
                  <a:pt x="372" y="162"/>
                </a:cubicBezTo>
                <a:cubicBezTo>
                  <a:pt x="377" y="156"/>
                  <a:pt x="366" y="146"/>
                  <a:pt x="366" y="138"/>
                </a:cubicBezTo>
                <a:cubicBezTo>
                  <a:pt x="366" y="110"/>
                  <a:pt x="370" y="115"/>
                  <a:pt x="390" y="108"/>
                </a:cubicBezTo>
                <a:cubicBezTo>
                  <a:pt x="463" y="115"/>
                  <a:pt x="431" y="108"/>
                  <a:pt x="486" y="126"/>
                </a:cubicBezTo>
                <a:cubicBezTo>
                  <a:pt x="524" y="139"/>
                  <a:pt x="525" y="165"/>
                  <a:pt x="552" y="186"/>
                </a:cubicBezTo>
                <a:cubicBezTo>
                  <a:pt x="562" y="194"/>
                  <a:pt x="576" y="199"/>
                  <a:pt x="588" y="204"/>
                </a:cubicBezTo>
                <a:cubicBezTo>
                  <a:pt x="615" y="216"/>
                  <a:pt x="650" y="219"/>
                  <a:pt x="678" y="228"/>
                </a:cubicBezTo>
                <a:cubicBezTo>
                  <a:pt x="690" y="232"/>
                  <a:pt x="702" y="236"/>
                  <a:pt x="714" y="240"/>
                </a:cubicBezTo>
                <a:cubicBezTo>
                  <a:pt x="720" y="242"/>
                  <a:pt x="732" y="246"/>
                  <a:pt x="732" y="246"/>
                </a:cubicBezTo>
                <a:cubicBezTo>
                  <a:pt x="744" y="282"/>
                  <a:pt x="758" y="291"/>
                  <a:pt x="714" y="306"/>
                </a:cubicBezTo>
                <a:cubicBezTo>
                  <a:pt x="716" y="312"/>
                  <a:pt x="715" y="320"/>
                  <a:pt x="720" y="324"/>
                </a:cubicBezTo>
                <a:cubicBezTo>
                  <a:pt x="740" y="338"/>
                  <a:pt x="770" y="340"/>
                  <a:pt x="792" y="354"/>
                </a:cubicBezTo>
                <a:cubicBezTo>
                  <a:pt x="796" y="360"/>
                  <a:pt x="799" y="367"/>
                  <a:pt x="804" y="372"/>
                </a:cubicBezTo>
                <a:cubicBezTo>
                  <a:pt x="809" y="377"/>
                  <a:pt x="817" y="379"/>
                  <a:pt x="822" y="384"/>
                </a:cubicBezTo>
                <a:cubicBezTo>
                  <a:pt x="847" y="413"/>
                  <a:pt x="858" y="439"/>
                  <a:pt x="870" y="474"/>
                </a:cubicBezTo>
                <a:cubicBezTo>
                  <a:pt x="874" y="486"/>
                  <a:pt x="906" y="486"/>
                  <a:pt x="906" y="486"/>
                </a:cubicBezTo>
                <a:cubicBezTo>
                  <a:pt x="930" y="484"/>
                  <a:pt x="956" y="489"/>
                  <a:pt x="978" y="480"/>
                </a:cubicBezTo>
                <a:cubicBezTo>
                  <a:pt x="986" y="477"/>
                  <a:pt x="976" y="459"/>
                  <a:pt x="984" y="456"/>
                </a:cubicBezTo>
                <a:cubicBezTo>
                  <a:pt x="1011" y="447"/>
                  <a:pt x="1040" y="452"/>
                  <a:pt x="1068" y="450"/>
                </a:cubicBezTo>
                <a:cubicBezTo>
                  <a:pt x="1090" y="417"/>
                  <a:pt x="1122" y="411"/>
                  <a:pt x="1158" y="402"/>
                </a:cubicBezTo>
                <a:cubicBezTo>
                  <a:pt x="1176" y="390"/>
                  <a:pt x="1194" y="378"/>
                  <a:pt x="1212" y="366"/>
                </a:cubicBezTo>
                <a:cubicBezTo>
                  <a:pt x="1224" y="358"/>
                  <a:pt x="1248" y="342"/>
                  <a:pt x="1248" y="342"/>
                </a:cubicBezTo>
                <a:cubicBezTo>
                  <a:pt x="1256" y="344"/>
                  <a:pt x="1266" y="343"/>
                  <a:pt x="1272" y="348"/>
                </a:cubicBezTo>
                <a:cubicBezTo>
                  <a:pt x="1277" y="352"/>
                  <a:pt x="1275" y="360"/>
                  <a:pt x="1278" y="366"/>
                </a:cubicBezTo>
                <a:cubicBezTo>
                  <a:pt x="1289" y="388"/>
                  <a:pt x="1304" y="395"/>
                  <a:pt x="1326" y="402"/>
                </a:cubicBezTo>
                <a:cubicBezTo>
                  <a:pt x="1369" y="388"/>
                  <a:pt x="1355" y="375"/>
                  <a:pt x="1386" y="354"/>
                </a:cubicBezTo>
                <a:cubicBezTo>
                  <a:pt x="1397" y="322"/>
                  <a:pt x="1405" y="290"/>
                  <a:pt x="1416" y="258"/>
                </a:cubicBezTo>
                <a:cubicBezTo>
                  <a:pt x="1427" y="226"/>
                  <a:pt x="1453" y="201"/>
                  <a:pt x="1464" y="168"/>
                </a:cubicBezTo>
                <a:cubicBezTo>
                  <a:pt x="1466" y="148"/>
                  <a:pt x="1466" y="128"/>
                  <a:pt x="1470" y="108"/>
                </a:cubicBezTo>
                <a:cubicBezTo>
                  <a:pt x="1472" y="96"/>
                  <a:pt x="1471" y="79"/>
                  <a:pt x="1482" y="72"/>
                </a:cubicBezTo>
                <a:cubicBezTo>
                  <a:pt x="1528" y="41"/>
                  <a:pt x="1566" y="23"/>
                  <a:pt x="1620" y="12"/>
                </a:cubicBezTo>
                <a:cubicBezTo>
                  <a:pt x="1648" y="14"/>
                  <a:pt x="1676" y="14"/>
                  <a:pt x="1704" y="18"/>
                </a:cubicBezTo>
                <a:cubicBezTo>
                  <a:pt x="1717" y="20"/>
                  <a:pt x="1728" y="26"/>
                  <a:pt x="1740" y="30"/>
                </a:cubicBezTo>
                <a:cubicBezTo>
                  <a:pt x="1746" y="32"/>
                  <a:pt x="1758" y="36"/>
                  <a:pt x="1758" y="36"/>
                </a:cubicBezTo>
                <a:cubicBezTo>
                  <a:pt x="1811" y="30"/>
                  <a:pt x="1809" y="29"/>
                  <a:pt x="1848" y="12"/>
                </a:cubicBezTo>
                <a:cubicBezTo>
                  <a:pt x="1860" y="7"/>
                  <a:pt x="1884" y="0"/>
                  <a:pt x="1884" y="0"/>
                </a:cubicBezTo>
                <a:cubicBezTo>
                  <a:pt x="1915" y="6"/>
                  <a:pt x="1942" y="12"/>
                  <a:pt x="1968" y="30"/>
                </a:cubicBezTo>
                <a:cubicBezTo>
                  <a:pt x="1972" y="36"/>
                  <a:pt x="1974" y="43"/>
                  <a:pt x="1980" y="48"/>
                </a:cubicBezTo>
                <a:cubicBezTo>
                  <a:pt x="1985" y="52"/>
                  <a:pt x="1994" y="50"/>
                  <a:pt x="1998" y="54"/>
                </a:cubicBezTo>
                <a:cubicBezTo>
                  <a:pt x="2068" y="124"/>
                  <a:pt x="1989" y="68"/>
                  <a:pt x="2040" y="102"/>
                </a:cubicBezTo>
                <a:cubicBezTo>
                  <a:pt x="2050" y="133"/>
                  <a:pt x="2038" y="111"/>
                  <a:pt x="2064" y="126"/>
                </a:cubicBezTo>
                <a:cubicBezTo>
                  <a:pt x="2139" y="168"/>
                  <a:pt x="2104" y="165"/>
                  <a:pt x="2202" y="174"/>
                </a:cubicBezTo>
                <a:cubicBezTo>
                  <a:pt x="2222" y="187"/>
                  <a:pt x="2230" y="203"/>
                  <a:pt x="2250" y="216"/>
                </a:cubicBezTo>
                <a:cubicBezTo>
                  <a:pt x="2267" y="242"/>
                  <a:pt x="2286" y="254"/>
                  <a:pt x="2304" y="282"/>
                </a:cubicBezTo>
                <a:cubicBezTo>
                  <a:pt x="2311" y="293"/>
                  <a:pt x="2313" y="309"/>
                  <a:pt x="2322" y="318"/>
                </a:cubicBezTo>
                <a:cubicBezTo>
                  <a:pt x="2360" y="356"/>
                  <a:pt x="2392" y="347"/>
                  <a:pt x="2430" y="372"/>
                </a:cubicBezTo>
                <a:cubicBezTo>
                  <a:pt x="2460" y="392"/>
                  <a:pt x="2491" y="400"/>
                  <a:pt x="2520" y="420"/>
                </a:cubicBezTo>
                <a:cubicBezTo>
                  <a:pt x="2554" y="418"/>
                  <a:pt x="2589" y="421"/>
                  <a:pt x="2622" y="414"/>
                </a:cubicBezTo>
                <a:cubicBezTo>
                  <a:pt x="2636" y="411"/>
                  <a:pt x="2646" y="398"/>
                  <a:pt x="2658" y="390"/>
                </a:cubicBezTo>
                <a:cubicBezTo>
                  <a:pt x="2684" y="372"/>
                  <a:pt x="2721" y="366"/>
                  <a:pt x="2748" y="348"/>
                </a:cubicBezTo>
                <a:cubicBezTo>
                  <a:pt x="2772" y="351"/>
                  <a:pt x="2801" y="345"/>
                  <a:pt x="2820" y="360"/>
                </a:cubicBezTo>
                <a:cubicBezTo>
                  <a:pt x="2859" y="391"/>
                  <a:pt x="2805" y="369"/>
                  <a:pt x="2850" y="384"/>
                </a:cubicBezTo>
                <a:cubicBezTo>
                  <a:pt x="2874" y="378"/>
                  <a:pt x="2890" y="374"/>
                  <a:pt x="2910" y="360"/>
                </a:cubicBezTo>
                <a:cubicBezTo>
                  <a:pt x="2923" y="322"/>
                  <a:pt x="2957" y="338"/>
                  <a:pt x="2988" y="348"/>
                </a:cubicBezTo>
                <a:cubicBezTo>
                  <a:pt x="2998" y="377"/>
                  <a:pt x="3005" y="402"/>
                  <a:pt x="3012" y="432"/>
                </a:cubicBezTo>
                <a:cubicBezTo>
                  <a:pt x="3014" y="438"/>
                  <a:pt x="3013" y="446"/>
                  <a:pt x="3018" y="450"/>
                </a:cubicBezTo>
                <a:cubicBezTo>
                  <a:pt x="3028" y="457"/>
                  <a:pt x="3054" y="462"/>
                  <a:pt x="3054" y="462"/>
                </a:cubicBezTo>
                <a:cubicBezTo>
                  <a:pt x="3070" y="460"/>
                  <a:pt x="3087" y="462"/>
                  <a:pt x="3102" y="456"/>
                </a:cubicBezTo>
                <a:cubicBezTo>
                  <a:pt x="3147" y="438"/>
                  <a:pt x="3081" y="436"/>
                  <a:pt x="3132" y="432"/>
                </a:cubicBezTo>
                <a:cubicBezTo>
                  <a:pt x="3182" y="428"/>
                  <a:pt x="3232" y="428"/>
                  <a:pt x="3282" y="426"/>
                </a:cubicBezTo>
                <a:cubicBezTo>
                  <a:pt x="3318" y="414"/>
                  <a:pt x="3293" y="404"/>
                  <a:pt x="3318" y="384"/>
                </a:cubicBezTo>
                <a:cubicBezTo>
                  <a:pt x="3328" y="376"/>
                  <a:pt x="3343" y="373"/>
                  <a:pt x="3354" y="366"/>
                </a:cubicBezTo>
                <a:cubicBezTo>
                  <a:pt x="3358" y="360"/>
                  <a:pt x="3360" y="352"/>
                  <a:pt x="3366" y="348"/>
                </a:cubicBezTo>
                <a:cubicBezTo>
                  <a:pt x="3377" y="341"/>
                  <a:pt x="3402" y="336"/>
                  <a:pt x="3402" y="336"/>
                </a:cubicBezTo>
                <a:cubicBezTo>
                  <a:pt x="3448" y="341"/>
                  <a:pt x="3464" y="337"/>
                  <a:pt x="3498" y="360"/>
                </a:cubicBezTo>
                <a:cubicBezTo>
                  <a:pt x="3513" y="382"/>
                  <a:pt x="3536" y="405"/>
                  <a:pt x="3558" y="420"/>
                </a:cubicBezTo>
                <a:cubicBezTo>
                  <a:pt x="3567" y="447"/>
                  <a:pt x="3584" y="468"/>
                  <a:pt x="3600" y="492"/>
                </a:cubicBezTo>
                <a:cubicBezTo>
                  <a:pt x="3607" y="503"/>
                  <a:pt x="3636" y="504"/>
                  <a:pt x="3636" y="504"/>
                </a:cubicBezTo>
                <a:cubicBezTo>
                  <a:pt x="3644" y="502"/>
                  <a:pt x="3653" y="503"/>
                  <a:pt x="3660" y="498"/>
                </a:cubicBezTo>
                <a:cubicBezTo>
                  <a:pt x="3692" y="477"/>
                  <a:pt x="3655" y="480"/>
                  <a:pt x="3684" y="48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052" name="Freeform 1029">
            <a:extLst>
              <a:ext uri="{FF2B5EF4-FFF2-40B4-BE49-F238E27FC236}">
                <a16:creationId xmlns:a16="http://schemas.microsoft.com/office/drawing/2014/main" id="{1E99D526-51C1-4091-8DE8-B188B5326ABF}"/>
              </a:ext>
            </a:extLst>
          </p:cNvPr>
          <p:cNvSpPr>
            <a:spLocks/>
          </p:cNvSpPr>
          <p:nvPr/>
        </p:nvSpPr>
        <p:spPr bwMode="auto">
          <a:xfrm>
            <a:off x="5981700" y="2952750"/>
            <a:ext cx="3048000" cy="1665288"/>
          </a:xfrm>
          <a:custGeom>
            <a:avLst/>
            <a:gdLst>
              <a:gd name="T0" fmla="*/ 0 w 1920"/>
              <a:gd name="T1" fmla="*/ 2147483647 h 1049"/>
              <a:gd name="T2" fmla="*/ 2147483647 w 1920"/>
              <a:gd name="T3" fmla="*/ 2147483647 h 1049"/>
              <a:gd name="T4" fmla="*/ 2147483647 w 1920"/>
              <a:gd name="T5" fmla="*/ 0 h 1049"/>
              <a:gd name="T6" fmla="*/ 2147483647 w 1920"/>
              <a:gd name="T7" fmla="*/ 2147483647 h 1049"/>
              <a:gd name="T8" fmla="*/ 2147483647 w 1920"/>
              <a:gd name="T9" fmla="*/ 2147483647 h 1049"/>
              <a:gd name="T10" fmla="*/ 2147483647 w 1920"/>
              <a:gd name="T11" fmla="*/ 2147483647 h 1049"/>
              <a:gd name="T12" fmla="*/ 2147483647 w 1920"/>
              <a:gd name="T13" fmla="*/ 2147483647 h 1049"/>
              <a:gd name="T14" fmla="*/ 2147483647 w 1920"/>
              <a:gd name="T15" fmla="*/ 2147483647 h 1049"/>
              <a:gd name="T16" fmla="*/ 2147483647 w 1920"/>
              <a:gd name="T17" fmla="*/ 2147483647 h 1049"/>
              <a:gd name="T18" fmla="*/ 2147483647 w 1920"/>
              <a:gd name="T19" fmla="*/ 2147483647 h 1049"/>
              <a:gd name="T20" fmla="*/ 2147483647 w 1920"/>
              <a:gd name="T21" fmla="*/ 2147483647 h 1049"/>
              <a:gd name="T22" fmla="*/ 2147483647 w 1920"/>
              <a:gd name="T23" fmla="*/ 2147483647 h 1049"/>
              <a:gd name="T24" fmla="*/ 2147483647 w 1920"/>
              <a:gd name="T25" fmla="*/ 2147483647 h 1049"/>
              <a:gd name="T26" fmla="*/ 2147483647 w 1920"/>
              <a:gd name="T27" fmla="*/ 2147483647 h 1049"/>
              <a:gd name="T28" fmla="*/ 2147483647 w 1920"/>
              <a:gd name="T29" fmla="*/ 2147483647 h 1049"/>
              <a:gd name="T30" fmla="*/ 2147483647 w 1920"/>
              <a:gd name="T31" fmla="*/ 2147483647 h 1049"/>
              <a:gd name="T32" fmla="*/ 2147483647 w 1920"/>
              <a:gd name="T33" fmla="*/ 2147483647 h 1049"/>
              <a:gd name="T34" fmla="*/ 2147483647 w 1920"/>
              <a:gd name="T35" fmla="*/ 2147483647 h 1049"/>
              <a:gd name="T36" fmla="*/ 2147483647 w 1920"/>
              <a:gd name="T37" fmla="*/ 2147483647 h 1049"/>
              <a:gd name="T38" fmla="*/ 2147483647 w 1920"/>
              <a:gd name="T39" fmla="*/ 2147483647 h 1049"/>
              <a:gd name="T40" fmla="*/ 2147483647 w 1920"/>
              <a:gd name="T41" fmla="*/ 2147483647 h 1049"/>
              <a:gd name="T42" fmla="*/ 2147483647 w 1920"/>
              <a:gd name="T43" fmla="*/ 2147483647 h 1049"/>
              <a:gd name="T44" fmla="*/ 2147483647 w 1920"/>
              <a:gd name="T45" fmla="*/ 2147483647 h 1049"/>
              <a:gd name="T46" fmla="*/ 2147483647 w 1920"/>
              <a:gd name="T47" fmla="*/ 2147483647 h 1049"/>
              <a:gd name="T48" fmla="*/ 2147483647 w 1920"/>
              <a:gd name="T49" fmla="*/ 2147483647 h 1049"/>
              <a:gd name="T50" fmla="*/ 2147483647 w 1920"/>
              <a:gd name="T51" fmla="*/ 2147483647 h 1049"/>
              <a:gd name="T52" fmla="*/ 2147483647 w 1920"/>
              <a:gd name="T53" fmla="*/ 2147483647 h 1049"/>
              <a:gd name="T54" fmla="*/ 2147483647 w 1920"/>
              <a:gd name="T55" fmla="*/ 2147483647 h 1049"/>
              <a:gd name="T56" fmla="*/ 2147483647 w 1920"/>
              <a:gd name="T57" fmla="*/ 2147483647 h 1049"/>
              <a:gd name="T58" fmla="*/ 2147483647 w 1920"/>
              <a:gd name="T59" fmla="*/ 2147483647 h 1049"/>
              <a:gd name="T60" fmla="*/ 2147483647 w 1920"/>
              <a:gd name="T61" fmla="*/ 2147483647 h 1049"/>
              <a:gd name="T62" fmla="*/ 2147483647 w 1920"/>
              <a:gd name="T63" fmla="*/ 2147483647 h 1049"/>
              <a:gd name="T64" fmla="*/ 2147483647 w 1920"/>
              <a:gd name="T65" fmla="*/ 2147483647 h 1049"/>
              <a:gd name="T66" fmla="*/ 2147483647 w 1920"/>
              <a:gd name="T67" fmla="*/ 2147483647 h 1049"/>
              <a:gd name="T68" fmla="*/ 2147483647 w 1920"/>
              <a:gd name="T69" fmla="*/ 2147483647 h 1049"/>
              <a:gd name="T70" fmla="*/ 2147483647 w 1920"/>
              <a:gd name="T71" fmla="*/ 2147483647 h 1049"/>
              <a:gd name="T72" fmla="*/ 2147483647 w 1920"/>
              <a:gd name="T73" fmla="*/ 2147483647 h 1049"/>
              <a:gd name="T74" fmla="*/ 2147483647 w 1920"/>
              <a:gd name="T75" fmla="*/ 2147483647 h 1049"/>
              <a:gd name="T76" fmla="*/ 2147483647 w 1920"/>
              <a:gd name="T77" fmla="*/ 2147483647 h 1049"/>
              <a:gd name="T78" fmla="*/ 2147483647 w 1920"/>
              <a:gd name="T79" fmla="*/ 2147483647 h 1049"/>
              <a:gd name="T80" fmla="*/ 2147483647 w 1920"/>
              <a:gd name="T81" fmla="*/ 2147483647 h 1049"/>
              <a:gd name="T82" fmla="*/ 2147483647 w 1920"/>
              <a:gd name="T83" fmla="*/ 2147483647 h 1049"/>
              <a:gd name="T84" fmla="*/ 2147483647 w 1920"/>
              <a:gd name="T85" fmla="*/ 2147483647 h 1049"/>
              <a:gd name="T86" fmla="*/ 2147483647 w 1920"/>
              <a:gd name="T87" fmla="*/ 2147483647 h 1049"/>
              <a:gd name="T88" fmla="*/ 2147483647 w 1920"/>
              <a:gd name="T89" fmla="*/ 2147483647 h 1049"/>
              <a:gd name="T90" fmla="*/ 2147483647 w 1920"/>
              <a:gd name="T91" fmla="*/ 2147483647 h 1049"/>
              <a:gd name="T92" fmla="*/ 2147483647 w 1920"/>
              <a:gd name="T93" fmla="*/ 2147483647 h 1049"/>
              <a:gd name="T94" fmla="*/ 2147483647 w 1920"/>
              <a:gd name="T95" fmla="*/ 2147483647 h 1049"/>
              <a:gd name="T96" fmla="*/ 2147483647 w 1920"/>
              <a:gd name="T97" fmla="*/ 2147483647 h 1049"/>
              <a:gd name="T98" fmla="*/ 2147483647 w 1920"/>
              <a:gd name="T99" fmla="*/ 2147483647 h 10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20"/>
              <a:gd name="T151" fmla="*/ 0 h 1049"/>
              <a:gd name="T152" fmla="*/ 1920 w 1920"/>
              <a:gd name="T153" fmla="*/ 1049 h 10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20" h="1049">
                <a:moveTo>
                  <a:pt x="0" y="18"/>
                </a:moveTo>
                <a:cubicBezTo>
                  <a:pt x="14" y="39"/>
                  <a:pt x="24" y="46"/>
                  <a:pt x="48" y="54"/>
                </a:cubicBezTo>
                <a:cubicBezTo>
                  <a:pt x="66" y="27"/>
                  <a:pt x="52" y="11"/>
                  <a:pt x="84" y="0"/>
                </a:cubicBezTo>
                <a:cubicBezTo>
                  <a:pt x="129" y="9"/>
                  <a:pt x="163" y="28"/>
                  <a:pt x="204" y="42"/>
                </a:cubicBezTo>
                <a:cubicBezTo>
                  <a:pt x="237" y="36"/>
                  <a:pt x="268" y="26"/>
                  <a:pt x="300" y="18"/>
                </a:cubicBezTo>
                <a:cubicBezTo>
                  <a:pt x="328" y="38"/>
                  <a:pt x="363" y="51"/>
                  <a:pt x="384" y="78"/>
                </a:cubicBezTo>
                <a:cubicBezTo>
                  <a:pt x="423" y="127"/>
                  <a:pt x="362" y="141"/>
                  <a:pt x="408" y="126"/>
                </a:cubicBezTo>
                <a:cubicBezTo>
                  <a:pt x="418" y="96"/>
                  <a:pt x="408" y="110"/>
                  <a:pt x="450" y="96"/>
                </a:cubicBezTo>
                <a:cubicBezTo>
                  <a:pt x="464" y="91"/>
                  <a:pt x="486" y="72"/>
                  <a:pt x="486" y="72"/>
                </a:cubicBezTo>
                <a:cubicBezTo>
                  <a:pt x="494" y="74"/>
                  <a:pt x="503" y="74"/>
                  <a:pt x="510" y="78"/>
                </a:cubicBezTo>
                <a:cubicBezTo>
                  <a:pt x="523" y="84"/>
                  <a:pt x="546" y="102"/>
                  <a:pt x="546" y="102"/>
                </a:cubicBezTo>
                <a:cubicBezTo>
                  <a:pt x="567" y="133"/>
                  <a:pt x="575" y="145"/>
                  <a:pt x="540" y="168"/>
                </a:cubicBezTo>
                <a:cubicBezTo>
                  <a:pt x="536" y="180"/>
                  <a:pt x="532" y="192"/>
                  <a:pt x="528" y="204"/>
                </a:cubicBezTo>
                <a:cubicBezTo>
                  <a:pt x="520" y="227"/>
                  <a:pt x="595" y="262"/>
                  <a:pt x="606" y="270"/>
                </a:cubicBezTo>
                <a:cubicBezTo>
                  <a:pt x="622" y="281"/>
                  <a:pt x="660" y="294"/>
                  <a:pt x="660" y="294"/>
                </a:cubicBezTo>
                <a:cubicBezTo>
                  <a:pt x="667" y="268"/>
                  <a:pt x="664" y="255"/>
                  <a:pt x="690" y="246"/>
                </a:cubicBezTo>
                <a:cubicBezTo>
                  <a:pt x="739" y="262"/>
                  <a:pt x="713" y="260"/>
                  <a:pt x="768" y="252"/>
                </a:cubicBezTo>
                <a:cubicBezTo>
                  <a:pt x="792" y="244"/>
                  <a:pt x="796" y="240"/>
                  <a:pt x="828" y="252"/>
                </a:cubicBezTo>
                <a:cubicBezTo>
                  <a:pt x="841" y="257"/>
                  <a:pt x="864" y="276"/>
                  <a:pt x="864" y="276"/>
                </a:cubicBezTo>
                <a:cubicBezTo>
                  <a:pt x="876" y="272"/>
                  <a:pt x="888" y="268"/>
                  <a:pt x="900" y="264"/>
                </a:cubicBezTo>
                <a:cubicBezTo>
                  <a:pt x="906" y="262"/>
                  <a:pt x="918" y="258"/>
                  <a:pt x="918" y="258"/>
                </a:cubicBezTo>
                <a:cubicBezTo>
                  <a:pt x="928" y="260"/>
                  <a:pt x="942" y="256"/>
                  <a:pt x="948" y="264"/>
                </a:cubicBezTo>
                <a:cubicBezTo>
                  <a:pt x="960" y="283"/>
                  <a:pt x="942" y="317"/>
                  <a:pt x="960" y="330"/>
                </a:cubicBezTo>
                <a:cubicBezTo>
                  <a:pt x="970" y="337"/>
                  <a:pt x="984" y="338"/>
                  <a:pt x="996" y="342"/>
                </a:cubicBezTo>
                <a:cubicBezTo>
                  <a:pt x="1002" y="344"/>
                  <a:pt x="1014" y="348"/>
                  <a:pt x="1014" y="348"/>
                </a:cubicBezTo>
                <a:cubicBezTo>
                  <a:pt x="1063" y="332"/>
                  <a:pt x="1058" y="335"/>
                  <a:pt x="1104" y="366"/>
                </a:cubicBezTo>
                <a:cubicBezTo>
                  <a:pt x="1116" y="374"/>
                  <a:pt x="1140" y="390"/>
                  <a:pt x="1140" y="390"/>
                </a:cubicBezTo>
                <a:cubicBezTo>
                  <a:pt x="1146" y="448"/>
                  <a:pt x="1145" y="452"/>
                  <a:pt x="1176" y="498"/>
                </a:cubicBezTo>
                <a:cubicBezTo>
                  <a:pt x="1184" y="510"/>
                  <a:pt x="1200" y="514"/>
                  <a:pt x="1212" y="522"/>
                </a:cubicBezTo>
                <a:cubicBezTo>
                  <a:pt x="1218" y="526"/>
                  <a:pt x="1230" y="534"/>
                  <a:pt x="1230" y="534"/>
                </a:cubicBezTo>
                <a:cubicBezTo>
                  <a:pt x="1241" y="568"/>
                  <a:pt x="1261" y="598"/>
                  <a:pt x="1290" y="618"/>
                </a:cubicBezTo>
                <a:cubicBezTo>
                  <a:pt x="1301" y="650"/>
                  <a:pt x="1291" y="632"/>
                  <a:pt x="1332" y="660"/>
                </a:cubicBezTo>
                <a:cubicBezTo>
                  <a:pt x="1338" y="664"/>
                  <a:pt x="1350" y="672"/>
                  <a:pt x="1350" y="672"/>
                </a:cubicBezTo>
                <a:cubicBezTo>
                  <a:pt x="1354" y="678"/>
                  <a:pt x="1357" y="685"/>
                  <a:pt x="1362" y="690"/>
                </a:cubicBezTo>
                <a:cubicBezTo>
                  <a:pt x="1367" y="695"/>
                  <a:pt x="1375" y="696"/>
                  <a:pt x="1380" y="702"/>
                </a:cubicBezTo>
                <a:cubicBezTo>
                  <a:pt x="1413" y="743"/>
                  <a:pt x="1352" y="698"/>
                  <a:pt x="1404" y="732"/>
                </a:cubicBezTo>
                <a:cubicBezTo>
                  <a:pt x="1426" y="764"/>
                  <a:pt x="1471" y="780"/>
                  <a:pt x="1506" y="798"/>
                </a:cubicBezTo>
                <a:cubicBezTo>
                  <a:pt x="1524" y="807"/>
                  <a:pt x="1560" y="822"/>
                  <a:pt x="1560" y="822"/>
                </a:cubicBezTo>
                <a:cubicBezTo>
                  <a:pt x="1564" y="828"/>
                  <a:pt x="1566" y="835"/>
                  <a:pt x="1572" y="840"/>
                </a:cubicBezTo>
                <a:cubicBezTo>
                  <a:pt x="1577" y="844"/>
                  <a:pt x="1586" y="841"/>
                  <a:pt x="1590" y="846"/>
                </a:cubicBezTo>
                <a:cubicBezTo>
                  <a:pt x="1601" y="862"/>
                  <a:pt x="1603" y="884"/>
                  <a:pt x="1614" y="900"/>
                </a:cubicBezTo>
                <a:cubicBezTo>
                  <a:pt x="1616" y="910"/>
                  <a:pt x="1613" y="923"/>
                  <a:pt x="1620" y="930"/>
                </a:cubicBezTo>
                <a:cubicBezTo>
                  <a:pt x="1631" y="941"/>
                  <a:pt x="1689" y="952"/>
                  <a:pt x="1710" y="966"/>
                </a:cubicBezTo>
                <a:cubicBezTo>
                  <a:pt x="1718" y="978"/>
                  <a:pt x="1726" y="990"/>
                  <a:pt x="1734" y="1002"/>
                </a:cubicBezTo>
                <a:cubicBezTo>
                  <a:pt x="1738" y="1007"/>
                  <a:pt x="1736" y="1016"/>
                  <a:pt x="1740" y="1020"/>
                </a:cubicBezTo>
                <a:cubicBezTo>
                  <a:pt x="1750" y="1030"/>
                  <a:pt x="1776" y="1044"/>
                  <a:pt x="1776" y="1044"/>
                </a:cubicBezTo>
                <a:cubicBezTo>
                  <a:pt x="1821" y="1029"/>
                  <a:pt x="1765" y="1049"/>
                  <a:pt x="1812" y="1026"/>
                </a:cubicBezTo>
                <a:cubicBezTo>
                  <a:pt x="1829" y="1017"/>
                  <a:pt x="1848" y="1019"/>
                  <a:pt x="1866" y="1014"/>
                </a:cubicBezTo>
                <a:cubicBezTo>
                  <a:pt x="1878" y="1011"/>
                  <a:pt x="1902" y="1002"/>
                  <a:pt x="1902" y="1002"/>
                </a:cubicBezTo>
                <a:cubicBezTo>
                  <a:pt x="1915" y="982"/>
                  <a:pt x="1907" y="984"/>
                  <a:pt x="1920" y="984"/>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22" name="Freeform 1030">
            <a:extLst>
              <a:ext uri="{FF2B5EF4-FFF2-40B4-BE49-F238E27FC236}">
                <a16:creationId xmlns:a16="http://schemas.microsoft.com/office/drawing/2014/main" id="{E089258B-9C51-4ADA-B95B-35E94AC71324}"/>
              </a:ext>
            </a:extLst>
          </p:cNvPr>
          <p:cNvSpPr>
            <a:spLocks/>
          </p:cNvSpPr>
          <p:nvPr/>
        </p:nvSpPr>
        <p:spPr bwMode="auto">
          <a:xfrm>
            <a:off x="152400" y="2647950"/>
            <a:ext cx="1314450" cy="1562100"/>
          </a:xfrm>
          <a:custGeom>
            <a:avLst/>
            <a:gdLst>
              <a:gd name="T0" fmla="*/ 2147483647 w 828"/>
              <a:gd name="T1" fmla="*/ 2147483647 h 984"/>
              <a:gd name="T2" fmla="*/ 2147483647 w 828"/>
              <a:gd name="T3" fmla="*/ 2147483647 h 984"/>
              <a:gd name="T4" fmla="*/ 0 w 828"/>
              <a:gd name="T5" fmla="*/ 2147483647 h 984"/>
              <a:gd name="T6" fmla="*/ 2147483647 w 828"/>
              <a:gd name="T7" fmla="*/ 2147483647 h 984"/>
              <a:gd name="T8" fmla="*/ 2147483647 w 828"/>
              <a:gd name="T9" fmla="*/ 2147483647 h 984"/>
              <a:gd name="T10" fmla="*/ 2147483647 w 828"/>
              <a:gd name="T11" fmla="*/ 2147483647 h 984"/>
              <a:gd name="T12" fmla="*/ 2147483647 w 828"/>
              <a:gd name="T13" fmla="*/ 2147483647 h 984"/>
              <a:gd name="T14" fmla="*/ 2147483647 w 828"/>
              <a:gd name="T15" fmla="*/ 2147483647 h 984"/>
              <a:gd name="T16" fmla="*/ 2147483647 w 828"/>
              <a:gd name="T17" fmla="*/ 2147483647 h 984"/>
              <a:gd name="T18" fmla="*/ 2147483647 w 828"/>
              <a:gd name="T19" fmla="*/ 2147483647 h 984"/>
              <a:gd name="T20" fmla="*/ 2147483647 w 828"/>
              <a:gd name="T21" fmla="*/ 2147483647 h 984"/>
              <a:gd name="T22" fmla="*/ 2147483647 w 828"/>
              <a:gd name="T23" fmla="*/ 2147483647 h 984"/>
              <a:gd name="T24" fmla="*/ 2147483647 w 828"/>
              <a:gd name="T25" fmla="*/ 2147483647 h 984"/>
              <a:gd name="T26" fmla="*/ 2147483647 w 828"/>
              <a:gd name="T27" fmla="*/ 2147483647 h 984"/>
              <a:gd name="T28" fmla="*/ 2147483647 w 828"/>
              <a:gd name="T29" fmla="*/ 2147483647 h 984"/>
              <a:gd name="T30" fmla="*/ 2147483647 w 828"/>
              <a:gd name="T31" fmla="*/ 0 h 9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8"/>
              <a:gd name="T49" fmla="*/ 0 h 984"/>
              <a:gd name="T50" fmla="*/ 828 w 828"/>
              <a:gd name="T51" fmla="*/ 984 h 9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8" h="984">
                <a:moveTo>
                  <a:pt x="42" y="984"/>
                </a:moveTo>
                <a:cubicBezTo>
                  <a:pt x="27" y="961"/>
                  <a:pt x="20" y="937"/>
                  <a:pt x="12" y="912"/>
                </a:cubicBezTo>
                <a:cubicBezTo>
                  <a:pt x="8" y="900"/>
                  <a:pt x="0" y="876"/>
                  <a:pt x="0" y="876"/>
                </a:cubicBezTo>
                <a:cubicBezTo>
                  <a:pt x="6" y="841"/>
                  <a:pt x="11" y="833"/>
                  <a:pt x="24" y="804"/>
                </a:cubicBezTo>
                <a:cubicBezTo>
                  <a:pt x="29" y="792"/>
                  <a:pt x="32" y="780"/>
                  <a:pt x="36" y="768"/>
                </a:cubicBezTo>
                <a:cubicBezTo>
                  <a:pt x="38" y="762"/>
                  <a:pt x="42" y="750"/>
                  <a:pt x="42" y="750"/>
                </a:cubicBezTo>
                <a:cubicBezTo>
                  <a:pt x="53" y="680"/>
                  <a:pt x="56" y="601"/>
                  <a:pt x="120" y="558"/>
                </a:cubicBezTo>
                <a:cubicBezTo>
                  <a:pt x="130" y="527"/>
                  <a:pt x="146" y="499"/>
                  <a:pt x="156" y="468"/>
                </a:cubicBezTo>
                <a:cubicBezTo>
                  <a:pt x="161" y="454"/>
                  <a:pt x="175" y="446"/>
                  <a:pt x="180" y="432"/>
                </a:cubicBezTo>
                <a:cubicBezTo>
                  <a:pt x="190" y="403"/>
                  <a:pt x="203" y="383"/>
                  <a:pt x="228" y="366"/>
                </a:cubicBezTo>
                <a:cubicBezTo>
                  <a:pt x="241" y="328"/>
                  <a:pt x="260" y="287"/>
                  <a:pt x="294" y="264"/>
                </a:cubicBezTo>
                <a:cubicBezTo>
                  <a:pt x="313" y="206"/>
                  <a:pt x="443" y="156"/>
                  <a:pt x="498" y="138"/>
                </a:cubicBezTo>
                <a:cubicBezTo>
                  <a:pt x="512" y="133"/>
                  <a:pt x="520" y="116"/>
                  <a:pt x="534" y="114"/>
                </a:cubicBezTo>
                <a:cubicBezTo>
                  <a:pt x="548" y="112"/>
                  <a:pt x="562" y="110"/>
                  <a:pt x="576" y="108"/>
                </a:cubicBezTo>
                <a:cubicBezTo>
                  <a:pt x="624" y="92"/>
                  <a:pt x="637" y="89"/>
                  <a:pt x="690" y="84"/>
                </a:cubicBezTo>
                <a:cubicBezTo>
                  <a:pt x="741" y="67"/>
                  <a:pt x="780" y="24"/>
                  <a:pt x="82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23" name="Freeform 1031">
            <a:extLst>
              <a:ext uri="{FF2B5EF4-FFF2-40B4-BE49-F238E27FC236}">
                <a16:creationId xmlns:a16="http://schemas.microsoft.com/office/drawing/2014/main" id="{722C007E-428E-4CC3-B6A2-E67A55197C48}"/>
              </a:ext>
            </a:extLst>
          </p:cNvPr>
          <p:cNvSpPr>
            <a:spLocks/>
          </p:cNvSpPr>
          <p:nvPr/>
        </p:nvSpPr>
        <p:spPr bwMode="auto">
          <a:xfrm>
            <a:off x="2811463" y="2366963"/>
            <a:ext cx="808037" cy="3348037"/>
          </a:xfrm>
          <a:custGeom>
            <a:avLst/>
            <a:gdLst>
              <a:gd name="T0" fmla="*/ 2147483647 w 510"/>
              <a:gd name="T1" fmla="*/ 2147483647 h 2109"/>
              <a:gd name="T2" fmla="*/ 2147483647 w 510"/>
              <a:gd name="T3" fmla="*/ 2147483647 h 2109"/>
              <a:gd name="T4" fmla="*/ 2147483647 w 510"/>
              <a:gd name="T5" fmla="*/ 2147483647 h 2109"/>
              <a:gd name="T6" fmla="*/ 2147483647 w 510"/>
              <a:gd name="T7" fmla="*/ 2147483647 h 2109"/>
              <a:gd name="T8" fmla="*/ 2147483647 w 510"/>
              <a:gd name="T9" fmla="*/ 2147483647 h 2109"/>
              <a:gd name="T10" fmla="*/ 2147483647 w 510"/>
              <a:gd name="T11" fmla="*/ 2147483647 h 2109"/>
              <a:gd name="T12" fmla="*/ 2147483647 w 510"/>
              <a:gd name="T13" fmla="*/ 2147483647 h 2109"/>
              <a:gd name="T14" fmla="*/ 2147483647 w 510"/>
              <a:gd name="T15" fmla="*/ 2147483647 h 2109"/>
              <a:gd name="T16" fmla="*/ 2147483647 w 510"/>
              <a:gd name="T17" fmla="*/ 2147483647 h 2109"/>
              <a:gd name="T18" fmla="*/ 2147483647 w 510"/>
              <a:gd name="T19" fmla="*/ 2147483647 h 2109"/>
              <a:gd name="T20" fmla="*/ 2147483647 w 510"/>
              <a:gd name="T21" fmla="*/ 2147483647 h 2109"/>
              <a:gd name="T22" fmla="*/ 2147483647 w 510"/>
              <a:gd name="T23" fmla="*/ 2147483647 h 2109"/>
              <a:gd name="T24" fmla="*/ 2147483647 w 510"/>
              <a:gd name="T25" fmla="*/ 2147483647 h 2109"/>
              <a:gd name="T26" fmla="*/ 2147483647 w 510"/>
              <a:gd name="T27" fmla="*/ 2147483647 h 2109"/>
              <a:gd name="T28" fmla="*/ 2147483647 w 510"/>
              <a:gd name="T29" fmla="*/ 2147483647 h 2109"/>
              <a:gd name="T30" fmla="*/ 2147483647 w 510"/>
              <a:gd name="T31" fmla="*/ 2147483647 h 2109"/>
              <a:gd name="T32" fmla="*/ 2147483647 w 510"/>
              <a:gd name="T33" fmla="*/ 2147483647 h 2109"/>
              <a:gd name="T34" fmla="*/ 2147483647 w 510"/>
              <a:gd name="T35" fmla="*/ 2147483647 h 2109"/>
              <a:gd name="T36" fmla="*/ 2147483647 w 510"/>
              <a:gd name="T37" fmla="*/ 2147483647 h 2109"/>
              <a:gd name="T38" fmla="*/ 2147483647 w 510"/>
              <a:gd name="T39" fmla="*/ 2147483647 h 2109"/>
              <a:gd name="T40" fmla="*/ 2147483647 w 510"/>
              <a:gd name="T41" fmla="*/ 2147483647 h 2109"/>
              <a:gd name="T42" fmla="*/ 2147483647 w 510"/>
              <a:gd name="T43" fmla="*/ 2147483647 h 2109"/>
              <a:gd name="T44" fmla="*/ 2147483647 w 510"/>
              <a:gd name="T45" fmla="*/ 2147483647 h 2109"/>
              <a:gd name="T46" fmla="*/ 2147483647 w 510"/>
              <a:gd name="T47" fmla="*/ 2147483647 h 2109"/>
              <a:gd name="T48" fmla="*/ 2147483647 w 510"/>
              <a:gd name="T49" fmla="*/ 2147483647 h 2109"/>
              <a:gd name="T50" fmla="*/ 2147483647 w 510"/>
              <a:gd name="T51" fmla="*/ 2147483647 h 2109"/>
              <a:gd name="T52" fmla="*/ 2147483647 w 510"/>
              <a:gd name="T53" fmla="*/ 2147483647 h 21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0"/>
              <a:gd name="T82" fmla="*/ 0 h 2109"/>
              <a:gd name="T83" fmla="*/ 510 w 510"/>
              <a:gd name="T84" fmla="*/ 2109 h 21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0" h="2109">
                <a:moveTo>
                  <a:pt x="378" y="2109"/>
                </a:moveTo>
                <a:cubicBezTo>
                  <a:pt x="385" y="2060"/>
                  <a:pt x="398" y="2013"/>
                  <a:pt x="408" y="1965"/>
                </a:cubicBezTo>
                <a:cubicBezTo>
                  <a:pt x="412" y="1911"/>
                  <a:pt x="396" y="1873"/>
                  <a:pt x="438" y="1845"/>
                </a:cubicBezTo>
                <a:cubicBezTo>
                  <a:pt x="449" y="1829"/>
                  <a:pt x="462" y="1791"/>
                  <a:pt x="462" y="1791"/>
                </a:cubicBezTo>
                <a:cubicBezTo>
                  <a:pt x="455" y="1741"/>
                  <a:pt x="442" y="1719"/>
                  <a:pt x="414" y="1677"/>
                </a:cubicBezTo>
                <a:cubicBezTo>
                  <a:pt x="407" y="1666"/>
                  <a:pt x="406" y="1653"/>
                  <a:pt x="402" y="1641"/>
                </a:cubicBezTo>
                <a:cubicBezTo>
                  <a:pt x="400" y="1634"/>
                  <a:pt x="393" y="1630"/>
                  <a:pt x="390" y="1623"/>
                </a:cubicBezTo>
                <a:cubicBezTo>
                  <a:pt x="376" y="1592"/>
                  <a:pt x="364" y="1562"/>
                  <a:pt x="348" y="1533"/>
                </a:cubicBezTo>
                <a:cubicBezTo>
                  <a:pt x="305" y="1456"/>
                  <a:pt x="246" y="1390"/>
                  <a:pt x="198" y="1317"/>
                </a:cubicBezTo>
                <a:cubicBezTo>
                  <a:pt x="194" y="1312"/>
                  <a:pt x="195" y="1305"/>
                  <a:pt x="192" y="1299"/>
                </a:cubicBezTo>
                <a:cubicBezTo>
                  <a:pt x="168" y="1256"/>
                  <a:pt x="134" y="1218"/>
                  <a:pt x="114" y="1173"/>
                </a:cubicBezTo>
                <a:cubicBezTo>
                  <a:pt x="102" y="1146"/>
                  <a:pt x="100" y="1125"/>
                  <a:pt x="84" y="1101"/>
                </a:cubicBezTo>
                <a:cubicBezTo>
                  <a:pt x="61" y="1007"/>
                  <a:pt x="76" y="1069"/>
                  <a:pt x="42" y="915"/>
                </a:cubicBezTo>
                <a:cubicBezTo>
                  <a:pt x="44" y="839"/>
                  <a:pt x="23" y="686"/>
                  <a:pt x="78" y="603"/>
                </a:cubicBezTo>
                <a:cubicBezTo>
                  <a:pt x="75" y="587"/>
                  <a:pt x="69" y="550"/>
                  <a:pt x="60" y="537"/>
                </a:cubicBezTo>
                <a:cubicBezTo>
                  <a:pt x="52" y="525"/>
                  <a:pt x="41" y="515"/>
                  <a:pt x="36" y="501"/>
                </a:cubicBezTo>
                <a:cubicBezTo>
                  <a:pt x="32" y="489"/>
                  <a:pt x="24" y="465"/>
                  <a:pt x="24" y="465"/>
                </a:cubicBezTo>
                <a:cubicBezTo>
                  <a:pt x="30" y="363"/>
                  <a:pt x="0" y="344"/>
                  <a:pt x="84" y="333"/>
                </a:cubicBezTo>
                <a:cubicBezTo>
                  <a:pt x="111" y="315"/>
                  <a:pt x="138" y="301"/>
                  <a:pt x="156" y="273"/>
                </a:cubicBezTo>
                <a:cubicBezTo>
                  <a:pt x="160" y="267"/>
                  <a:pt x="163" y="260"/>
                  <a:pt x="168" y="255"/>
                </a:cubicBezTo>
                <a:cubicBezTo>
                  <a:pt x="179" y="246"/>
                  <a:pt x="204" y="231"/>
                  <a:pt x="204" y="231"/>
                </a:cubicBezTo>
                <a:cubicBezTo>
                  <a:pt x="232" y="189"/>
                  <a:pt x="216" y="203"/>
                  <a:pt x="246" y="183"/>
                </a:cubicBezTo>
                <a:cubicBezTo>
                  <a:pt x="257" y="151"/>
                  <a:pt x="247" y="169"/>
                  <a:pt x="288" y="141"/>
                </a:cubicBezTo>
                <a:cubicBezTo>
                  <a:pt x="300" y="133"/>
                  <a:pt x="324" y="117"/>
                  <a:pt x="324" y="117"/>
                </a:cubicBezTo>
                <a:cubicBezTo>
                  <a:pt x="343" y="88"/>
                  <a:pt x="329" y="101"/>
                  <a:pt x="372" y="87"/>
                </a:cubicBezTo>
                <a:cubicBezTo>
                  <a:pt x="398" y="78"/>
                  <a:pt x="417" y="54"/>
                  <a:pt x="444" y="45"/>
                </a:cubicBezTo>
                <a:cubicBezTo>
                  <a:pt x="459" y="0"/>
                  <a:pt x="474" y="21"/>
                  <a:pt x="510" y="21"/>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24" name="Freeform 1032">
            <a:extLst>
              <a:ext uri="{FF2B5EF4-FFF2-40B4-BE49-F238E27FC236}">
                <a16:creationId xmlns:a16="http://schemas.microsoft.com/office/drawing/2014/main" id="{BD1341A7-DD79-4DA1-AEF8-8F2901E02E05}"/>
              </a:ext>
            </a:extLst>
          </p:cNvPr>
          <p:cNvSpPr>
            <a:spLocks/>
          </p:cNvSpPr>
          <p:nvPr/>
        </p:nvSpPr>
        <p:spPr bwMode="auto">
          <a:xfrm>
            <a:off x="4743450" y="2419350"/>
            <a:ext cx="685800" cy="3343275"/>
          </a:xfrm>
          <a:custGeom>
            <a:avLst/>
            <a:gdLst>
              <a:gd name="T0" fmla="*/ 2147483647 w 432"/>
              <a:gd name="T1" fmla="*/ 2147483647 h 2106"/>
              <a:gd name="T2" fmla="*/ 2147483647 w 432"/>
              <a:gd name="T3" fmla="*/ 2147483647 h 2106"/>
              <a:gd name="T4" fmla="*/ 2147483647 w 432"/>
              <a:gd name="T5" fmla="*/ 2147483647 h 2106"/>
              <a:gd name="T6" fmla="*/ 2147483647 w 432"/>
              <a:gd name="T7" fmla="*/ 2147483647 h 2106"/>
              <a:gd name="T8" fmla="*/ 2147483647 w 432"/>
              <a:gd name="T9" fmla="*/ 2147483647 h 2106"/>
              <a:gd name="T10" fmla="*/ 2147483647 w 432"/>
              <a:gd name="T11" fmla="*/ 2147483647 h 2106"/>
              <a:gd name="T12" fmla="*/ 2147483647 w 432"/>
              <a:gd name="T13" fmla="*/ 2147483647 h 2106"/>
              <a:gd name="T14" fmla="*/ 2147483647 w 432"/>
              <a:gd name="T15" fmla="*/ 2147483647 h 2106"/>
              <a:gd name="T16" fmla="*/ 2147483647 w 432"/>
              <a:gd name="T17" fmla="*/ 2147483647 h 2106"/>
              <a:gd name="T18" fmla="*/ 2147483647 w 432"/>
              <a:gd name="T19" fmla="*/ 2147483647 h 2106"/>
              <a:gd name="T20" fmla="*/ 2147483647 w 432"/>
              <a:gd name="T21" fmla="*/ 2147483647 h 2106"/>
              <a:gd name="T22" fmla="*/ 2147483647 w 432"/>
              <a:gd name="T23" fmla="*/ 2147483647 h 2106"/>
              <a:gd name="T24" fmla="*/ 0 w 432"/>
              <a:gd name="T25" fmla="*/ 2147483647 h 2106"/>
              <a:gd name="T26" fmla="*/ 2147483647 w 432"/>
              <a:gd name="T27" fmla="*/ 2147483647 h 2106"/>
              <a:gd name="T28" fmla="*/ 2147483647 w 432"/>
              <a:gd name="T29" fmla="*/ 2147483647 h 2106"/>
              <a:gd name="T30" fmla="*/ 2147483647 w 432"/>
              <a:gd name="T31" fmla="*/ 2147483647 h 2106"/>
              <a:gd name="T32" fmla="*/ 2147483647 w 432"/>
              <a:gd name="T33" fmla="*/ 2147483647 h 2106"/>
              <a:gd name="T34" fmla="*/ 2147483647 w 432"/>
              <a:gd name="T35" fmla="*/ 2147483647 h 2106"/>
              <a:gd name="T36" fmla="*/ 2147483647 w 432"/>
              <a:gd name="T37" fmla="*/ 2147483647 h 2106"/>
              <a:gd name="T38" fmla="*/ 2147483647 w 432"/>
              <a:gd name="T39" fmla="*/ 2147483647 h 2106"/>
              <a:gd name="T40" fmla="*/ 2147483647 w 432"/>
              <a:gd name="T41" fmla="*/ 2147483647 h 2106"/>
              <a:gd name="T42" fmla="*/ 2147483647 w 432"/>
              <a:gd name="T43" fmla="*/ 2147483647 h 2106"/>
              <a:gd name="T44" fmla="*/ 2147483647 w 432"/>
              <a:gd name="T45" fmla="*/ 2147483647 h 2106"/>
              <a:gd name="T46" fmla="*/ 2147483647 w 432"/>
              <a:gd name="T47" fmla="*/ 0 h 21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106"/>
              <a:gd name="T74" fmla="*/ 432 w 432"/>
              <a:gd name="T75" fmla="*/ 2106 h 21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106">
                <a:moveTo>
                  <a:pt x="432" y="2106"/>
                </a:moveTo>
                <a:cubicBezTo>
                  <a:pt x="413" y="2077"/>
                  <a:pt x="422" y="2095"/>
                  <a:pt x="408" y="2052"/>
                </a:cubicBezTo>
                <a:cubicBezTo>
                  <a:pt x="404" y="2040"/>
                  <a:pt x="396" y="2016"/>
                  <a:pt x="396" y="2016"/>
                </a:cubicBezTo>
                <a:cubicBezTo>
                  <a:pt x="391" y="1978"/>
                  <a:pt x="389" y="1939"/>
                  <a:pt x="378" y="1902"/>
                </a:cubicBezTo>
                <a:cubicBezTo>
                  <a:pt x="356" y="1828"/>
                  <a:pt x="319" y="1761"/>
                  <a:pt x="300" y="1686"/>
                </a:cubicBezTo>
                <a:cubicBezTo>
                  <a:pt x="290" y="1645"/>
                  <a:pt x="296" y="1591"/>
                  <a:pt x="258" y="1566"/>
                </a:cubicBezTo>
                <a:cubicBezTo>
                  <a:pt x="246" y="1530"/>
                  <a:pt x="226" y="1527"/>
                  <a:pt x="204" y="1494"/>
                </a:cubicBezTo>
                <a:cubicBezTo>
                  <a:pt x="187" y="1468"/>
                  <a:pt x="183" y="1446"/>
                  <a:pt x="156" y="1428"/>
                </a:cubicBezTo>
                <a:cubicBezTo>
                  <a:pt x="137" y="1372"/>
                  <a:pt x="87" y="1316"/>
                  <a:pt x="54" y="1266"/>
                </a:cubicBezTo>
                <a:cubicBezTo>
                  <a:pt x="43" y="1249"/>
                  <a:pt x="32" y="1230"/>
                  <a:pt x="24" y="1212"/>
                </a:cubicBezTo>
                <a:cubicBezTo>
                  <a:pt x="19" y="1200"/>
                  <a:pt x="12" y="1176"/>
                  <a:pt x="12" y="1176"/>
                </a:cubicBezTo>
                <a:cubicBezTo>
                  <a:pt x="16" y="1125"/>
                  <a:pt x="26" y="1086"/>
                  <a:pt x="36" y="1038"/>
                </a:cubicBezTo>
                <a:cubicBezTo>
                  <a:pt x="31" y="950"/>
                  <a:pt x="28" y="859"/>
                  <a:pt x="0" y="774"/>
                </a:cubicBezTo>
                <a:cubicBezTo>
                  <a:pt x="2" y="748"/>
                  <a:pt x="2" y="722"/>
                  <a:pt x="6" y="696"/>
                </a:cubicBezTo>
                <a:cubicBezTo>
                  <a:pt x="12" y="656"/>
                  <a:pt x="41" y="626"/>
                  <a:pt x="54" y="588"/>
                </a:cubicBezTo>
                <a:cubicBezTo>
                  <a:pt x="58" y="577"/>
                  <a:pt x="75" y="542"/>
                  <a:pt x="78" y="534"/>
                </a:cubicBezTo>
                <a:cubicBezTo>
                  <a:pt x="80" y="528"/>
                  <a:pt x="84" y="516"/>
                  <a:pt x="84" y="516"/>
                </a:cubicBezTo>
                <a:cubicBezTo>
                  <a:pt x="93" y="441"/>
                  <a:pt x="108" y="377"/>
                  <a:pt x="132" y="306"/>
                </a:cubicBezTo>
                <a:cubicBezTo>
                  <a:pt x="141" y="280"/>
                  <a:pt x="153" y="260"/>
                  <a:pt x="162" y="234"/>
                </a:cubicBezTo>
                <a:cubicBezTo>
                  <a:pt x="166" y="222"/>
                  <a:pt x="174" y="198"/>
                  <a:pt x="174" y="198"/>
                </a:cubicBezTo>
                <a:cubicBezTo>
                  <a:pt x="178" y="170"/>
                  <a:pt x="182" y="142"/>
                  <a:pt x="186" y="114"/>
                </a:cubicBezTo>
                <a:cubicBezTo>
                  <a:pt x="188" y="100"/>
                  <a:pt x="222" y="90"/>
                  <a:pt x="222" y="90"/>
                </a:cubicBezTo>
                <a:cubicBezTo>
                  <a:pt x="233" y="73"/>
                  <a:pt x="243" y="54"/>
                  <a:pt x="252" y="36"/>
                </a:cubicBezTo>
                <a:cubicBezTo>
                  <a:pt x="258" y="24"/>
                  <a:pt x="270" y="0"/>
                  <a:pt x="270"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26" name="Freeform 1034">
            <a:extLst>
              <a:ext uri="{FF2B5EF4-FFF2-40B4-BE49-F238E27FC236}">
                <a16:creationId xmlns:a16="http://schemas.microsoft.com/office/drawing/2014/main" id="{8D4D714C-FB8C-4C39-8750-D1F08050C4B5}"/>
              </a:ext>
            </a:extLst>
          </p:cNvPr>
          <p:cNvSpPr>
            <a:spLocks/>
          </p:cNvSpPr>
          <p:nvPr/>
        </p:nvSpPr>
        <p:spPr bwMode="auto">
          <a:xfrm>
            <a:off x="7288213" y="4124325"/>
            <a:ext cx="1703387" cy="1638300"/>
          </a:xfrm>
          <a:custGeom>
            <a:avLst/>
            <a:gdLst>
              <a:gd name="T0" fmla="*/ 0 w 1074"/>
              <a:gd name="T1" fmla="*/ 2147483647 h 1032"/>
              <a:gd name="T2" fmla="*/ 2147483647 w 1074"/>
              <a:gd name="T3" fmla="*/ 2147483647 h 1032"/>
              <a:gd name="T4" fmla="*/ 2147483647 w 1074"/>
              <a:gd name="T5" fmla="*/ 2147483647 h 1032"/>
              <a:gd name="T6" fmla="*/ 2147483647 w 1074"/>
              <a:gd name="T7" fmla="*/ 2147483647 h 1032"/>
              <a:gd name="T8" fmla="*/ 2147483647 w 1074"/>
              <a:gd name="T9" fmla="*/ 2147483647 h 1032"/>
              <a:gd name="T10" fmla="*/ 2147483647 w 1074"/>
              <a:gd name="T11" fmla="*/ 2147483647 h 1032"/>
              <a:gd name="T12" fmla="*/ 2147483647 w 1074"/>
              <a:gd name="T13" fmla="*/ 2147483647 h 1032"/>
              <a:gd name="T14" fmla="*/ 2147483647 w 1074"/>
              <a:gd name="T15" fmla="*/ 2147483647 h 1032"/>
              <a:gd name="T16" fmla="*/ 2147483647 w 1074"/>
              <a:gd name="T17" fmla="*/ 2147483647 h 1032"/>
              <a:gd name="T18" fmla="*/ 2147483647 w 1074"/>
              <a:gd name="T19" fmla="*/ 2147483647 h 1032"/>
              <a:gd name="T20" fmla="*/ 2147483647 w 1074"/>
              <a:gd name="T21" fmla="*/ 2147483647 h 1032"/>
              <a:gd name="T22" fmla="*/ 2147483647 w 1074"/>
              <a:gd name="T23" fmla="*/ 2147483647 h 1032"/>
              <a:gd name="T24" fmla="*/ 2147483647 w 1074"/>
              <a:gd name="T25" fmla="*/ 2147483647 h 1032"/>
              <a:gd name="T26" fmla="*/ 2147483647 w 1074"/>
              <a:gd name="T27" fmla="*/ 2147483647 h 1032"/>
              <a:gd name="T28" fmla="*/ 2147483647 w 1074"/>
              <a:gd name="T29" fmla="*/ 2147483647 h 1032"/>
              <a:gd name="T30" fmla="*/ 2147483647 w 1074"/>
              <a:gd name="T31" fmla="*/ 2147483647 h 1032"/>
              <a:gd name="T32" fmla="*/ 2147483647 w 1074"/>
              <a:gd name="T33" fmla="*/ 2147483647 h 1032"/>
              <a:gd name="T34" fmla="*/ 2147483647 w 1074"/>
              <a:gd name="T35" fmla="*/ 0 h 10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74"/>
              <a:gd name="T55" fmla="*/ 0 h 1032"/>
              <a:gd name="T56" fmla="*/ 1074 w 1074"/>
              <a:gd name="T57" fmla="*/ 1032 h 10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74" h="1032">
                <a:moveTo>
                  <a:pt x="0" y="1032"/>
                </a:moveTo>
                <a:cubicBezTo>
                  <a:pt x="11" y="999"/>
                  <a:pt x="13" y="985"/>
                  <a:pt x="42" y="966"/>
                </a:cubicBezTo>
                <a:cubicBezTo>
                  <a:pt x="58" y="942"/>
                  <a:pt x="82" y="935"/>
                  <a:pt x="108" y="918"/>
                </a:cubicBezTo>
                <a:cubicBezTo>
                  <a:pt x="114" y="914"/>
                  <a:pt x="126" y="906"/>
                  <a:pt x="126" y="906"/>
                </a:cubicBezTo>
                <a:cubicBezTo>
                  <a:pt x="150" y="870"/>
                  <a:pt x="160" y="822"/>
                  <a:pt x="174" y="780"/>
                </a:cubicBezTo>
                <a:cubicBezTo>
                  <a:pt x="178" y="768"/>
                  <a:pt x="179" y="755"/>
                  <a:pt x="186" y="744"/>
                </a:cubicBezTo>
                <a:cubicBezTo>
                  <a:pt x="234" y="672"/>
                  <a:pt x="262" y="589"/>
                  <a:pt x="336" y="540"/>
                </a:cubicBezTo>
                <a:cubicBezTo>
                  <a:pt x="359" y="525"/>
                  <a:pt x="382" y="519"/>
                  <a:pt x="408" y="510"/>
                </a:cubicBezTo>
                <a:cubicBezTo>
                  <a:pt x="422" y="505"/>
                  <a:pt x="432" y="494"/>
                  <a:pt x="444" y="486"/>
                </a:cubicBezTo>
                <a:cubicBezTo>
                  <a:pt x="475" y="465"/>
                  <a:pt x="516" y="456"/>
                  <a:pt x="552" y="444"/>
                </a:cubicBezTo>
                <a:cubicBezTo>
                  <a:pt x="584" y="433"/>
                  <a:pt x="594" y="428"/>
                  <a:pt x="624" y="408"/>
                </a:cubicBezTo>
                <a:cubicBezTo>
                  <a:pt x="630" y="404"/>
                  <a:pt x="642" y="396"/>
                  <a:pt x="642" y="396"/>
                </a:cubicBezTo>
                <a:cubicBezTo>
                  <a:pt x="676" y="344"/>
                  <a:pt x="795" y="351"/>
                  <a:pt x="840" y="348"/>
                </a:cubicBezTo>
                <a:cubicBezTo>
                  <a:pt x="860" y="341"/>
                  <a:pt x="874" y="331"/>
                  <a:pt x="894" y="324"/>
                </a:cubicBezTo>
                <a:cubicBezTo>
                  <a:pt x="910" y="277"/>
                  <a:pt x="970" y="259"/>
                  <a:pt x="1008" y="234"/>
                </a:cubicBezTo>
                <a:cubicBezTo>
                  <a:pt x="1036" y="192"/>
                  <a:pt x="1020" y="206"/>
                  <a:pt x="1050" y="186"/>
                </a:cubicBezTo>
                <a:cubicBezTo>
                  <a:pt x="1057" y="166"/>
                  <a:pt x="1067" y="152"/>
                  <a:pt x="1074" y="132"/>
                </a:cubicBezTo>
                <a:cubicBezTo>
                  <a:pt x="1057" y="81"/>
                  <a:pt x="1056" y="61"/>
                  <a:pt x="1056"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27" name="Freeform 1035">
            <a:extLst>
              <a:ext uri="{FF2B5EF4-FFF2-40B4-BE49-F238E27FC236}">
                <a16:creationId xmlns:a16="http://schemas.microsoft.com/office/drawing/2014/main" id="{5A183FAB-BFAA-405A-AAC6-F5B4C20BCD80}"/>
              </a:ext>
            </a:extLst>
          </p:cNvPr>
          <p:cNvSpPr>
            <a:spLocks/>
          </p:cNvSpPr>
          <p:nvPr/>
        </p:nvSpPr>
        <p:spPr bwMode="auto">
          <a:xfrm>
            <a:off x="6964363" y="3333750"/>
            <a:ext cx="2008187" cy="1228725"/>
          </a:xfrm>
          <a:custGeom>
            <a:avLst/>
            <a:gdLst>
              <a:gd name="T0" fmla="*/ 0 w 1266"/>
              <a:gd name="T1" fmla="*/ 2147483647 h 774"/>
              <a:gd name="T2" fmla="*/ 2147483647 w 1266"/>
              <a:gd name="T3" fmla="*/ 2147483647 h 774"/>
              <a:gd name="T4" fmla="*/ 2147483647 w 1266"/>
              <a:gd name="T5" fmla="*/ 2147483647 h 774"/>
              <a:gd name="T6" fmla="*/ 2147483647 w 1266"/>
              <a:gd name="T7" fmla="*/ 0 h 774"/>
              <a:gd name="T8" fmla="*/ 2147483647 w 1266"/>
              <a:gd name="T9" fmla="*/ 2147483647 h 774"/>
              <a:gd name="T10" fmla="*/ 2147483647 w 1266"/>
              <a:gd name="T11" fmla="*/ 2147483647 h 774"/>
              <a:gd name="T12" fmla="*/ 2147483647 w 1266"/>
              <a:gd name="T13" fmla="*/ 2147483647 h 774"/>
              <a:gd name="T14" fmla="*/ 2147483647 w 1266"/>
              <a:gd name="T15" fmla="*/ 2147483647 h 774"/>
              <a:gd name="T16" fmla="*/ 2147483647 w 1266"/>
              <a:gd name="T17" fmla="*/ 2147483647 h 774"/>
              <a:gd name="T18" fmla="*/ 2147483647 w 1266"/>
              <a:gd name="T19" fmla="*/ 2147483647 h 774"/>
              <a:gd name="T20" fmla="*/ 2147483647 w 1266"/>
              <a:gd name="T21" fmla="*/ 2147483647 h 774"/>
              <a:gd name="T22" fmla="*/ 2147483647 w 1266"/>
              <a:gd name="T23" fmla="*/ 2147483647 h 774"/>
              <a:gd name="T24" fmla="*/ 2147483647 w 1266"/>
              <a:gd name="T25" fmla="*/ 2147483647 h 774"/>
              <a:gd name="T26" fmla="*/ 2147483647 w 1266"/>
              <a:gd name="T27" fmla="*/ 2147483647 h 774"/>
              <a:gd name="T28" fmla="*/ 2147483647 w 1266"/>
              <a:gd name="T29" fmla="*/ 2147483647 h 774"/>
              <a:gd name="T30" fmla="*/ 2147483647 w 1266"/>
              <a:gd name="T31" fmla="*/ 2147483647 h 774"/>
              <a:gd name="T32" fmla="*/ 2147483647 w 1266"/>
              <a:gd name="T33" fmla="*/ 2147483647 h 774"/>
              <a:gd name="T34" fmla="*/ 2147483647 w 1266"/>
              <a:gd name="T35" fmla="*/ 2147483647 h 774"/>
              <a:gd name="T36" fmla="*/ 2147483647 w 1266"/>
              <a:gd name="T37" fmla="*/ 2147483647 h 774"/>
              <a:gd name="T38" fmla="*/ 2147483647 w 1266"/>
              <a:gd name="T39" fmla="*/ 2147483647 h 774"/>
              <a:gd name="T40" fmla="*/ 2147483647 w 1266"/>
              <a:gd name="T41" fmla="*/ 2147483647 h 774"/>
              <a:gd name="T42" fmla="*/ 2147483647 w 1266"/>
              <a:gd name="T43" fmla="*/ 2147483647 h 774"/>
              <a:gd name="T44" fmla="*/ 2147483647 w 1266"/>
              <a:gd name="T45" fmla="*/ 2147483647 h 774"/>
              <a:gd name="T46" fmla="*/ 2147483647 w 1266"/>
              <a:gd name="T47" fmla="*/ 2147483647 h 774"/>
              <a:gd name="T48" fmla="*/ 2147483647 w 1266"/>
              <a:gd name="T49" fmla="*/ 2147483647 h 774"/>
              <a:gd name="T50" fmla="*/ 2147483647 w 1266"/>
              <a:gd name="T51" fmla="*/ 2147483647 h 774"/>
              <a:gd name="T52" fmla="*/ 2147483647 w 1266"/>
              <a:gd name="T53" fmla="*/ 2147483647 h 774"/>
              <a:gd name="T54" fmla="*/ 2147483647 w 1266"/>
              <a:gd name="T55" fmla="*/ 2147483647 h 774"/>
              <a:gd name="T56" fmla="*/ 2147483647 w 1266"/>
              <a:gd name="T57" fmla="*/ 2147483647 h 774"/>
              <a:gd name="T58" fmla="*/ 2147483647 w 1266"/>
              <a:gd name="T59" fmla="*/ 2147483647 h 774"/>
              <a:gd name="T60" fmla="*/ 2147483647 w 1266"/>
              <a:gd name="T61" fmla="*/ 2147483647 h 774"/>
              <a:gd name="T62" fmla="*/ 2147483647 w 1266"/>
              <a:gd name="T63" fmla="*/ 2147483647 h 774"/>
              <a:gd name="T64" fmla="*/ 2147483647 w 1266"/>
              <a:gd name="T65" fmla="*/ 2147483647 h 774"/>
              <a:gd name="T66" fmla="*/ 2147483647 w 1266"/>
              <a:gd name="T67" fmla="*/ 2147483647 h 774"/>
              <a:gd name="T68" fmla="*/ 2147483647 w 1266"/>
              <a:gd name="T69" fmla="*/ 2147483647 h 7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66"/>
              <a:gd name="T106" fmla="*/ 0 h 774"/>
              <a:gd name="T107" fmla="*/ 1266 w 1266"/>
              <a:gd name="T108" fmla="*/ 774 h 7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66" h="774">
                <a:moveTo>
                  <a:pt x="0" y="48"/>
                </a:moveTo>
                <a:cubicBezTo>
                  <a:pt x="25" y="56"/>
                  <a:pt x="41" y="56"/>
                  <a:pt x="54" y="30"/>
                </a:cubicBezTo>
                <a:cubicBezTo>
                  <a:pt x="57" y="24"/>
                  <a:pt x="55" y="16"/>
                  <a:pt x="60" y="12"/>
                </a:cubicBezTo>
                <a:cubicBezTo>
                  <a:pt x="70" y="5"/>
                  <a:pt x="96" y="0"/>
                  <a:pt x="96" y="0"/>
                </a:cubicBezTo>
                <a:cubicBezTo>
                  <a:pt x="160" y="8"/>
                  <a:pt x="128" y="2"/>
                  <a:pt x="192" y="18"/>
                </a:cubicBezTo>
                <a:cubicBezTo>
                  <a:pt x="208" y="22"/>
                  <a:pt x="240" y="30"/>
                  <a:pt x="240" y="30"/>
                </a:cubicBezTo>
                <a:cubicBezTo>
                  <a:pt x="252" y="67"/>
                  <a:pt x="271" y="46"/>
                  <a:pt x="294" y="30"/>
                </a:cubicBezTo>
                <a:cubicBezTo>
                  <a:pt x="356" y="42"/>
                  <a:pt x="312" y="43"/>
                  <a:pt x="336" y="84"/>
                </a:cubicBezTo>
                <a:cubicBezTo>
                  <a:pt x="343" y="96"/>
                  <a:pt x="385" y="106"/>
                  <a:pt x="390" y="108"/>
                </a:cubicBezTo>
                <a:cubicBezTo>
                  <a:pt x="396" y="110"/>
                  <a:pt x="408" y="114"/>
                  <a:pt x="408" y="114"/>
                </a:cubicBezTo>
                <a:cubicBezTo>
                  <a:pt x="424" y="112"/>
                  <a:pt x="440" y="107"/>
                  <a:pt x="456" y="108"/>
                </a:cubicBezTo>
                <a:cubicBezTo>
                  <a:pt x="469" y="109"/>
                  <a:pt x="492" y="120"/>
                  <a:pt x="492" y="120"/>
                </a:cubicBezTo>
                <a:cubicBezTo>
                  <a:pt x="509" y="170"/>
                  <a:pt x="497" y="145"/>
                  <a:pt x="528" y="192"/>
                </a:cubicBezTo>
                <a:cubicBezTo>
                  <a:pt x="551" y="226"/>
                  <a:pt x="532" y="237"/>
                  <a:pt x="564" y="258"/>
                </a:cubicBezTo>
                <a:cubicBezTo>
                  <a:pt x="566" y="264"/>
                  <a:pt x="566" y="272"/>
                  <a:pt x="570" y="276"/>
                </a:cubicBezTo>
                <a:cubicBezTo>
                  <a:pt x="580" y="286"/>
                  <a:pt x="606" y="300"/>
                  <a:pt x="606" y="300"/>
                </a:cubicBezTo>
                <a:cubicBezTo>
                  <a:pt x="634" y="342"/>
                  <a:pt x="618" y="328"/>
                  <a:pt x="648" y="348"/>
                </a:cubicBezTo>
                <a:cubicBezTo>
                  <a:pt x="663" y="393"/>
                  <a:pt x="641" y="339"/>
                  <a:pt x="672" y="378"/>
                </a:cubicBezTo>
                <a:cubicBezTo>
                  <a:pt x="689" y="399"/>
                  <a:pt x="677" y="405"/>
                  <a:pt x="708" y="426"/>
                </a:cubicBezTo>
                <a:cubicBezTo>
                  <a:pt x="716" y="438"/>
                  <a:pt x="740" y="465"/>
                  <a:pt x="750" y="474"/>
                </a:cubicBezTo>
                <a:cubicBezTo>
                  <a:pt x="761" y="483"/>
                  <a:pt x="774" y="490"/>
                  <a:pt x="786" y="498"/>
                </a:cubicBezTo>
                <a:cubicBezTo>
                  <a:pt x="792" y="502"/>
                  <a:pt x="804" y="510"/>
                  <a:pt x="804" y="510"/>
                </a:cubicBezTo>
                <a:cubicBezTo>
                  <a:pt x="821" y="535"/>
                  <a:pt x="860" y="551"/>
                  <a:pt x="888" y="564"/>
                </a:cubicBezTo>
                <a:cubicBezTo>
                  <a:pt x="900" y="569"/>
                  <a:pt x="912" y="572"/>
                  <a:pt x="924" y="576"/>
                </a:cubicBezTo>
                <a:cubicBezTo>
                  <a:pt x="930" y="578"/>
                  <a:pt x="942" y="582"/>
                  <a:pt x="942" y="582"/>
                </a:cubicBezTo>
                <a:cubicBezTo>
                  <a:pt x="1002" y="672"/>
                  <a:pt x="930" y="552"/>
                  <a:pt x="972" y="678"/>
                </a:cubicBezTo>
                <a:cubicBezTo>
                  <a:pt x="975" y="688"/>
                  <a:pt x="1001" y="692"/>
                  <a:pt x="1008" y="696"/>
                </a:cubicBezTo>
                <a:cubicBezTo>
                  <a:pt x="1040" y="712"/>
                  <a:pt x="1063" y="720"/>
                  <a:pt x="1098" y="726"/>
                </a:cubicBezTo>
                <a:cubicBezTo>
                  <a:pt x="1106" y="749"/>
                  <a:pt x="1120" y="751"/>
                  <a:pt x="1128" y="774"/>
                </a:cubicBezTo>
                <a:cubicBezTo>
                  <a:pt x="1178" y="757"/>
                  <a:pt x="1153" y="769"/>
                  <a:pt x="1200" y="738"/>
                </a:cubicBezTo>
                <a:cubicBezTo>
                  <a:pt x="1206" y="734"/>
                  <a:pt x="1218" y="726"/>
                  <a:pt x="1218" y="726"/>
                </a:cubicBezTo>
                <a:cubicBezTo>
                  <a:pt x="1232" y="683"/>
                  <a:pt x="1219" y="697"/>
                  <a:pt x="1248" y="678"/>
                </a:cubicBezTo>
                <a:cubicBezTo>
                  <a:pt x="1252" y="666"/>
                  <a:pt x="1256" y="654"/>
                  <a:pt x="1260" y="642"/>
                </a:cubicBezTo>
                <a:cubicBezTo>
                  <a:pt x="1262" y="636"/>
                  <a:pt x="1266" y="624"/>
                  <a:pt x="1266" y="624"/>
                </a:cubicBezTo>
                <a:cubicBezTo>
                  <a:pt x="1262" y="586"/>
                  <a:pt x="1254" y="510"/>
                  <a:pt x="1254" y="51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28" name="Freeform 1036">
            <a:extLst>
              <a:ext uri="{FF2B5EF4-FFF2-40B4-BE49-F238E27FC236}">
                <a16:creationId xmlns:a16="http://schemas.microsoft.com/office/drawing/2014/main" id="{6F0135BA-A8A9-4386-A520-08546CAE2C6D}"/>
              </a:ext>
            </a:extLst>
          </p:cNvPr>
          <p:cNvSpPr>
            <a:spLocks/>
          </p:cNvSpPr>
          <p:nvPr/>
        </p:nvSpPr>
        <p:spPr bwMode="auto">
          <a:xfrm>
            <a:off x="6126163" y="3397250"/>
            <a:ext cx="838200" cy="1289050"/>
          </a:xfrm>
          <a:custGeom>
            <a:avLst/>
            <a:gdLst>
              <a:gd name="T0" fmla="*/ 0 w 528"/>
              <a:gd name="T1" fmla="*/ 2147483647 h 812"/>
              <a:gd name="T2" fmla="*/ 2147483647 w 528"/>
              <a:gd name="T3" fmla="*/ 2147483647 h 812"/>
              <a:gd name="T4" fmla="*/ 2147483647 w 528"/>
              <a:gd name="T5" fmla="*/ 2147483647 h 812"/>
              <a:gd name="T6" fmla="*/ 2147483647 w 528"/>
              <a:gd name="T7" fmla="*/ 2147483647 h 812"/>
              <a:gd name="T8" fmla="*/ 2147483647 w 528"/>
              <a:gd name="T9" fmla="*/ 2147483647 h 812"/>
              <a:gd name="T10" fmla="*/ 2147483647 w 528"/>
              <a:gd name="T11" fmla="*/ 2147483647 h 812"/>
              <a:gd name="T12" fmla="*/ 2147483647 w 528"/>
              <a:gd name="T13" fmla="*/ 2147483647 h 812"/>
              <a:gd name="T14" fmla="*/ 2147483647 w 528"/>
              <a:gd name="T15" fmla="*/ 2147483647 h 812"/>
              <a:gd name="T16" fmla="*/ 2147483647 w 528"/>
              <a:gd name="T17" fmla="*/ 2147483647 h 812"/>
              <a:gd name="T18" fmla="*/ 2147483647 w 528"/>
              <a:gd name="T19" fmla="*/ 2147483647 h 812"/>
              <a:gd name="T20" fmla="*/ 2147483647 w 528"/>
              <a:gd name="T21" fmla="*/ 2147483647 h 812"/>
              <a:gd name="T22" fmla="*/ 2147483647 w 528"/>
              <a:gd name="T23" fmla="*/ 2147483647 h 812"/>
              <a:gd name="T24" fmla="*/ 2147483647 w 528"/>
              <a:gd name="T25" fmla="*/ 2147483647 h 812"/>
              <a:gd name="T26" fmla="*/ 2147483647 w 528"/>
              <a:gd name="T27" fmla="*/ 2147483647 h 812"/>
              <a:gd name="T28" fmla="*/ 2147483647 w 528"/>
              <a:gd name="T29" fmla="*/ 2147483647 h 812"/>
              <a:gd name="T30" fmla="*/ 2147483647 w 528"/>
              <a:gd name="T31" fmla="*/ 2147483647 h 812"/>
              <a:gd name="T32" fmla="*/ 2147483647 w 528"/>
              <a:gd name="T33" fmla="*/ 2147483647 h 812"/>
              <a:gd name="T34" fmla="*/ 2147483647 w 528"/>
              <a:gd name="T35" fmla="*/ 2147483647 h 812"/>
              <a:gd name="T36" fmla="*/ 2147483647 w 528"/>
              <a:gd name="T37" fmla="*/ 2147483647 h 8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8"/>
              <a:gd name="T58" fmla="*/ 0 h 812"/>
              <a:gd name="T59" fmla="*/ 528 w 528"/>
              <a:gd name="T60" fmla="*/ 812 h 8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8" h="812">
                <a:moveTo>
                  <a:pt x="0" y="812"/>
                </a:moveTo>
                <a:cubicBezTo>
                  <a:pt x="50" y="795"/>
                  <a:pt x="67" y="746"/>
                  <a:pt x="90" y="704"/>
                </a:cubicBezTo>
                <a:cubicBezTo>
                  <a:pt x="113" y="663"/>
                  <a:pt x="127" y="636"/>
                  <a:pt x="138" y="590"/>
                </a:cubicBezTo>
                <a:cubicBezTo>
                  <a:pt x="134" y="548"/>
                  <a:pt x="133" y="520"/>
                  <a:pt x="120" y="482"/>
                </a:cubicBezTo>
                <a:cubicBezTo>
                  <a:pt x="128" y="457"/>
                  <a:pt x="141" y="460"/>
                  <a:pt x="162" y="446"/>
                </a:cubicBezTo>
                <a:cubicBezTo>
                  <a:pt x="166" y="440"/>
                  <a:pt x="168" y="433"/>
                  <a:pt x="174" y="428"/>
                </a:cubicBezTo>
                <a:cubicBezTo>
                  <a:pt x="179" y="424"/>
                  <a:pt x="188" y="426"/>
                  <a:pt x="192" y="422"/>
                </a:cubicBezTo>
                <a:cubicBezTo>
                  <a:pt x="262" y="352"/>
                  <a:pt x="183" y="408"/>
                  <a:pt x="234" y="374"/>
                </a:cubicBezTo>
                <a:cubicBezTo>
                  <a:pt x="242" y="350"/>
                  <a:pt x="249" y="340"/>
                  <a:pt x="270" y="326"/>
                </a:cubicBezTo>
                <a:cubicBezTo>
                  <a:pt x="284" y="305"/>
                  <a:pt x="306" y="280"/>
                  <a:pt x="330" y="272"/>
                </a:cubicBezTo>
                <a:cubicBezTo>
                  <a:pt x="334" y="266"/>
                  <a:pt x="337" y="259"/>
                  <a:pt x="342" y="254"/>
                </a:cubicBezTo>
                <a:cubicBezTo>
                  <a:pt x="347" y="249"/>
                  <a:pt x="355" y="248"/>
                  <a:pt x="360" y="242"/>
                </a:cubicBezTo>
                <a:cubicBezTo>
                  <a:pt x="393" y="201"/>
                  <a:pt x="332" y="246"/>
                  <a:pt x="384" y="212"/>
                </a:cubicBezTo>
                <a:cubicBezTo>
                  <a:pt x="388" y="206"/>
                  <a:pt x="390" y="199"/>
                  <a:pt x="396" y="194"/>
                </a:cubicBezTo>
                <a:cubicBezTo>
                  <a:pt x="401" y="190"/>
                  <a:pt x="410" y="192"/>
                  <a:pt x="414" y="188"/>
                </a:cubicBezTo>
                <a:cubicBezTo>
                  <a:pt x="425" y="177"/>
                  <a:pt x="430" y="148"/>
                  <a:pt x="438" y="134"/>
                </a:cubicBezTo>
                <a:cubicBezTo>
                  <a:pt x="445" y="121"/>
                  <a:pt x="457" y="112"/>
                  <a:pt x="462" y="98"/>
                </a:cubicBezTo>
                <a:cubicBezTo>
                  <a:pt x="473" y="65"/>
                  <a:pt x="475" y="32"/>
                  <a:pt x="510" y="20"/>
                </a:cubicBezTo>
                <a:cubicBezTo>
                  <a:pt x="523" y="0"/>
                  <a:pt x="515" y="2"/>
                  <a:pt x="528" y="2"/>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29" name="Freeform 1037">
            <a:extLst>
              <a:ext uri="{FF2B5EF4-FFF2-40B4-BE49-F238E27FC236}">
                <a16:creationId xmlns:a16="http://schemas.microsoft.com/office/drawing/2014/main" id="{B28719B5-0EDF-40F2-8616-395474012F40}"/>
              </a:ext>
            </a:extLst>
          </p:cNvPr>
          <p:cNvSpPr>
            <a:spLocks/>
          </p:cNvSpPr>
          <p:nvPr/>
        </p:nvSpPr>
        <p:spPr bwMode="auto">
          <a:xfrm>
            <a:off x="6983413" y="2962275"/>
            <a:ext cx="304800" cy="419100"/>
          </a:xfrm>
          <a:custGeom>
            <a:avLst/>
            <a:gdLst>
              <a:gd name="T0" fmla="*/ 0 w 192"/>
              <a:gd name="T1" fmla="*/ 2147483647 h 264"/>
              <a:gd name="T2" fmla="*/ 2147483647 w 192"/>
              <a:gd name="T3" fmla="*/ 2147483647 h 264"/>
              <a:gd name="T4" fmla="*/ 2147483647 w 192"/>
              <a:gd name="T5" fmla="*/ 2147483647 h 264"/>
              <a:gd name="T6" fmla="*/ 2147483647 w 192"/>
              <a:gd name="T7" fmla="*/ 2147483647 h 264"/>
              <a:gd name="T8" fmla="*/ 2147483647 w 192"/>
              <a:gd name="T9" fmla="*/ 2147483647 h 264"/>
              <a:gd name="T10" fmla="*/ 2147483647 w 192"/>
              <a:gd name="T11" fmla="*/ 2147483647 h 264"/>
              <a:gd name="T12" fmla="*/ 2147483647 w 192"/>
              <a:gd name="T13" fmla="*/ 2147483647 h 264"/>
              <a:gd name="T14" fmla="*/ 2147483647 w 192"/>
              <a:gd name="T15" fmla="*/ 2147483647 h 264"/>
              <a:gd name="T16" fmla="*/ 2147483647 w 192"/>
              <a:gd name="T17" fmla="*/ 0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264"/>
              <a:gd name="T29" fmla="*/ 192 w 192"/>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264">
                <a:moveTo>
                  <a:pt x="0" y="264"/>
                </a:moveTo>
                <a:cubicBezTo>
                  <a:pt x="25" y="247"/>
                  <a:pt x="39" y="226"/>
                  <a:pt x="48" y="198"/>
                </a:cubicBezTo>
                <a:cubicBezTo>
                  <a:pt x="50" y="178"/>
                  <a:pt x="45" y="156"/>
                  <a:pt x="54" y="138"/>
                </a:cubicBezTo>
                <a:cubicBezTo>
                  <a:pt x="60" y="125"/>
                  <a:pt x="78" y="122"/>
                  <a:pt x="90" y="114"/>
                </a:cubicBezTo>
                <a:cubicBezTo>
                  <a:pt x="96" y="110"/>
                  <a:pt x="108" y="102"/>
                  <a:pt x="108" y="102"/>
                </a:cubicBezTo>
                <a:cubicBezTo>
                  <a:pt x="110" y="96"/>
                  <a:pt x="111" y="90"/>
                  <a:pt x="114" y="84"/>
                </a:cubicBezTo>
                <a:cubicBezTo>
                  <a:pt x="117" y="78"/>
                  <a:pt x="123" y="73"/>
                  <a:pt x="126" y="66"/>
                </a:cubicBezTo>
                <a:cubicBezTo>
                  <a:pt x="130" y="56"/>
                  <a:pt x="127" y="45"/>
                  <a:pt x="132" y="36"/>
                </a:cubicBezTo>
                <a:cubicBezTo>
                  <a:pt x="145" y="13"/>
                  <a:pt x="179" y="25"/>
                  <a:pt x="192"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30" name="Freeform 1038">
            <a:extLst>
              <a:ext uri="{FF2B5EF4-FFF2-40B4-BE49-F238E27FC236}">
                <a16:creationId xmlns:a16="http://schemas.microsoft.com/office/drawing/2014/main" id="{2DC914C7-3979-4759-BC20-BCF66F8BC186}"/>
              </a:ext>
            </a:extLst>
          </p:cNvPr>
          <p:cNvSpPr>
            <a:spLocks/>
          </p:cNvSpPr>
          <p:nvPr/>
        </p:nvSpPr>
        <p:spPr bwMode="auto">
          <a:xfrm>
            <a:off x="8743950" y="4086225"/>
            <a:ext cx="252413" cy="504825"/>
          </a:xfrm>
          <a:custGeom>
            <a:avLst/>
            <a:gdLst>
              <a:gd name="T0" fmla="*/ 0 w 159"/>
              <a:gd name="T1" fmla="*/ 2147483647 h 318"/>
              <a:gd name="T2" fmla="*/ 2147483647 w 159"/>
              <a:gd name="T3" fmla="*/ 2147483647 h 318"/>
              <a:gd name="T4" fmla="*/ 2147483647 w 159"/>
              <a:gd name="T5" fmla="*/ 2147483647 h 318"/>
              <a:gd name="T6" fmla="*/ 2147483647 w 159"/>
              <a:gd name="T7" fmla="*/ 2147483647 h 318"/>
              <a:gd name="T8" fmla="*/ 2147483647 w 159"/>
              <a:gd name="T9" fmla="*/ 2147483647 h 318"/>
              <a:gd name="T10" fmla="*/ 2147483647 w 159"/>
              <a:gd name="T11" fmla="*/ 2147483647 h 318"/>
              <a:gd name="T12" fmla="*/ 2147483647 w 159"/>
              <a:gd name="T13" fmla="*/ 2147483647 h 318"/>
              <a:gd name="T14" fmla="*/ 2147483647 w 159"/>
              <a:gd name="T15" fmla="*/ 2147483647 h 318"/>
              <a:gd name="T16" fmla="*/ 2147483647 w 159"/>
              <a:gd name="T17" fmla="*/ 2147483647 h 318"/>
              <a:gd name="T18" fmla="*/ 2147483647 w 159"/>
              <a:gd name="T19" fmla="*/ 2147483647 h 318"/>
              <a:gd name="T20" fmla="*/ 2147483647 w 159"/>
              <a:gd name="T21" fmla="*/ 0 h 3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9"/>
              <a:gd name="T34" fmla="*/ 0 h 318"/>
              <a:gd name="T35" fmla="*/ 159 w 159"/>
              <a:gd name="T36" fmla="*/ 318 h 3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9" h="318">
                <a:moveTo>
                  <a:pt x="0" y="318"/>
                </a:moveTo>
                <a:cubicBezTo>
                  <a:pt x="12" y="314"/>
                  <a:pt x="32" y="318"/>
                  <a:pt x="36" y="306"/>
                </a:cubicBezTo>
                <a:cubicBezTo>
                  <a:pt x="44" y="282"/>
                  <a:pt x="36" y="290"/>
                  <a:pt x="60" y="282"/>
                </a:cubicBezTo>
                <a:cubicBezTo>
                  <a:pt x="67" y="271"/>
                  <a:pt x="69" y="255"/>
                  <a:pt x="78" y="246"/>
                </a:cubicBezTo>
                <a:cubicBezTo>
                  <a:pt x="87" y="237"/>
                  <a:pt x="103" y="235"/>
                  <a:pt x="114" y="228"/>
                </a:cubicBezTo>
                <a:cubicBezTo>
                  <a:pt x="118" y="216"/>
                  <a:pt x="122" y="204"/>
                  <a:pt x="126" y="192"/>
                </a:cubicBezTo>
                <a:cubicBezTo>
                  <a:pt x="130" y="180"/>
                  <a:pt x="126" y="167"/>
                  <a:pt x="132" y="156"/>
                </a:cubicBezTo>
                <a:cubicBezTo>
                  <a:pt x="135" y="151"/>
                  <a:pt x="144" y="152"/>
                  <a:pt x="150" y="150"/>
                </a:cubicBezTo>
                <a:cubicBezTo>
                  <a:pt x="159" y="123"/>
                  <a:pt x="148" y="117"/>
                  <a:pt x="126" y="102"/>
                </a:cubicBezTo>
                <a:cubicBezTo>
                  <a:pt x="116" y="73"/>
                  <a:pt x="128" y="53"/>
                  <a:pt x="144" y="30"/>
                </a:cubicBezTo>
                <a:cubicBezTo>
                  <a:pt x="137" y="3"/>
                  <a:pt x="144" y="12"/>
                  <a:pt x="132" y="0"/>
                </a:cubicBezTo>
              </a:path>
            </a:pathLst>
          </a:custGeom>
          <a:noFill/>
          <a:ln w="635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31" name="Freeform 1039">
            <a:extLst>
              <a:ext uri="{FF2B5EF4-FFF2-40B4-BE49-F238E27FC236}">
                <a16:creationId xmlns:a16="http://schemas.microsoft.com/office/drawing/2014/main" id="{0297BD09-E62F-497F-8053-CCF10DC9CD0E}"/>
              </a:ext>
            </a:extLst>
          </p:cNvPr>
          <p:cNvSpPr>
            <a:spLocks/>
          </p:cNvSpPr>
          <p:nvPr/>
        </p:nvSpPr>
        <p:spPr bwMode="auto">
          <a:xfrm>
            <a:off x="6983413" y="2952750"/>
            <a:ext cx="304800" cy="428625"/>
          </a:xfrm>
          <a:custGeom>
            <a:avLst/>
            <a:gdLst>
              <a:gd name="T0" fmla="*/ 0 w 192"/>
              <a:gd name="T1" fmla="*/ 2147483647 h 270"/>
              <a:gd name="T2" fmla="*/ 2147483647 w 192"/>
              <a:gd name="T3" fmla="*/ 2147483647 h 270"/>
              <a:gd name="T4" fmla="*/ 2147483647 w 192"/>
              <a:gd name="T5" fmla="*/ 2147483647 h 270"/>
              <a:gd name="T6" fmla="*/ 2147483647 w 192"/>
              <a:gd name="T7" fmla="*/ 2147483647 h 270"/>
              <a:gd name="T8" fmla="*/ 2147483647 w 192"/>
              <a:gd name="T9" fmla="*/ 2147483647 h 270"/>
              <a:gd name="T10" fmla="*/ 2147483647 w 192"/>
              <a:gd name="T11" fmla="*/ 2147483647 h 270"/>
              <a:gd name="T12" fmla="*/ 2147483647 w 192"/>
              <a:gd name="T13" fmla="*/ 2147483647 h 270"/>
              <a:gd name="T14" fmla="*/ 2147483647 w 192"/>
              <a:gd name="T15" fmla="*/ 0 h 270"/>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270"/>
              <a:gd name="T26" fmla="*/ 192 w 192"/>
              <a:gd name="T27" fmla="*/ 270 h 2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270">
                <a:moveTo>
                  <a:pt x="0" y="270"/>
                </a:moveTo>
                <a:cubicBezTo>
                  <a:pt x="4" y="264"/>
                  <a:pt x="6" y="257"/>
                  <a:pt x="12" y="252"/>
                </a:cubicBezTo>
                <a:cubicBezTo>
                  <a:pt x="17" y="248"/>
                  <a:pt x="26" y="251"/>
                  <a:pt x="30" y="246"/>
                </a:cubicBezTo>
                <a:cubicBezTo>
                  <a:pt x="37" y="236"/>
                  <a:pt x="42" y="210"/>
                  <a:pt x="42" y="210"/>
                </a:cubicBezTo>
                <a:cubicBezTo>
                  <a:pt x="33" y="184"/>
                  <a:pt x="37" y="177"/>
                  <a:pt x="60" y="162"/>
                </a:cubicBezTo>
                <a:cubicBezTo>
                  <a:pt x="75" y="102"/>
                  <a:pt x="52" y="164"/>
                  <a:pt x="84" y="132"/>
                </a:cubicBezTo>
                <a:cubicBezTo>
                  <a:pt x="111" y="105"/>
                  <a:pt x="104" y="65"/>
                  <a:pt x="138" y="54"/>
                </a:cubicBezTo>
                <a:cubicBezTo>
                  <a:pt x="154" y="31"/>
                  <a:pt x="180" y="25"/>
                  <a:pt x="192" y="0"/>
                </a:cubicBezTo>
              </a:path>
            </a:pathLst>
          </a:custGeom>
          <a:noFill/>
          <a:ln w="63500">
            <a:solidFill>
              <a:srgbClr val="CC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5222"/>
                                        </p:tgtEl>
                                        <p:attrNameLst>
                                          <p:attrName>style.visibility</p:attrName>
                                        </p:attrNameLst>
                                      </p:cBhvr>
                                      <p:to>
                                        <p:strVal val="visible"/>
                                      </p:to>
                                    </p:set>
                                    <p:animEffect transition="in" filter="wipe(down)">
                                      <p:cBhvr>
                                        <p:cTn id="7" dur="1000"/>
                                        <p:tgtEl>
                                          <p:spTgt spid="265222"/>
                                        </p:tgtEl>
                                      </p:cBhvr>
                                    </p:animEffect>
                                  </p:childTnLst>
                                </p:cTn>
                              </p:par>
                              <p:par>
                                <p:cTn id="8" presetID="22" presetClass="entr" presetSubtype="4" fill="hold" nodeType="withEffect">
                                  <p:stCondLst>
                                    <p:cond delay="0"/>
                                  </p:stCondLst>
                                  <p:childTnLst>
                                    <p:set>
                                      <p:cBhvr>
                                        <p:cTn id="9" dur="1" fill="hold">
                                          <p:stCondLst>
                                            <p:cond delay="0"/>
                                          </p:stCondLst>
                                        </p:cTn>
                                        <p:tgtEl>
                                          <p:spTgt spid="265223"/>
                                        </p:tgtEl>
                                        <p:attrNameLst>
                                          <p:attrName>style.visibility</p:attrName>
                                        </p:attrNameLst>
                                      </p:cBhvr>
                                      <p:to>
                                        <p:strVal val="visible"/>
                                      </p:to>
                                    </p:set>
                                    <p:animEffect transition="in" filter="wipe(down)">
                                      <p:cBhvr>
                                        <p:cTn id="10" dur="1000"/>
                                        <p:tgtEl>
                                          <p:spTgt spid="265223"/>
                                        </p:tgtEl>
                                      </p:cBhvr>
                                    </p:animEffect>
                                  </p:childTnLst>
                                </p:cTn>
                              </p:par>
                              <p:par>
                                <p:cTn id="11" presetID="22" presetClass="entr" presetSubtype="4" fill="hold" nodeType="withEffect">
                                  <p:stCondLst>
                                    <p:cond delay="0"/>
                                  </p:stCondLst>
                                  <p:childTnLst>
                                    <p:set>
                                      <p:cBhvr>
                                        <p:cTn id="12" dur="1" fill="hold">
                                          <p:stCondLst>
                                            <p:cond delay="0"/>
                                          </p:stCondLst>
                                        </p:cTn>
                                        <p:tgtEl>
                                          <p:spTgt spid="265224"/>
                                        </p:tgtEl>
                                        <p:attrNameLst>
                                          <p:attrName>style.visibility</p:attrName>
                                        </p:attrNameLst>
                                      </p:cBhvr>
                                      <p:to>
                                        <p:strVal val="visible"/>
                                      </p:to>
                                    </p:set>
                                    <p:animEffect transition="in" filter="wipe(down)">
                                      <p:cBhvr>
                                        <p:cTn id="13" dur="1000"/>
                                        <p:tgtEl>
                                          <p:spTgt spid="265224"/>
                                        </p:tgtEl>
                                      </p:cBhvr>
                                    </p:animEffect>
                                  </p:childTnLst>
                                </p:cTn>
                              </p:par>
                              <p:par>
                                <p:cTn id="14" presetID="22" presetClass="entr" presetSubtype="4" fill="hold" nodeType="withEffect">
                                  <p:stCondLst>
                                    <p:cond delay="0"/>
                                  </p:stCondLst>
                                  <p:childTnLst>
                                    <p:set>
                                      <p:cBhvr>
                                        <p:cTn id="15" dur="1" fill="hold">
                                          <p:stCondLst>
                                            <p:cond delay="0"/>
                                          </p:stCondLst>
                                        </p:cTn>
                                        <p:tgtEl>
                                          <p:spTgt spid="265228"/>
                                        </p:tgtEl>
                                        <p:attrNameLst>
                                          <p:attrName>style.visibility</p:attrName>
                                        </p:attrNameLst>
                                      </p:cBhvr>
                                      <p:to>
                                        <p:strVal val="visible"/>
                                      </p:to>
                                    </p:set>
                                    <p:animEffect transition="in" filter="wipe(down)">
                                      <p:cBhvr>
                                        <p:cTn id="16" dur="1000"/>
                                        <p:tgtEl>
                                          <p:spTgt spid="265228"/>
                                        </p:tgtEl>
                                      </p:cBhvr>
                                    </p:animEffect>
                                  </p:childTnLst>
                                </p:cTn>
                              </p:par>
                              <p:par>
                                <p:cTn id="17" presetID="22" presetClass="entr" presetSubtype="4" fill="hold" nodeType="withEffect">
                                  <p:stCondLst>
                                    <p:cond delay="0"/>
                                  </p:stCondLst>
                                  <p:childTnLst>
                                    <p:set>
                                      <p:cBhvr>
                                        <p:cTn id="18" dur="1" fill="hold">
                                          <p:stCondLst>
                                            <p:cond delay="0"/>
                                          </p:stCondLst>
                                        </p:cTn>
                                        <p:tgtEl>
                                          <p:spTgt spid="265226"/>
                                        </p:tgtEl>
                                        <p:attrNameLst>
                                          <p:attrName>style.visibility</p:attrName>
                                        </p:attrNameLst>
                                      </p:cBhvr>
                                      <p:to>
                                        <p:strVal val="visible"/>
                                      </p:to>
                                    </p:set>
                                    <p:animEffect transition="in" filter="wipe(down)">
                                      <p:cBhvr>
                                        <p:cTn id="19" dur="2000"/>
                                        <p:tgtEl>
                                          <p:spTgt spid="265226"/>
                                        </p:tgtEl>
                                      </p:cBhvr>
                                    </p:animEffect>
                                  </p:childTnLst>
                                </p:cTn>
                              </p:par>
                            </p:childTnLst>
                          </p:cTn>
                        </p:par>
                        <p:par>
                          <p:cTn id="20" fill="hold" nodeType="afterGroup">
                            <p:stCondLst>
                              <p:cond delay="2000"/>
                            </p:stCondLst>
                            <p:childTnLst>
                              <p:par>
                                <p:cTn id="21" presetID="22" presetClass="entr" presetSubtype="4" fill="hold" nodeType="afterEffect">
                                  <p:stCondLst>
                                    <p:cond delay="0"/>
                                  </p:stCondLst>
                                  <p:childTnLst>
                                    <p:set>
                                      <p:cBhvr>
                                        <p:cTn id="22" dur="1" fill="hold">
                                          <p:stCondLst>
                                            <p:cond delay="0"/>
                                          </p:stCondLst>
                                        </p:cTn>
                                        <p:tgtEl>
                                          <p:spTgt spid="265229"/>
                                        </p:tgtEl>
                                        <p:attrNameLst>
                                          <p:attrName>style.visibility</p:attrName>
                                        </p:attrNameLst>
                                      </p:cBhvr>
                                      <p:to>
                                        <p:strVal val="visible"/>
                                      </p:to>
                                    </p:set>
                                    <p:animEffect transition="in" filter="wipe(down)">
                                      <p:cBhvr>
                                        <p:cTn id="23" dur="500"/>
                                        <p:tgtEl>
                                          <p:spTgt spid="2652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65227"/>
                                        </p:tgtEl>
                                        <p:attrNameLst>
                                          <p:attrName>style.visibility</p:attrName>
                                        </p:attrNameLst>
                                      </p:cBhvr>
                                      <p:to>
                                        <p:strVal val="visible"/>
                                      </p:to>
                                    </p:set>
                                    <p:animEffect transition="in" filter="wipe(left)">
                                      <p:cBhvr>
                                        <p:cTn id="28" dur="1000"/>
                                        <p:tgtEl>
                                          <p:spTgt spid="265227"/>
                                        </p:tgtEl>
                                      </p:cBhvr>
                                    </p:animEffect>
                                  </p:childTnLst>
                                </p:cTn>
                              </p:par>
                            </p:childTnLst>
                          </p:cTn>
                        </p:par>
                        <p:par>
                          <p:cTn id="29" fill="hold" nodeType="afterGroup">
                            <p:stCondLst>
                              <p:cond delay="1000"/>
                            </p:stCondLst>
                            <p:childTnLst>
                              <p:par>
                                <p:cTn id="30" presetID="22" presetClass="entr" presetSubtype="4" fill="hold" nodeType="afterEffect">
                                  <p:stCondLst>
                                    <p:cond delay="0"/>
                                  </p:stCondLst>
                                  <p:childTnLst>
                                    <p:set>
                                      <p:cBhvr>
                                        <p:cTn id="31" dur="1" fill="hold">
                                          <p:stCondLst>
                                            <p:cond delay="0"/>
                                          </p:stCondLst>
                                        </p:cTn>
                                        <p:tgtEl>
                                          <p:spTgt spid="265231"/>
                                        </p:tgtEl>
                                        <p:attrNameLst>
                                          <p:attrName>style.visibility</p:attrName>
                                        </p:attrNameLst>
                                      </p:cBhvr>
                                      <p:to>
                                        <p:strVal val="visible"/>
                                      </p:to>
                                    </p:set>
                                    <p:animEffect transition="in" filter="wipe(down)">
                                      <p:cBhvr>
                                        <p:cTn id="32" dur="1000"/>
                                        <p:tgtEl>
                                          <p:spTgt spid="265231"/>
                                        </p:tgtEl>
                                      </p:cBhvr>
                                    </p:animEffect>
                                  </p:childTnLst>
                                </p:cTn>
                              </p:par>
                            </p:childTnLst>
                          </p:cTn>
                        </p:par>
                        <p:par>
                          <p:cTn id="33" fill="hold" nodeType="afterGroup">
                            <p:stCondLst>
                              <p:cond delay="2000"/>
                            </p:stCondLst>
                            <p:childTnLst>
                              <p:par>
                                <p:cTn id="34" presetID="22" presetClass="entr" presetSubtype="4" fill="hold" nodeType="afterEffect">
                                  <p:stCondLst>
                                    <p:cond delay="0"/>
                                  </p:stCondLst>
                                  <p:childTnLst>
                                    <p:set>
                                      <p:cBhvr>
                                        <p:cTn id="35" dur="1" fill="hold">
                                          <p:stCondLst>
                                            <p:cond delay="0"/>
                                          </p:stCondLst>
                                        </p:cTn>
                                        <p:tgtEl>
                                          <p:spTgt spid="265230"/>
                                        </p:tgtEl>
                                        <p:attrNameLst>
                                          <p:attrName>style.visibility</p:attrName>
                                        </p:attrNameLst>
                                      </p:cBhvr>
                                      <p:to>
                                        <p:strVal val="visible"/>
                                      </p:to>
                                    </p:set>
                                    <p:animEffect transition="in" filter="wipe(down)">
                                      <p:cBhvr>
                                        <p:cTn id="36" dur="1000"/>
                                        <p:tgtEl>
                                          <p:spTgt spid="265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80A74C-3569-4CCF-AC44-EAADCEDA3210}"/>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074" name="Picture 2" descr="flooded trail">
            <a:extLst>
              <a:ext uri="{FF2B5EF4-FFF2-40B4-BE49-F238E27FC236}">
                <a16:creationId xmlns:a16="http://schemas.microsoft.com/office/drawing/2014/main" id="{46118D7B-7E79-4744-9135-557D2D6BE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948" y="743886"/>
            <a:ext cx="4100052" cy="611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7" descr="Water flowing down big tree">
            <a:extLst>
              <a:ext uri="{FF2B5EF4-FFF2-40B4-BE49-F238E27FC236}">
                <a16:creationId xmlns:a16="http://schemas.microsoft.com/office/drawing/2014/main" id="{1E08E8BD-50D0-4DFC-87FA-0D3005783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1638300"/>
            <a:ext cx="4737509" cy="355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CB9F61-BCA2-4FFC-9C04-EF0AEBCAD1AC}"/>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2098" name="Rectangle 2">
            <a:extLst>
              <a:ext uri="{FF2B5EF4-FFF2-40B4-BE49-F238E27FC236}">
                <a16:creationId xmlns:a16="http://schemas.microsoft.com/office/drawing/2014/main" id="{CAB857B2-5254-4A38-935C-CFB965255606}"/>
              </a:ext>
            </a:extLst>
          </p:cNvPr>
          <p:cNvSpPr>
            <a:spLocks noGrp="1" noChangeArrowheads="1"/>
          </p:cNvSpPr>
          <p:nvPr>
            <p:ph type="title"/>
          </p:nvPr>
        </p:nvSpPr>
        <p:spPr>
          <a:xfrm>
            <a:off x="0" y="648058"/>
            <a:ext cx="9144000" cy="1143000"/>
          </a:xfrm>
        </p:spPr>
        <p:txBody>
          <a:bodyPr>
            <a:normAutofit fontScale="90000"/>
          </a:bodyPr>
          <a:lstStyle/>
          <a:p>
            <a:pPr algn="l"/>
            <a:r>
              <a:rPr lang="en-US" altLang="en-US" dirty="0">
                <a:latin typeface="Arial" panose="020B0604020202020204" pitchFamily="34" charset="0"/>
                <a:cs typeface="Arial" panose="020B0604020202020204" pitchFamily="34" charset="0"/>
              </a:rPr>
              <a:t> </a:t>
            </a:r>
            <a:r>
              <a:rPr lang="en-US" altLang="en-US" sz="3600" dirty="0">
                <a:latin typeface="Arial" panose="020B0604020202020204" pitchFamily="34" charset="0"/>
                <a:cs typeface="Arial" panose="020B0604020202020204" pitchFamily="34" charset="0"/>
              </a:rPr>
              <a:t>Meadows and Open Prairies Should Be Avoided.  Trail Alignments Should Skirt the Edges If Possible.</a:t>
            </a:r>
            <a:endParaRPr lang="en-US" altLang="en-US" dirty="0">
              <a:latin typeface="Arial" panose="020B0604020202020204" pitchFamily="34" charset="0"/>
              <a:cs typeface="Arial" panose="020B0604020202020204" pitchFamily="34" charset="0"/>
            </a:endParaRPr>
          </a:p>
        </p:txBody>
      </p:sp>
      <p:pic>
        <p:nvPicPr>
          <p:cNvPr id="132099" name="Picture 3" descr="Meadow view">
            <a:extLst>
              <a:ext uri="{FF2B5EF4-FFF2-40B4-BE49-F238E27FC236}">
                <a16:creationId xmlns:a16="http://schemas.microsoft.com/office/drawing/2014/main" id="{A0CFB8AF-3C05-4AB7-9A28-CF9A390FF34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2611438"/>
            <a:ext cx="5053781" cy="302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descr="Meadow damage">
            <a:extLst>
              <a:ext uri="{FF2B5EF4-FFF2-40B4-BE49-F238E27FC236}">
                <a16:creationId xmlns:a16="http://schemas.microsoft.com/office/drawing/2014/main" id="{190667E6-3664-4FFA-BA31-9D66BDFE5578}"/>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5128346" y="1524000"/>
            <a:ext cx="4015654"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93DE47CF-9A6B-43F7-BB77-9C3001F4489E}"/>
              </a:ext>
            </a:extLst>
          </p:cNvPr>
          <p:cNvSpPr>
            <a:spLocks noGrp="1" noChangeArrowheads="1"/>
          </p:cNvSpPr>
          <p:nvPr>
            <p:ph type="title"/>
          </p:nvPr>
        </p:nvSpPr>
        <p:spPr>
          <a:xfrm>
            <a:off x="0" y="2209800"/>
            <a:ext cx="9144000" cy="1143000"/>
          </a:xfrm>
        </p:spPr>
        <p:txBody>
          <a:bodyPr/>
          <a:lstStyle/>
          <a:p>
            <a:pPr algn="ctr"/>
            <a:r>
              <a:rPr lang="en-US" altLang="en-US" sz="6000" dirty="0">
                <a:latin typeface="Arial" panose="020B0604020202020204" pitchFamily="34" charset="0"/>
                <a:cs typeface="Arial" panose="020B0604020202020204" pitchFamily="34" charset="0"/>
              </a:rPr>
              <a:t>Trail Flagging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888AC7-1540-4B1C-80DE-2B9B4A095290}"/>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4146" name="Rectangle 2">
            <a:extLst>
              <a:ext uri="{FF2B5EF4-FFF2-40B4-BE49-F238E27FC236}">
                <a16:creationId xmlns:a16="http://schemas.microsoft.com/office/drawing/2014/main" id="{19C0A0CE-AB52-4210-8F2E-0E38D9C03EAB}"/>
              </a:ext>
            </a:extLst>
          </p:cNvPr>
          <p:cNvSpPr>
            <a:spLocks noGrp="1" noChangeArrowheads="1"/>
          </p:cNvSpPr>
          <p:nvPr>
            <p:ph type="title"/>
          </p:nvPr>
        </p:nvSpPr>
        <p:spPr>
          <a:xfrm>
            <a:off x="76200" y="727587"/>
            <a:ext cx="9144000" cy="1143000"/>
          </a:xfrm>
        </p:spPr>
        <p:txBody>
          <a:bodyPr>
            <a:noAutofit/>
          </a:bodyPr>
          <a:lstStyle/>
          <a:p>
            <a:pPr algn="l"/>
            <a:r>
              <a:rPr lang="en-US" altLang="en-US" sz="2800" dirty="0">
                <a:latin typeface="Arial" panose="020B0604020202020204" pitchFamily="34" charset="0"/>
                <a:cs typeface="Arial" panose="020B0604020202020204" pitchFamily="34" charset="0"/>
              </a:rPr>
              <a:t>Prior to Flagging, Establish Horizontal Reference Points (“Zero”) on a Partner Using a Clinometer</a:t>
            </a:r>
            <a:endParaRPr lang="en-US" altLang="en-US" sz="2400" dirty="0">
              <a:latin typeface="Arial" panose="020B0604020202020204" pitchFamily="34" charset="0"/>
              <a:cs typeface="Arial" panose="020B0604020202020204" pitchFamily="34" charset="0"/>
            </a:endParaRPr>
          </a:p>
        </p:txBody>
      </p:sp>
      <p:sp>
        <p:nvSpPr>
          <p:cNvPr id="134147" name="Line 8">
            <a:extLst>
              <a:ext uri="{FF2B5EF4-FFF2-40B4-BE49-F238E27FC236}">
                <a16:creationId xmlns:a16="http://schemas.microsoft.com/office/drawing/2014/main" id="{285755F2-FB0E-43A6-9A97-2E96445FE9A0}"/>
              </a:ext>
            </a:extLst>
          </p:cNvPr>
          <p:cNvSpPr>
            <a:spLocks noChangeShapeType="1"/>
          </p:cNvSpPr>
          <p:nvPr/>
        </p:nvSpPr>
        <p:spPr bwMode="auto">
          <a:xfrm flipH="1" flipV="1">
            <a:off x="3048000" y="3200400"/>
            <a:ext cx="30480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pic>
        <p:nvPicPr>
          <p:cNvPr id="134148" name="Picture 10" descr="IMG_0978">
            <a:extLst>
              <a:ext uri="{FF2B5EF4-FFF2-40B4-BE49-F238E27FC236}">
                <a16:creationId xmlns:a16="http://schemas.microsoft.com/office/drawing/2014/main" id="{EF714249-5E66-47D7-AA83-0BA6D02CDB41}"/>
              </a:ext>
            </a:extLst>
          </p:cNvPr>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1219200" y="1865313"/>
            <a:ext cx="6553200"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Line 13">
            <a:extLst>
              <a:ext uri="{FF2B5EF4-FFF2-40B4-BE49-F238E27FC236}">
                <a16:creationId xmlns:a16="http://schemas.microsoft.com/office/drawing/2014/main" id="{59A2C869-D26E-4B9D-AEE2-0A65DB39EB58}"/>
              </a:ext>
            </a:extLst>
          </p:cNvPr>
          <p:cNvSpPr>
            <a:spLocks noChangeShapeType="1"/>
          </p:cNvSpPr>
          <p:nvPr/>
        </p:nvSpPr>
        <p:spPr bwMode="auto">
          <a:xfrm>
            <a:off x="2895600" y="3581400"/>
            <a:ext cx="3352800" cy="7620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6878" name="Line 14">
            <a:extLst>
              <a:ext uri="{FF2B5EF4-FFF2-40B4-BE49-F238E27FC236}">
                <a16:creationId xmlns:a16="http://schemas.microsoft.com/office/drawing/2014/main" id="{301E3655-F692-4AF2-8E3E-3C244995FDAD}"/>
              </a:ext>
            </a:extLst>
          </p:cNvPr>
          <p:cNvSpPr>
            <a:spLocks noChangeShapeType="1"/>
          </p:cNvSpPr>
          <p:nvPr/>
        </p:nvSpPr>
        <p:spPr bwMode="auto">
          <a:xfrm flipH="1" flipV="1">
            <a:off x="2895600" y="3505200"/>
            <a:ext cx="3276600" cy="762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6877"/>
                                        </p:tgtEl>
                                        <p:attrNameLst>
                                          <p:attrName>style.visibility</p:attrName>
                                        </p:attrNameLst>
                                      </p:cBhvr>
                                      <p:to>
                                        <p:strVal val="visible"/>
                                      </p:to>
                                    </p:set>
                                    <p:animEffect transition="in" filter="wipe(left)">
                                      <p:cBhvr>
                                        <p:cTn id="7" dur="500"/>
                                        <p:tgtEl>
                                          <p:spTgt spid="36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6878"/>
                                        </p:tgtEl>
                                        <p:attrNameLst>
                                          <p:attrName>style.visibility</p:attrName>
                                        </p:attrNameLst>
                                      </p:cBhvr>
                                      <p:to>
                                        <p:strVal val="visible"/>
                                      </p:to>
                                    </p:set>
                                    <p:animEffect transition="in" filter="wipe(right)">
                                      <p:cBhvr>
                                        <p:cTn id="12" dur="500"/>
                                        <p:tgtEl>
                                          <p:spTgt spid="36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4C6E67-FC34-44A6-9935-974F676F69DC}"/>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A556882-9753-49F2-8633-87F561615D88}"/>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5170" name="Rectangle 4">
            <a:extLst>
              <a:ext uri="{FF2B5EF4-FFF2-40B4-BE49-F238E27FC236}">
                <a16:creationId xmlns:a16="http://schemas.microsoft.com/office/drawing/2014/main" id="{ED92DE78-A9AC-441D-93E1-648220D01E32}"/>
              </a:ext>
            </a:extLst>
          </p:cNvPr>
          <p:cNvSpPr>
            <a:spLocks noGrp="1" noChangeArrowheads="1"/>
          </p:cNvSpPr>
          <p:nvPr>
            <p:ph type="title"/>
          </p:nvPr>
        </p:nvSpPr>
        <p:spPr>
          <a:xfrm>
            <a:off x="0" y="0"/>
            <a:ext cx="8915400" cy="1002890"/>
          </a:xfrm>
        </p:spPr>
        <p:txBody>
          <a:bodyPr>
            <a:normAutofit/>
          </a:bodyPr>
          <a:lstStyle/>
          <a:p>
            <a:pPr algn="l"/>
            <a:r>
              <a:rPr lang="en-US" altLang="en-US" sz="2800" dirty="0">
                <a:latin typeface="Arial" panose="020B0604020202020204" pitchFamily="34" charset="0"/>
                <a:cs typeface="Arial" panose="020B0604020202020204" pitchFamily="34" charset="0"/>
              </a:rPr>
              <a:t>Sometimes there is too much height difference to establish a reliable reference point</a:t>
            </a:r>
          </a:p>
        </p:txBody>
      </p:sp>
      <p:pic>
        <p:nvPicPr>
          <p:cNvPr id="135171" name="Picture 8" descr="IMG_1141">
            <a:extLst>
              <a:ext uri="{FF2B5EF4-FFF2-40B4-BE49-F238E27FC236}">
                <a16:creationId xmlns:a16="http://schemas.microsoft.com/office/drawing/2014/main" id="{8EC75069-4F4B-4762-AF51-DDE04DA9B393}"/>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219200" y="1238250"/>
            <a:ext cx="7391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Freeform 9">
            <a:extLst>
              <a:ext uri="{FF2B5EF4-FFF2-40B4-BE49-F238E27FC236}">
                <a16:creationId xmlns:a16="http://schemas.microsoft.com/office/drawing/2014/main" id="{D344DDB8-B02C-43E8-9591-0BA6FBA1119F}"/>
              </a:ext>
            </a:extLst>
          </p:cNvPr>
          <p:cNvSpPr>
            <a:spLocks/>
          </p:cNvSpPr>
          <p:nvPr/>
        </p:nvSpPr>
        <p:spPr bwMode="auto">
          <a:xfrm>
            <a:off x="6172200" y="3140075"/>
            <a:ext cx="304800" cy="146050"/>
          </a:xfrm>
          <a:custGeom>
            <a:avLst/>
            <a:gdLst>
              <a:gd name="T0" fmla="*/ 0 w 192"/>
              <a:gd name="T1" fmla="*/ 0 h 92"/>
              <a:gd name="T2" fmla="*/ 2147483647 w 192"/>
              <a:gd name="T3" fmla="*/ 2147483647 h 92"/>
              <a:gd name="T4" fmla="*/ 2147483647 w 192"/>
              <a:gd name="T5" fmla="*/ 2147483647 h 92"/>
              <a:gd name="T6" fmla="*/ 2147483647 w 192"/>
              <a:gd name="T7" fmla="*/ 2147483647 h 92"/>
              <a:gd name="T8" fmla="*/ 0 60000 65536"/>
              <a:gd name="T9" fmla="*/ 0 60000 65536"/>
              <a:gd name="T10" fmla="*/ 0 60000 65536"/>
              <a:gd name="T11" fmla="*/ 0 60000 65536"/>
              <a:gd name="T12" fmla="*/ 0 w 192"/>
              <a:gd name="T13" fmla="*/ 0 h 92"/>
              <a:gd name="T14" fmla="*/ 192 w 192"/>
              <a:gd name="T15" fmla="*/ 92 h 92"/>
            </a:gdLst>
            <a:ahLst/>
            <a:cxnLst>
              <a:cxn ang="T8">
                <a:pos x="T0" y="T1"/>
              </a:cxn>
              <a:cxn ang="T9">
                <a:pos x="T2" y="T3"/>
              </a:cxn>
              <a:cxn ang="T10">
                <a:pos x="T4" y="T5"/>
              </a:cxn>
              <a:cxn ang="T11">
                <a:pos x="T6" y="T7"/>
              </a:cxn>
            </a:cxnLst>
            <a:rect l="T12" t="T13" r="T14" b="T15"/>
            <a:pathLst>
              <a:path w="192" h="92">
                <a:moveTo>
                  <a:pt x="0" y="0"/>
                </a:moveTo>
                <a:cubicBezTo>
                  <a:pt x="31" y="10"/>
                  <a:pt x="53" y="44"/>
                  <a:pt x="86" y="48"/>
                </a:cubicBezTo>
                <a:cubicBezTo>
                  <a:pt x="112" y="51"/>
                  <a:pt x="137" y="54"/>
                  <a:pt x="163" y="57"/>
                </a:cubicBezTo>
                <a:cubicBezTo>
                  <a:pt x="175" y="92"/>
                  <a:pt x="163" y="86"/>
                  <a:pt x="192" y="86"/>
                </a:cubicBezTo>
              </a:path>
            </a:pathLst>
          </a:cu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34186" name="Line 10">
            <a:extLst>
              <a:ext uri="{FF2B5EF4-FFF2-40B4-BE49-F238E27FC236}">
                <a16:creationId xmlns:a16="http://schemas.microsoft.com/office/drawing/2014/main" id="{666D7CFE-0743-4109-AD02-318F65D2149C}"/>
              </a:ext>
            </a:extLst>
          </p:cNvPr>
          <p:cNvSpPr>
            <a:spLocks noChangeShapeType="1"/>
          </p:cNvSpPr>
          <p:nvPr/>
        </p:nvSpPr>
        <p:spPr bwMode="auto">
          <a:xfrm flipV="1">
            <a:off x="3276600" y="3124200"/>
            <a:ext cx="2895600" cy="152400"/>
          </a:xfrm>
          <a:prstGeom prst="line">
            <a:avLst/>
          </a:prstGeom>
          <a:noFill/>
          <a:ln w="349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34186"/>
                                        </p:tgtEl>
                                        <p:attrNameLst>
                                          <p:attrName>style.visibility</p:attrName>
                                        </p:attrNameLst>
                                      </p:cBhvr>
                                      <p:to>
                                        <p:strVal val="visible"/>
                                      </p:to>
                                    </p:set>
                                    <p:animEffect transition="in" filter="wipe(left)">
                                      <p:cBhvr>
                                        <p:cTn id="7" dur="500"/>
                                        <p:tgtEl>
                                          <p:spTgt spid="434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4" descr="Alaska Trail Class 2008 086">
            <a:extLst>
              <a:ext uri="{FF2B5EF4-FFF2-40B4-BE49-F238E27FC236}">
                <a16:creationId xmlns:a16="http://schemas.microsoft.com/office/drawing/2014/main" id="{7CD1000D-467B-4BF3-825C-F83BE91A7792}"/>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0"/>
            <a:ext cx="91440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01" name="Line 5">
            <a:extLst>
              <a:ext uri="{FF2B5EF4-FFF2-40B4-BE49-F238E27FC236}">
                <a16:creationId xmlns:a16="http://schemas.microsoft.com/office/drawing/2014/main" id="{61BF392F-D5F0-423C-9A6B-60968617DE6A}"/>
              </a:ext>
            </a:extLst>
          </p:cNvPr>
          <p:cNvSpPr>
            <a:spLocks noChangeShapeType="1"/>
          </p:cNvSpPr>
          <p:nvPr/>
        </p:nvSpPr>
        <p:spPr bwMode="auto">
          <a:xfrm flipH="1">
            <a:off x="2819400" y="2057400"/>
            <a:ext cx="4648200" cy="2133600"/>
          </a:xfrm>
          <a:prstGeom prst="line">
            <a:avLst/>
          </a:prstGeom>
          <a:noFill/>
          <a:ln w="444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39301"/>
                                        </p:tgtEl>
                                        <p:attrNameLst>
                                          <p:attrName>style.visibility</p:attrName>
                                        </p:attrNameLst>
                                      </p:cBhvr>
                                      <p:to>
                                        <p:strVal val="visible"/>
                                      </p:to>
                                    </p:set>
                                    <p:animEffect transition="in" filter="wipe(right)">
                                      <p:cBhvr>
                                        <p:cTn id="7" dur="500"/>
                                        <p:tgtEl>
                                          <p:spTgt spid="439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7FA2288-4CB7-4A27-A610-1246822BD711}"/>
              </a:ext>
            </a:extLst>
          </p:cNvPr>
          <p:cNvSpPr>
            <a:spLocks noGrp="1" noChangeArrowheads="1"/>
          </p:cNvSpPr>
          <p:nvPr>
            <p:ph type="title"/>
          </p:nvPr>
        </p:nvSpPr>
        <p:spPr>
          <a:xfrm>
            <a:off x="76200" y="707922"/>
            <a:ext cx="8991600" cy="1143000"/>
          </a:xfrm>
        </p:spPr>
        <p:txBody>
          <a:bodyPr>
            <a:noAutofit/>
          </a:bodyPr>
          <a:lstStyle/>
          <a:p>
            <a:pPr algn="l"/>
            <a:r>
              <a:rPr lang="en-US" altLang="en-US" sz="2400" dirty="0">
                <a:latin typeface="Arial" panose="020B0604020202020204" pitchFamily="34" charset="0"/>
                <a:cs typeface="Arial" panose="020B0604020202020204" pitchFamily="34" charset="0"/>
              </a:rPr>
              <a:t>With a Two Person Team The Shooter takes the Front Position so the Shooter Can See the Upcoming Terrain</a:t>
            </a:r>
            <a:endParaRPr lang="en-US" altLang="en-US" sz="2000" dirty="0">
              <a:latin typeface="Arial" panose="020B0604020202020204" pitchFamily="34" charset="0"/>
              <a:cs typeface="Arial" panose="020B0604020202020204" pitchFamily="34" charset="0"/>
            </a:endParaRPr>
          </a:p>
        </p:txBody>
      </p:sp>
      <p:pic>
        <p:nvPicPr>
          <p:cNvPr id="137219" name="Picture 5" descr="IMG_0949">
            <a:extLst>
              <a:ext uri="{FF2B5EF4-FFF2-40B4-BE49-F238E27FC236}">
                <a16:creationId xmlns:a16="http://schemas.microsoft.com/office/drawing/2014/main" id="{66422EF3-0DD1-43B1-BCC5-2E2F9B39438F}"/>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952500" y="1619865"/>
            <a:ext cx="723900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a:extLst>
              <a:ext uri="{FF2B5EF4-FFF2-40B4-BE49-F238E27FC236}">
                <a16:creationId xmlns:a16="http://schemas.microsoft.com/office/drawing/2014/main" id="{4103907A-FCED-450A-8B3A-0D6DAF6678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3960" y="795038"/>
            <a:ext cx="8091949" cy="5267923"/>
          </a:xfr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893417E1-CE7A-4DD8-B574-9E585621F3BA}"/>
              </a:ext>
            </a:extLst>
          </p:cNvPr>
          <p:cNvSpPr>
            <a:spLocks noGrp="1" noChangeArrowheads="1"/>
          </p:cNvSpPr>
          <p:nvPr>
            <p:ph type="title"/>
          </p:nvPr>
        </p:nvSpPr>
        <p:spPr>
          <a:xfrm>
            <a:off x="0" y="639097"/>
            <a:ext cx="9144000" cy="1143000"/>
          </a:xfrm>
        </p:spPr>
        <p:txBody>
          <a:bodyPr>
            <a:noAutofit/>
          </a:bodyPr>
          <a:lstStyle/>
          <a:p>
            <a:pPr algn="l"/>
            <a:r>
              <a:rPr lang="en-US" altLang="en-US" sz="2800" dirty="0">
                <a:latin typeface="Arial" panose="020B0604020202020204" pitchFamily="34" charset="0"/>
                <a:cs typeface="Arial" panose="020B0604020202020204" pitchFamily="34" charset="0"/>
              </a:rPr>
              <a:t>The Shooter Walks to a Location at the Approximate Prescribed Grade Staying on Contour</a:t>
            </a:r>
            <a:endParaRPr lang="en-US" altLang="en-US" sz="2400" dirty="0">
              <a:latin typeface="Arial" panose="020B0604020202020204" pitchFamily="34" charset="0"/>
              <a:cs typeface="Arial" panose="020B0604020202020204" pitchFamily="34" charset="0"/>
            </a:endParaRPr>
          </a:p>
        </p:txBody>
      </p:sp>
      <p:pic>
        <p:nvPicPr>
          <p:cNvPr id="138243" name="Picture 5" descr="IMG_1009">
            <a:extLst>
              <a:ext uri="{FF2B5EF4-FFF2-40B4-BE49-F238E27FC236}">
                <a16:creationId xmlns:a16="http://schemas.microsoft.com/office/drawing/2014/main" id="{C1E6CC54-E58C-40F5-9CB2-F5CD7E3078F2}"/>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371600" y="1943100"/>
            <a:ext cx="5914103" cy="443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622FDC-0EA9-49FD-89E3-2493F5AE7F4D}"/>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9266" name="Rectangle 2">
            <a:extLst>
              <a:ext uri="{FF2B5EF4-FFF2-40B4-BE49-F238E27FC236}">
                <a16:creationId xmlns:a16="http://schemas.microsoft.com/office/drawing/2014/main" id="{7D80D68B-9A96-4E7B-81E6-DB67479CC149}"/>
              </a:ext>
            </a:extLst>
          </p:cNvPr>
          <p:cNvSpPr>
            <a:spLocks noGrp="1" noChangeArrowheads="1"/>
          </p:cNvSpPr>
          <p:nvPr>
            <p:ph type="title"/>
          </p:nvPr>
        </p:nvSpPr>
        <p:spPr>
          <a:xfrm>
            <a:off x="0" y="782894"/>
            <a:ext cx="9144000" cy="1143000"/>
          </a:xfrm>
        </p:spPr>
        <p:txBody>
          <a:bodyPr>
            <a:noAutofit/>
          </a:bodyPr>
          <a:lstStyle/>
          <a:p>
            <a:pPr algn="l"/>
            <a:r>
              <a:rPr lang="en-US" altLang="en-US" sz="2400" dirty="0">
                <a:latin typeface="Arial" panose="020B0604020202020204" pitchFamily="34" charset="0"/>
                <a:cs typeface="Arial" panose="020B0604020202020204" pitchFamily="34" charset="0"/>
              </a:rPr>
              <a:t>The Shooter Locates Their Reference Point on their Partner and Moves up or Down  Slope to the Prescribed Grade</a:t>
            </a:r>
            <a:endParaRPr lang="en-US" altLang="en-US" sz="2000" dirty="0">
              <a:latin typeface="Arial" panose="020B0604020202020204" pitchFamily="34" charset="0"/>
              <a:cs typeface="Arial" panose="020B0604020202020204" pitchFamily="34" charset="0"/>
            </a:endParaRPr>
          </a:p>
        </p:txBody>
      </p:sp>
      <p:pic>
        <p:nvPicPr>
          <p:cNvPr id="139267" name="Picture 5" descr="IMG_0955">
            <a:extLst>
              <a:ext uri="{FF2B5EF4-FFF2-40B4-BE49-F238E27FC236}">
                <a16:creationId xmlns:a16="http://schemas.microsoft.com/office/drawing/2014/main" id="{B11FE093-FA31-4E00-8D6F-C55452D8FAF9}"/>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371600" y="1905000"/>
            <a:ext cx="6553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Line 6">
            <a:extLst>
              <a:ext uri="{FF2B5EF4-FFF2-40B4-BE49-F238E27FC236}">
                <a16:creationId xmlns:a16="http://schemas.microsoft.com/office/drawing/2014/main" id="{379B325B-7ECE-4CD5-9F00-E04AFC9D099C}"/>
              </a:ext>
            </a:extLst>
          </p:cNvPr>
          <p:cNvSpPr>
            <a:spLocks noChangeShapeType="1"/>
          </p:cNvSpPr>
          <p:nvPr/>
        </p:nvSpPr>
        <p:spPr bwMode="auto">
          <a:xfrm>
            <a:off x="3657600" y="3124200"/>
            <a:ext cx="1524000" cy="838200"/>
          </a:xfrm>
          <a:prstGeom prst="line">
            <a:avLst/>
          </a:prstGeom>
          <a:noFill/>
          <a:ln w="476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6087" name="Line 7">
            <a:extLst>
              <a:ext uri="{FF2B5EF4-FFF2-40B4-BE49-F238E27FC236}">
                <a16:creationId xmlns:a16="http://schemas.microsoft.com/office/drawing/2014/main" id="{431141BB-D450-4B2A-8D47-32BD37FA7EDB}"/>
              </a:ext>
            </a:extLst>
          </p:cNvPr>
          <p:cNvSpPr>
            <a:spLocks noChangeShapeType="1"/>
          </p:cNvSpPr>
          <p:nvPr/>
        </p:nvSpPr>
        <p:spPr bwMode="auto">
          <a:xfrm flipH="1" flipV="1">
            <a:off x="4114800" y="5334000"/>
            <a:ext cx="1524000" cy="838200"/>
          </a:xfrm>
          <a:prstGeom prst="line">
            <a:avLst/>
          </a:prstGeom>
          <a:noFill/>
          <a:ln w="44450">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6088" name="Line 8">
            <a:extLst>
              <a:ext uri="{FF2B5EF4-FFF2-40B4-BE49-F238E27FC236}">
                <a16:creationId xmlns:a16="http://schemas.microsoft.com/office/drawing/2014/main" id="{E39E1508-4EF4-4D32-8E0D-5250C100192D}"/>
              </a:ext>
            </a:extLst>
          </p:cNvPr>
          <p:cNvSpPr>
            <a:spLocks noChangeShapeType="1"/>
          </p:cNvSpPr>
          <p:nvPr/>
        </p:nvSpPr>
        <p:spPr bwMode="auto">
          <a:xfrm>
            <a:off x="4267200" y="5181600"/>
            <a:ext cx="1524000" cy="838200"/>
          </a:xfrm>
          <a:prstGeom prst="line">
            <a:avLst/>
          </a:prstGeom>
          <a:noFill/>
          <a:ln w="44450">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086"/>
                                        </p:tgtEl>
                                        <p:attrNameLst>
                                          <p:attrName>style.visibility</p:attrName>
                                        </p:attrNameLst>
                                      </p:cBhvr>
                                      <p:to>
                                        <p:strVal val="visible"/>
                                      </p:to>
                                    </p:set>
                                    <p:animEffect transition="in" filter="wipe(left)">
                                      <p:cBhvr>
                                        <p:cTn id="7" dur="500"/>
                                        <p:tgtEl>
                                          <p:spTgt spid="460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6087"/>
                                        </p:tgtEl>
                                        <p:attrNameLst>
                                          <p:attrName>style.visibility</p:attrName>
                                        </p:attrNameLst>
                                      </p:cBhvr>
                                      <p:to>
                                        <p:strVal val="visible"/>
                                      </p:to>
                                    </p:set>
                                    <p:animEffect transition="in" filter="wipe(down)">
                                      <p:cBhvr>
                                        <p:cTn id="12" dur="500"/>
                                        <p:tgtEl>
                                          <p:spTgt spid="460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46087"/>
                                        </p:tgtEl>
                                        <p:attrNameLst>
                                          <p:attrName>style.visibility</p:attrName>
                                        </p:attrNameLst>
                                      </p:cBhvr>
                                      <p:to>
                                        <p:strVal val="hidden"/>
                                      </p:to>
                                    </p:set>
                                  </p:childTnLst>
                                </p:cTn>
                              </p:par>
                            </p:childTnLst>
                          </p:cTn>
                        </p:par>
                        <p:par>
                          <p:cTn id="17" fill="hold" nodeType="afterGroup">
                            <p:stCondLst>
                              <p:cond delay="0"/>
                            </p:stCondLst>
                            <p:childTnLst>
                              <p:par>
                                <p:cTn id="18" presetID="22" presetClass="entr" presetSubtype="8" fill="hold" nodeType="afterEffect">
                                  <p:stCondLst>
                                    <p:cond delay="0"/>
                                  </p:stCondLst>
                                  <p:childTnLst>
                                    <p:set>
                                      <p:cBhvr>
                                        <p:cTn id="19" dur="1" fill="hold">
                                          <p:stCondLst>
                                            <p:cond delay="0"/>
                                          </p:stCondLst>
                                        </p:cTn>
                                        <p:tgtEl>
                                          <p:spTgt spid="46088"/>
                                        </p:tgtEl>
                                        <p:attrNameLst>
                                          <p:attrName>style.visibility</p:attrName>
                                        </p:attrNameLst>
                                      </p:cBhvr>
                                      <p:to>
                                        <p:strVal val="visible"/>
                                      </p:to>
                                    </p:set>
                                    <p:animEffect transition="in" filter="wipe(left)">
                                      <p:cBhvr>
                                        <p:cTn id="20" dur="500"/>
                                        <p:tgtEl>
                                          <p:spTgt spid="46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567E6174-6DE0-49CF-BCDC-675CF4E305D8}"/>
              </a:ext>
            </a:extLst>
          </p:cNvPr>
          <p:cNvSpPr>
            <a:spLocks noGrp="1" noChangeArrowheads="1"/>
          </p:cNvSpPr>
          <p:nvPr>
            <p:ph type="title"/>
          </p:nvPr>
        </p:nvSpPr>
        <p:spPr>
          <a:xfrm>
            <a:off x="0" y="882650"/>
            <a:ext cx="9144000" cy="1143000"/>
          </a:xfrm>
        </p:spPr>
        <p:txBody>
          <a:bodyPr>
            <a:normAutofit/>
          </a:bodyPr>
          <a:lstStyle/>
          <a:p>
            <a:pPr algn="l"/>
            <a:r>
              <a:rPr lang="en-US" altLang="en-US" sz="2800" dirty="0">
                <a:latin typeface="Arial" panose="020B0604020202020204" pitchFamily="34" charset="0"/>
                <a:cs typeface="Arial" panose="020B0604020202020204" pitchFamily="34" charset="0"/>
              </a:rPr>
              <a:t>The Shooter Then Places a Flag Marking Trail Grade</a:t>
            </a:r>
            <a:endParaRPr lang="en-US" altLang="en-US" sz="2000" dirty="0">
              <a:latin typeface="Arial" panose="020B0604020202020204" pitchFamily="34" charset="0"/>
              <a:cs typeface="Arial" panose="020B0604020202020204" pitchFamily="34" charset="0"/>
            </a:endParaRPr>
          </a:p>
        </p:txBody>
      </p:sp>
      <p:pic>
        <p:nvPicPr>
          <p:cNvPr id="140291" name="Picture 5" descr="IMG_0950">
            <a:extLst>
              <a:ext uri="{FF2B5EF4-FFF2-40B4-BE49-F238E27FC236}">
                <a16:creationId xmlns:a16="http://schemas.microsoft.com/office/drawing/2014/main" id="{DCD2B0CA-FC0A-4746-AD95-4ADDDD00B0C0}"/>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066800" y="1454150"/>
            <a:ext cx="6553200" cy="491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7901ADFB-4AFC-403B-BB75-20D9724CA3AF}"/>
              </a:ext>
            </a:extLst>
          </p:cNvPr>
          <p:cNvSpPr>
            <a:spLocks noGrp="1" noChangeArrowheads="1"/>
          </p:cNvSpPr>
          <p:nvPr>
            <p:ph type="title"/>
          </p:nvPr>
        </p:nvSpPr>
        <p:spPr>
          <a:xfrm>
            <a:off x="0" y="762000"/>
            <a:ext cx="9144000" cy="1143000"/>
          </a:xfrm>
        </p:spPr>
        <p:txBody>
          <a:bodyPr>
            <a:noAutofit/>
          </a:bodyPr>
          <a:lstStyle/>
          <a:p>
            <a:pPr algn="l"/>
            <a:r>
              <a:rPr lang="en-US" altLang="en-US" sz="2400" dirty="0">
                <a:latin typeface="Arial" panose="020B0604020202020204" pitchFamily="34" charset="0"/>
                <a:cs typeface="Arial" panose="020B0604020202020204" pitchFamily="34" charset="0"/>
              </a:rPr>
              <a:t>The Shooter Moves Forward for the Next Shot and the Partner Moves to Where the Shooter Previously Stood</a:t>
            </a:r>
            <a:endParaRPr lang="en-US" altLang="en-US" sz="2000" dirty="0">
              <a:latin typeface="Arial" panose="020B0604020202020204" pitchFamily="34" charset="0"/>
              <a:cs typeface="Arial" panose="020B0604020202020204" pitchFamily="34" charset="0"/>
            </a:endParaRPr>
          </a:p>
        </p:txBody>
      </p:sp>
      <p:pic>
        <p:nvPicPr>
          <p:cNvPr id="141315" name="Picture 4" descr="IMG_0947">
            <a:extLst>
              <a:ext uri="{FF2B5EF4-FFF2-40B4-BE49-F238E27FC236}">
                <a16:creationId xmlns:a16="http://schemas.microsoft.com/office/drawing/2014/main" id="{2E0F5298-B24E-4F2A-BCC9-CA73916F5955}"/>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214284" y="1590368"/>
            <a:ext cx="64770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65DDE-69C0-4EEA-B352-93A59800CEE5}"/>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2338" name="Rectangle 2">
            <a:extLst>
              <a:ext uri="{FF2B5EF4-FFF2-40B4-BE49-F238E27FC236}">
                <a16:creationId xmlns:a16="http://schemas.microsoft.com/office/drawing/2014/main" id="{B2BFDB75-AB9A-4D56-9A25-12C977C59919}"/>
              </a:ext>
            </a:extLst>
          </p:cNvPr>
          <p:cNvSpPr>
            <a:spLocks noGrp="1" noChangeArrowheads="1"/>
          </p:cNvSpPr>
          <p:nvPr>
            <p:ph type="title"/>
          </p:nvPr>
        </p:nvSpPr>
        <p:spPr>
          <a:xfrm>
            <a:off x="0" y="723900"/>
            <a:ext cx="9144000" cy="1143000"/>
          </a:xfrm>
        </p:spPr>
        <p:txBody>
          <a:bodyPr>
            <a:normAutofit/>
          </a:bodyPr>
          <a:lstStyle/>
          <a:p>
            <a:pPr algn="l"/>
            <a:r>
              <a:rPr lang="en-US" altLang="en-US" sz="2400" dirty="0">
                <a:latin typeface="Arial" panose="020B0604020202020204" pitchFamily="34" charset="0"/>
                <a:cs typeface="Arial" panose="020B0604020202020204" pitchFamily="34" charset="0"/>
              </a:rPr>
              <a:t>Be Careful Not to Shoot Across Topographic Features</a:t>
            </a:r>
            <a:endParaRPr lang="en-US" altLang="en-US" sz="1800" dirty="0">
              <a:latin typeface="Arial" panose="020B0604020202020204" pitchFamily="34" charset="0"/>
              <a:cs typeface="Arial" panose="020B0604020202020204" pitchFamily="34" charset="0"/>
            </a:endParaRPr>
          </a:p>
        </p:txBody>
      </p:sp>
      <p:pic>
        <p:nvPicPr>
          <p:cNvPr id="142339" name="Picture 7" descr="IMG_0959">
            <a:extLst>
              <a:ext uri="{FF2B5EF4-FFF2-40B4-BE49-F238E27FC236}">
                <a16:creationId xmlns:a16="http://schemas.microsoft.com/office/drawing/2014/main" id="{B02F7FDB-7299-4AF6-9CCF-7452E2AD7A6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143000" y="1447800"/>
            <a:ext cx="70104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Line 11">
            <a:extLst>
              <a:ext uri="{FF2B5EF4-FFF2-40B4-BE49-F238E27FC236}">
                <a16:creationId xmlns:a16="http://schemas.microsoft.com/office/drawing/2014/main" id="{9AAC4471-D009-40A7-97B5-AF6D95B88366}"/>
              </a:ext>
            </a:extLst>
          </p:cNvPr>
          <p:cNvSpPr>
            <a:spLocks noChangeShapeType="1"/>
          </p:cNvSpPr>
          <p:nvPr/>
        </p:nvSpPr>
        <p:spPr bwMode="auto">
          <a:xfrm flipH="1" flipV="1">
            <a:off x="3124200" y="3810000"/>
            <a:ext cx="3886200" cy="76200"/>
          </a:xfrm>
          <a:prstGeom prst="line">
            <a:avLst/>
          </a:prstGeom>
          <a:noFill/>
          <a:ln w="317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1212" name="Line 12">
            <a:extLst>
              <a:ext uri="{FF2B5EF4-FFF2-40B4-BE49-F238E27FC236}">
                <a16:creationId xmlns:a16="http://schemas.microsoft.com/office/drawing/2014/main" id="{1ADA6A0B-0B2E-48AC-A82B-C4E9FD36A744}"/>
              </a:ext>
            </a:extLst>
          </p:cNvPr>
          <p:cNvSpPr>
            <a:spLocks noChangeShapeType="1"/>
          </p:cNvSpPr>
          <p:nvPr/>
        </p:nvSpPr>
        <p:spPr bwMode="auto">
          <a:xfrm flipH="1">
            <a:off x="5029200" y="3886200"/>
            <a:ext cx="1981200" cy="76200"/>
          </a:xfrm>
          <a:prstGeom prst="line">
            <a:avLst/>
          </a:prstGeom>
          <a:noFill/>
          <a:ln w="317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1213" name="Line 13">
            <a:extLst>
              <a:ext uri="{FF2B5EF4-FFF2-40B4-BE49-F238E27FC236}">
                <a16:creationId xmlns:a16="http://schemas.microsoft.com/office/drawing/2014/main" id="{91CC38AF-8D3D-4B31-B1BF-B2A5705051BF}"/>
              </a:ext>
            </a:extLst>
          </p:cNvPr>
          <p:cNvSpPr>
            <a:spLocks noChangeShapeType="1"/>
          </p:cNvSpPr>
          <p:nvPr/>
        </p:nvSpPr>
        <p:spPr bwMode="auto">
          <a:xfrm flipH="1" flipV="1">
            <a:off x="3124200" y="3810000"/>
            <a:ext cx="1981200" cy="152400"/>
          </a:xfrm>
          <a:prstGeom prst="line">
            <a:avLst/>
          </a:prstGeom>
          <a:noFill/>
          <a:ln w="317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1215" name="Freeform 15">
            <a:extLst>
              <a:ext uri="{FF2B5EF4-FFF2-40B4-BE49-F238E27FC236}">
                <a16:creationId xmlns:a16="http://schemas.microsoft.com/office/drawing/2014/main" id="{E9708BAB-E91A-4EF4-8846-84157DF1183C}"/>
              </a:ext>
            </a:extLst>
          </p:cNvPr>
          <p:cNvSpPr>
            <a:spLocks/>
          </p:cNvSpPr>
          <p:nvPr/>
        </p:nvSpPr>
        <p:spPr bwMode="auto">
          <a:xfrm>
            <a:off x="3124200" y="4170363"/>
            <a:ext cx="3762375" cy="387350"/>
          </a:xfrm>
          <a:custGeom>
            <a:avLst/>
            <a:gdLst>
              <a:gd name="T0" fmla="*/ 2147483647 w 2385"/>
              <a:gd name="T1" fmla="*/ 2147483647 h 244"/>
              <a:gd name="T2" fmla="*/ 2147483647 w 2385"/>
              <a:gd name="T3" fmla="*/ 2147483647 h 244"/>
              <a:gd name="T4" fmla="*/ 2147483647 w 2385"/>
              <a:gd name="T5" fmla="*/ 2147483647 h 244"/>
              <a:gd name="T6" fmla="*/ 2147483647 w 2385"/>
              <a:gd name="T7" fmla="*/ 2147483647 h 244"/>
              <a:gd name="T8" fmla="*/ 2147483647 w 2385"/>
              <a:gd name="T9" fmla="*/ 2147483647 h 244"/>
              <a:gd name="T10" fmla="*/ 2147483647 w 2385"/>
              <a:gd name="T11" fmla="*/ 2147483647 h 244"/>
              <a:gd name="T12" fmla="*/ 2147483647 w 2385"/>
              <a:gd name="T13" fmla="*/ 2147483647 h 244"/>
              <a:gd name="T14" fmla="*/ 2147483647 w 2385"/>
              <a:gd name="T15" fmla="*/ 2147483647 h 244"/>
              <a:gd name="T16" fmla="*/ 2147483647 w 2385"/>
              <a:gd name="T17" fmla="*/ 2147483647 h 244"/>
              <a:gd name="T18" fmla="*/ 2147483647 w 2385"/>
              <a:gd name="T19" fmla="*/ 2147483647 h 244"/>
              <a:gd name="T20" fmla="*/ 2147483647 w 2385"/>
              <a:gd name="T21" fmla="*/ 2147483647 h 244"/>
              <a:gd name="T22" fmla="*/ 0 w 2385"/>
              <a:gd name="T23" fmla="*/ 2147483647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85"/>
              <a:gd name="T37" fmla="*/ 0 h 244"/>
              <a:gd name="T38" fmla="*/ 2385 w 2385"/>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85" h="244">
                <a:moveTo>
                  <a:pt x="2385" y="244"/>
                </a:moveTo>
                <a:cubicBezTo>
                  <a:pt x="2341" y="112"/>
                  <a:pt x="2115" y="131"/>
                  <a:pt x="2025" y="127"/>
                </a:cubicBezTo>
                <a:cubicBezTo>
                  <a:pt x="1976" y="117"/>
                  <a:pt x="1908" y="85"/>
                  <a:pt x="1863" y="82"/>
                </a:cubicBezTo>
                <a:cubicBezTo>
                  <a:pt x="1815" y="79"/>
                  <a:pt x="1767" y="76"/>
                  <a:pt x="1719" y="73"/>
                </a:cubicBezTo>
                <a:cubicBezTo>
                  <a:pt x="1674" y="67"/>
                  <a:pt x="1618" y="38"/>
                  <a:pt x="1575" y="37"/>
                </a:cubicBezTo>
                <a:cubicBezTo>
                  <a:pt x="1443" y="34"/>
                  <a:pt x="1311" y="31"/>
                  <a:pt x="1179" y="28"/>
                </a:cubicBezTo>
                <a:cubicBezTo>
                  <a:pt x="980" y="0"/>
                  <a:pt x="995" y="12"/>
                  <a:pt x="675" y="19"/>
                </a:cubicBezTo>
                <a:cubicBezTo>
                  <a:pt x="581" y="50"/>
                  <a:pt x="498" y="57"/>
                  <a:pt x="396" y="64"/>
                </a:cubicBezTo>
                <a:cubicBezTo>
                  <a:pt x="342" y="100"/>
                  <a:pt x="317" y="93"/>
                  <a:pt x="243" y="100"/>
                </a:cubicBezTo>
                <a:cubicBezTo>
                  <a:pt x="209" y="107"/>
                  <a:pt x="178" y="125"/>
                  <a:pt x="144" y="127"/>
                </a:cubicBezTo>
                <a:cubicBezTo>
                  <a:pt x="99" y="130"/>
                  <a:pt x="54" y="130"/>
                  <a:pt x="9" y="136"/>
                </a:cubicBezTo>
                <a:cubicBezTo>
                  <a:pt x="5" y="137"/>
                  <a:pt x="3" y="142"/>
                  <a:pt x="0" y="145"/>
                </a:cubicBezTo>
              </a:path>
            </a:pathLst>
          </a:cu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1211"/>
                                        </p:tgtEl>
                                        <p:attrNameLst>
                                          <p:attrName>style.visibility</p:attrName>
                                        </p:attrNameLst>
                                      </p:cBhvr>
                                      <p:to>
                                        <p:strVal val="visible"/>
                                      </p:to>
                                    </p:set>
                                    <p:animEffect transition="in" filter="wipe(right)">
                                      <p:cBhvr>
                                        <p:cTn id="7" dur="500"/>
                                        <p:tgtEl>
                                          <p:spTgt spid="512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51215"/>
                                        </p:tgtEl>
                                        <p:attrNameLst>
                                          <p:attrName>style.visibility</p:attrName>
                                        </p:attrNameLst>
                                      </p:cBhvr>
                                      <p:to>
                                        <p:strVal val="visible"/>
                                      </p:to>
                                    </p:set>
                                    <p:animEffect transition="in" filter="wipe(right)">
                                      <p:cBhvr>
                                        <p:cTn id="12" dur="500"/>
                                        <p:tgtEl>
                                          <p:spTgt spid="512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51211"/>
                                        </p:tgtEl>
                                        <p:attrNameLst>
                                          <p:attrName>style.visibility</p:attrName>
                                        </p:attrNameLst>
                                      </p:cBhvr>
                                      <p:to>
                                        <p:strVal val="hidden"/>
                                      </p:to>
                                    </p:set>
                                  </p:childTnLst>
                                </p:cTn>
                              </p:par>
                            </p:childTnLst>
                          </p:cTn>
                        </p:par>
                        <p:par>
                          <p:cTn id="17" fill="hold" nodeType="afterGroup">
                            <p:stCondLst>
                              <p:cond delay="0"/>
                            </p:stCondLst>
                            <p:childTnLst>
                              <p:par>
                                <p:cTn id="18" presetID="22" presetClass="entr" presetSubtype="2" fill="hold" nodeType="afterEffect">
                                  <p:stCondLst>
                                    <p:cond delay="0"/>
                                  </p:stCondLst>
                                  <p:childTnLst>
                                    <p:set>
                                      <p:cBhvr>
                                        <p:cTn id="19" dur="1" fill="hold">
                                          <p:stCondLst>
                                            <p:cond delay="0"/>
                                          </p:stCondLst>
                                        </p:cTn>
                                        <p:tgtEl>
                                          <p:spTgt spid="51212"/>
                                        </p:tgtEl>
                                        <p:attrNameLst>
                                          <p:attrName>style.visibility</p:attrName>
                                        </p:attrNameLst>
                                      </p:cBhvr>
                                      <p:to>
                                        <p:strVal val="visible"/>
                                      </p:to>
                                    </p:set>
                                    <p:animEffect transition="in" filter="wipe(right)">
                                      <p:cBhvr>
                                        <p:cTn id="20" dur="500"/>
                                        <p:tgtEl>
                                          <p:spTgt spid="51212"/>
                                        </p:tgtEl>
                                      </p:cBhvr>
                                    </p:animEffect>
                                  </p:childTnLst>
                                </p:cTn>
                              </p:par>
                            </p:childTnLst>
                          </p:cTn>
                        </p:par>
                        <p:par>
                          <p:cTn id="21" fill="hold" nodeType="afterGroup">
                            <p:stCondLst>
                              <p:cond delay="500"/>
                            </p:stCondLst>
                            <p:childTnLst>
                              <p:par>
                                <p:cTn id="22" presetID="22" presetClass="entr" presetSubtype="2" fill="hold" nodeType="afterEffect">
                                  <p:stCondLst>
                                    <p:cond delay="0"/>
                                  </p:stCondLst>
                                  <p:childTnLst>
                                    <p:set>
                                      <p:cBhvr>
                                        <p:cTn id="23" dur="1" fill="hold">
                                          <p:stCondLst>
                                            <p:cond delay="0"/>
                                          </p:stCondLst>
                                        </p:cTn>
                                        <p:tgtEl>
                                          <p:spTgt spid="51213"/>
                                        </p:tgtEl>
                                        <p:attrNameLst>
                                          <p:attrName>style.visibility</p:attrName>
                                        </p:attrNameLst>
                                      </p:cBhvr>
                                      <p:to>
                                        <p:strVal val="visible"/>
                                      </p:to>
                                    </p:set>
                                    <p:animEffect transition="in" filter="wipe(right)">
                                      <p:cBhvr>
                                        <p:cTn id="24" dur="500"/>
                                        <p:tgtEl>
                                          <p:spTgt spid="51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0DF56A-CC86-4302-8B26-DC52B2FAD8CB}"/>
              </a:ext>
            </a:extLst>
          </p:cNvPr>
          <p:cNvSpPr/>
          <p:nvPr/>
        </p:nvSpPr>
        <p:spPr>
          <a:xfrm>
            <a:off x="0" y="59531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7785049-0831-4B5C-80A7-42472D78F8B6}"/>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62" name="Picture 12" descr="IMG_0964">
            <a:extLst>
              <a:ext uri="{FF2B5EF4-FFF2-40B4-BE49-F238E27FC236}">
                <a16:creationId xmlns:a16="http://schemas.microsoft.com/office/drawing/2014/main" id="{5C0257F4-6B41-4D5E-A51D-D7844A713733}"/>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76200" y="82550"/>
            <a:ext cx="8915400"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1" name="Freeform 15">
            <a:extLst>
              <a:ext uri="{FF2B5EF4-FFF2-40B4-BE49-F238E27FC236}">
                <a16:creationId xmlns:a16="http://schemas.microsoft.com/office/drawing/2014/main" id="{C41352CF-F6FB-4A7E-B489-3B811A92C2EB}"/>
              </a:ext>
            </a:extLst>
          </p:cNvPr>
          <p:cNvSpPr>
            <a:spLocks/>
          </p:cNvSpPr>
          <p:nvPr/>
        </p:nvSpPr>
        <p:spPr bwMode="auto">
          <a:xfrm>
            <a:off x="3186113" y="3028950"/>
            <a:ext cx="1828800" cy="3586163"/>
          </a:xfrm>
          <a:custGeom>
            <a:avLst/>
            <a:gdLst>
              <a:gd name="T0" fmla="*/ 2147483647 w 1152"/>
              <a:gd name="T1" fmla="*/ 2147483647 h 2259"/>
              <a:gd name="T2" fmla="*/ 2147483647 w 1152"/>
              <a:gd name="T3" fmla="*/ 2147483647 h 2259"/>
              <a:gd name="T4" fmla="*/ 2147483647 w 1152"/>
              <a:gd name="T5" fmla="*/ 2147483647 h 2259"/>
              <a:gd name="T6" fmla="*/ 2147483647 w 1152"/>
              <a:gd name="T7" fmla="*/ 2147483647 h 2259"/>
              <a:gd name="T8" fmla="*/ 2147483647 w 1152"/>
              <a:gd name="T9" fmla="*/ 2147483647 h 2259"/>
              <a:gd name="T10" fmla="*/ 2147483647 w 1152"/>
              <a:gd name="T11" fmla="*/ 2147483647 h 2259"/>
              <a:gd name="T12" fmla="*/ 2147483647 w 1152"/>
              <a:gd name="T13" fmla="*/ 2147483647 h 2259"/>
              <a:gd name="T14" fmla="*/ 2147483647 w 1152"/>
              <a:gd name="T15" fmla="*/ 2147483647 h 2259"/>
              <a:gd name="T16" fmla="*/ 2147483647 w 1152"/>
              <a:gd name="T17" fmla="*/ 2147483647 h 2259"/>
              <a:gd name="T18" fmla="*/ 2147483647 w 1152"/>
              <a:gd name="T19" fmla="*/ 2147483647 h 2259"/>
              <a:gd name="T20" fmla="*/ 2147483647 w 1152"/>
              <a:gd name="T21" fmla="*/ 2147483647 h 2259"/>
              <a:gd name="T22" fmla="*/ 2147483647 w 1152"/>
              <a:gd name="T23" fmla="*/ 2147483647 h 2259"/>
              <a:gd name="T24" fmla="*/ 2147483647 w 1152"/>
              <a:gd name="T25" fmla="*/ 2147483647 h 2259"/>
              <a:gd name="T26" fmla="*/ 2147483647 w 1152"/>
              <a:gd name="T27" fmla="*/ 2147483647 h 2259"/>
              <a:gd name="T28" fmla="*/ 2147483647 w 1152"/>
              <a:gd name="T29" fmla="*/ 2147483647 h 2259"/>
              <a:gd name="T30" fmla="*/ 2147483647 w 1152"/>
              <a:gd name="T31" fmla="*/ 2147483647 h 2259"/>
              <a:gd name="T32" fmla="*/ 2147483647 w 1152"/>
              <a:gd name="T33" fmla="*/ 2147483647 h 2259"/>
              <a:gd name="T34" fmla="*/ 2147483647 w 1152"/>
              <a:gd name="T35" fmla="*/ 2147483647 h 2259"/>
              <a:gd name="T36" fmla="*/ 2147483647 w 1152"/>
              <a:gd name="T37" fmla="*/ 2147483647 h 2259"/>
              <a:gd name="T38" fmla="*/ 2147483647 w 1152"/>
              <a:gd name="T39" fmla="*/ 2147483647 h 2259"/>
              <a:gd name="T40" fmla="*/ 2147483647 w 1152"/>
              <a:gd name="T41" fmla="*/ 2147483647 h 2259"/>
              <a:gd name="T42" fmla="*/ 0 w 1152"/>
              <a:gd name="T43" fmla="*/ 2147483647 h 2259"/>
              <a:gd name="T44" fmla="*/ 2147483647 w 1152"/>
              <a:gd name="T45" fmla="*/ 2147483647 h 2259"/>
              <a:gd name="T46" fmla="*/ 2147483647 w 1152"/>
              <a:gd name="T47" fmla="*/ 0 h 22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2"/>
              <a:gd name="T73" fmla="*/ 0 h 2259"/>
              <a:gd name="T74" fmla="*/ 1152 w 1152"/>
              <a:gd name="T75" fmla="*/ 2259 h 22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2" h="2259">
                <a:moveTo>
                  <a:pt x="1152" y="2259"/>
                </a:moveTo>
                <a:cubicBezTo>
                  <a:pt x="1123" y="2239"/>
                  <a:pt x="1109" y="2216"/>
                  <a:pt x="1080" y="2196"/>
                </a:cubicBezTo>
                <a:cubicBezTo>
                  <a:pt x="1068" y="2178"/>
                  <a:pt x="1051" y="2163"/>
                  <a:pt x="1044" y="2142"/>
                </a:cubicBezTo>
                <a:cubicBezTo>
                  <a:pt x="1041" y="2133"/>
                  <a:pt x="1039" y="2123"/>
                  <a:pt x="1035" y="2115"/>
                </a:cubicBezTo>
                <a:cubicBezTo>
                  <a:pt x="1018" y="2081"/>
                  <a:pt x="1015" y="2091"/>
                  <a:pt x="990" y="2061"/>
                </a:cubicBezTo>
                <a:cubicBezTo>
                  <a:pt x="919" y="1976"/>
                  <a:pt x="1017" y="2088"/>
                  <a:pt x="963" y="2007"/>
                </a:cubicBezTo>
                <a:cubicBezTo>
                  <a:pt x="956" y="1996"/>
                  <a:pt x="944" y="1990"/>
                  <a:pt x="936" y="1980"/>
                </a:cubicBezTo>
                <a:cubicBezTo>
                  <a:pt x="901" y="1935"/>
                  <a:pt x="878" y="1886"/>
                  <a:pt x="837" y="1845"/>
                </a:cubicBezTo>
                <a:cubicBezTo>
                  <a:pt x="804" y="1747"/>
                  <a:pt x="857" y="1896"/>
                  <a:pt x="810" y="1791"/>
                </a:cubicBezTo>
                <a:cubicBezTo>
                  <a:pt x="791" y="1749"/>
                  <a:pt x="780" y="1700"/>
                  <a:pt x="765" y="1656"/>
                </a:cubicBezTo>
                <a:cubicBezTo>
                  <a:pt x="757" y="1632"/>
                  <a:pt x="735" y="1621"/>
                  <a:pt x="720" y="1602"/>
                </a:cubicBezTo>
                <a:cubicBezTo>
                  <a:pt x="700" y="1576"/>
                  <a:pt x="684" y="1548"/>
                  <a:pt x="666" y="1521"/>
                </a:cubicBezTo>
                <a:cubicBezTo>
                  <a:pt x="643" y="1487"/>
                  <a:pt x="646" y="1440"/>
                  <a:pt x="630" y="1404"/>
                </a:cubicBezTo>
                <a:cubicBezTo>
                  <a:pt x="626" y="1394"/>
                  <a:pt x="616" y="1387"/>
                  <a:pt x="612" y="1377"/>
                </a:cubicBezTo>
                <a:cubicBezTo>
                  <a:pt x="588" y="1322"/>
                  <a:pt x="561" y="1247"/>
                  <a:pt x="549" y="1188"/>
                </a:cubicBezTo>
                <a:cubicBezTo>
                  <a:pt x="533" y="1108"/>
                  <a:pt x="517" y="951"/>
                  <a:pt x="441" y="900"/>
                </a:cubicBezTo>
                <a:cubicBezTo>
                  <a:pt x="399" y="836"/>
                  <a:pt x="454" y="913"/>
                  <a:pt x="387" y="846"/>
                </a:cubicBezTo>
                <a:cubicBezTo>
                  <a:pt x="364" y="823"/>
                  <a:pt x="363" y="790"/>
                  <a:pt x="342" y="765"/>
                </a:cubicBezTo>
                <a:cubicBezTo>
                  <a:pt x="316" y="734"/>
                  <a:pt x="294" y="729"/>
                  <a:pt x="279" y="684"/>
                </a:cubicBezTo>
                <a:cubicBezTo>
                  <a:pt x="260" y="626"/>
                  <a:pt x="222" y="577"/>
                  <a:pt x="198" y="522"/>
                </a:cubicBezTo>
                <a:cubicBezTo>
                  <a:pt x="174" y="468"/>
                  <a:pt x="164" y="412"/>
                  <a:pt x="135" y="360"/>
                </a:cubicBezTo>
                <a:cubicBezTo>
                  <a:pt x="77" y="256"/>
                  <a:pt x="20" y="155"/>
                  <a:pt x="0" y="36"/>
                </a:cubicBezTo>
                <a:cubicBezTo>
                  <a:pt x="3" y="27"/>
                  <a:pt x="2" y="16"/>
                  <a:pt x="9" y="9"/>
                </a:cubicBezTo>
                <a:cubicBezTo>
                  <a:pt x="16" y="2"/>
                  <a:pt x="36" y="0"/>
                  <a:pt x="36" y="0"/>
                </a:cubicBezTo>
              </a:path>
            </a:pathLst>
          </a:custGeom>
          <a:noFill/>
          <a:ln w="50800">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2" name="Freeform 16">
            <a:extLst>
              <a:ext uri="{FF2B5EF4-FFF2-40B4-BE49-F238E27FC236}">
                <a16:creationId xmlns:a16="http://schemas.microsoft.com/office/drawing/2014/main" id="{F1C4D2C3-6C10-4735-A03E-A91071647F7E}"/>
              </a:ext>
            </a:extLst>
          </p:cNvPr>
          <p:cNvSpPr>
            <a:spLocks/>
          </p:cNvSpPr>
          <p:nvPr/>
        </p:nvSpPr>
        <p:spPr bwMode="auto">
          <a:xfrm>
            <a:off x="5081588" y="1987550"/>
            <a:ext cx="581025" cy="4659313"/>
          </a:xfrm>
          <a:custGeom>
            <a:avLst/>
            <a:gdLst>
              <a:gd name="T0" fmla="*/ 0 w 366"/>
              <a:gd name="T1" fmla="*/ 2147483647 h 2935"/>
              <a:gd name="T2" fmla="*/ 2147483647 w 366"/>
              <a:gd name="T3" fmla="*/ 2147483647 h 2935"/>
              <a:gd name="T4" fmla="*/ 2147483647 w 366"/>
              <a:gd name="T5" fmla="*/ 2147483647 h 2935"/>
              <a:gd name="T6" fmla="*/ 2147483647 w 366"/>
              <a:gd name="T7" fmla="*/ 2147483647 h 2935"/>
              <a:gd name="T8" fmla="*/ 2147483647 w 366"/>
              <a:gd name="T9" fmla="*/ 2147483647 h 2935"/>
              <a:gd name="T10" fmla="*/ 2147483647 w 366"/>
              <a:gd name="T11" fmla="*/ 2147483647 h 2935"/>
              <a:gd name="T12" fmla="*/ 2147483647 w 366"/>
              <a:gd name="T13" fmla="*/ 2147483647 h 2935"/>
              <a:gd name="T14" fmla="*/ 2147483647 w 366"/>
              <a:gd name="T15" fmla="*/ 2147483647 h 2935"/>
              <a:gd name="T16" fmla="*/ 2147483647 w 366"/>
              <a:gd name="T17" fmla="*/ 2147483647 h 2935"/>
              <a:gd name="T18" fmla="*/ 2147483647 w 366"/>
              <a:gd name="T19" fmla="*/ 2147483647 h 2935"/>
              <a:gd name="T20" fmla="*/ 2147483647 w 366"/>
              <a:gd name="T21" fmla="*/ 2147483647 h 2935"/>
              <a:gd name="T22" fmla="*/ 2147483647 w 366"/>
              <a:gd name="T23" fmla="*/ 2147483647 h 2935"/>
              <a:gd name="T24" fmla="*/ 2147483647 w 366"/>
              <a:gd name="T25" fmla="*/ 2147483647 h 2935"/>
              <a:gd name="T26" fmla="*/ 2147483647 w 366"/>
              <a:gd name="T27" fmla="*/ 2147483647 h 2935"/>
              <a:gd name="T28" fmla="*/ 2147483647 w 366"/>
              <a:gd name="T29" fmla="*/ 2147483647 h 2935"/>
              <a:gd name="T30" fmla="*/ 2147483647 w 366"/>
              <a:gd name="T31" fmla="*/ 0 h 29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6"/>
              <a:gd name="T49" fmla="*/ 0 h 2935"/>
              <a:gd name="T50" fmla="*/ 366 w 366"/>
              <a:gd name="T51" fmla="*/ 2935 h 29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6" h="2935">
                <a:moveTo>
                  <a:pt x="0" y="2935"/>
                </a:moveTo>
                <a:cubicBezTo>
                  <a:pt x="4" y="2887"/>
                  <a:pt x="5" y="2839"/>
                  <a:pt x="11" y="2791"/>
                </a:cubicBezTo>
                <a:cubicBezTo>
                  <a:pt x="16" y="2750"/>
                  <a:pt x="22" y="2765"/>
                  <a:pt x="45" y="2736"/>
                </a:cubicBezTo>
                <a:cubicBezTo>
                  <a:pt x="70" y="2705"/>
                  <a:pt x="78" y="2669"/>
                  <a:pt x="100" y="2636"/>
                </a:cubicBezTo>
                <a:cubicBezTo>
                  <a:pt x="109" y="2553"/>
                  <a:pt x="98" y="2361"/>
                  <a:pt x="133" y="2315"/>
                </a:cubicBezTo>
                <a:cubicBezTo>
                  <a:pt x="133" y="2315"/>
                  <a:pt x="210" y="2238"/>
                  <a:pt x="222" y="2226"/>
                </a:cubicBezTo>
                <a:cubicBezTo>
                  <a:pt x="248" y="2200"/>
                  <a:pt x="257" y="2157"/>
                  <a:pt x="277" y="2126"/>
                </a:cubicBezTo>
                <a:cubicBezTo>
                  <a:pt x="289" y="2064"/>
                  <a:pt x="304" y="2014"/>
                  <a:pt x="310" y="1949"/>
                </a:cubicBezTo>
                <a:cubicBezTo>
                  <a:pt x="325" y="1795"/>
                  <a:pt x="305" y="1860"/>
                  <a:pt x="333" y="1783"/>
                </a:cubicBezTo>
                <a:cubicBezTo>
                  <a:pt x="342" y="1430"/>
                  <a:pt x="338" y="1444"/>
                  <a:pt x="366" y="1218"/>
                </a:cubicBezTo>
                <a:cubicBezTo>
                  <a:pt x="362" y="1045"/>
                  <a:pt x="362" y="871"/>
                  <a:pt x="355" y="698"/>
                </a:cubicBezTo>
                <a:cubicBezTo>
                  <a:pt x="354" y="659"/>
                  <a:pt x="333" y="611"/>
                  <a:pt x="321" y="576"/>
                </a:cubicBezTo>
                <a:cubicBezTo>
                  <a:pt x="313" y="554"/>
                  <a:pt x="306" y="531"/>
                  <a:pt x="299" y="509"/>
                </a:cubicBezTo>
                <a:cubicBezTo>
                  <a:pt x="295" y="498"/>
                  <a:pt x="288" y="476"/>
                  <a:pt x="288" y="476"/>
                </a:cubicBezTo>
                <a:cubicBezTo>
                  <a:pt x="292" y="399"/>
                  <a:pt x="294" y="239"/>
                  <a:pt x="310" y="144"/>
                </a:cubicBezTo>
                <a:cubicBezTo>
                  <a:pt x="320" y="84"/>
                  <a:pt x="333" y="69"/>
                  <a:pt x="333" y="0"/>
                </a:cubicBezTo>
              </a:path>
            </a:pathLst>
          </a:custGeom>
          <a:noFill/>
          <a:ln w="50800">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1151"/>
                                        </p:tgtEl>
                                        <p:attrNameLst>
                                          <p:attrName>style.visibility</p:attrName>
                                        </p:attrNameLst>
                                      </p:cBhvr>
                                      <p:to>
                                        <p:strVal val="visible"/>
                                      </p:to>
                                    </p:set>
                                    <p:animEffect transition="in" filter="wipe(down)">
                                      <p:cBhvr>
                                        <p:cTn id="7" dur="500"/>
                                        <p:tgtEl>
                                          <p:spTgt spid="911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1152"/>
                                        </p:tgtEl>
                                        <p:attrNameLst>
                                          <p:attrName>style.visibility</p:attrName>
                                        </p:attrNameLst>
                                      </p:cBhvr>
                                      <p:to>
                                        <p:strVal val="visible"/>
                                      </p:to>
                                    </p:set>
                                    <p:animEffect transition="in" filter="wipe(down)">
                                      <p:cBhvr>
                                        <p:cTn id="12" dur="500"/>
                                        <p:tgtEl>
                                          <p:spTgt spid="91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96AF4E-C9B0-41AE-963A-8C14ED940DF1}"/>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D3169E0-A841-4044-96D3-A10B0FC1914E}"/>
              </a:ext>
            </a:extLst>
          </p:cNvPr>
          <p:cNvSpPr/>
          <p:nvPr/>
        </p:nvSpPr>
        <p:spPr>
          <a:xfrm>
            <a:off x="0" y="59753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4386" name="Rectangle 2">
            <a:extLst>
              <a:ext uri="{FF2B5EF4-FFF2-40B4-BE49-F238E27FC236}">
                <a16:creationId xmlns:a16="http://schemas.microsoft.com/office/drawing/2014/main" id="{395B243B-4423-4C1D-BCD6-A1E8EB49003F}"/>
              </a:ext>
            </a:extLst>
          </p:cNvPr>
          <p:cNvSpPr>
            <a:spLocks noGrp="1" noChangeArrowheads="1"/>
          </p:cNvSpPr>
          <p:nvPr>
            <p:ph type="title"/>
          </p:nvPr>
        </p:nvSpPr>
        <p:spPr>
          <a:xfrm>
            <a:off x="76200" y="123129"/>
            <a:ext cx="9220200" cy="1752600"/>
          </a:xfrm>
        </p:spPr>
        <p:txBody>
          <a:bodyPr>
            <a:normAutofit/>
          </a:bodyPr>
          <a:lstStyle/>
          <a:p>
            <a:pPr algn="l">
              <a:lnSpc>
                <a:spcPct val="100000"/>
              </a:lnSpc>
            </a:pPr>
            <a:r>
              <a:rPr lang="en-US" altLang="en-US" sz="3600" dirty="0">
                <a:latin typeface="Arial" panose="020B0604020202020204" pitchFamily="34" charset="0"/>
                <a:cs typeface="Arial" panose="020B0604020202020204" pitchFamily="34" charset="0"/>
              </a:rPr>
              <a:t>When Flagging in and out of a Stream, the Downhill Leg Needs to Level off or Climb for a Short Distance </a:t>
            </a:r>
            <a:endParaRPr lang="en-US" altLang="en-US" sz="2800" dirty="0">
              <a:latin typeface="Arial" panose="020B0604020202020204" pitchFamily="34" charset="0"/>
              <a:cs typeface="Arial" panose="020B0604020202020204" pitchFamily="34" charset="0"/>
            </a:endParaRPr>
          </a:p>
        </p:txBody>
      </p:sp>
      <p:pic>
        <p:nvPicPr>
          <p:cNvPr id="144387" name="Picture 5" descr="Stream x2">
            <a:extLst>
              <a:ext uri="{FF2B5EF4-FFF2-40B4-BE49-F238E27FC236}">
                <a16:creationId xmlns:a16="http://schemas.microsoft.com/office/drawing/2014/main" id="{35168A06-7486-4FF6-84E3-060A1AA671BC}"/>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838200" y="1828800"/>
            <a:ext cx="754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Freeform 6">
            <a:extLst>
              <a:ext uri="{FF2B5EF4-FFF2-40B4-BE49-F238E27FC236}">
                <a16:creationId xmlns:a16="http://schemas.microsoft.com/office/drawing/2014/main" id="{51580233-E143-40FB-8EAC-4E7374911332}"/>
              </a:ext>
            </a:extLst>
          </p:cNvPr>
          <p:cNvSpPr>
            <a:spLocks/>
          </p:cNvSpPr>
          <p:nvPr/>
        </p:nvSpPr>
        <p:spPr bwMode="auto">
          <a:xfrm>
            <a:off x="1066800" y="3124200"/>
            <a:ext cx="7205663" cy="1285875"/>
          </a:xfrm>
          <a:custGeom>
            <a:avLst/>
            <a:gdLst>
              <a:gd name="T0" fmla="*/ 0 w 4538"/>
              <a:gd name="T1" fmla="*/ 2147483647 h 810"/>
              <a:gd name="T2" fmla="*/ 2147483647 w 4538"/>
              <a:gd name="T3" fmla="*/ 2147483647 h 810"/>
              <a:gd name="T4" fmla="*/ 2147483647 w 4538"/>
              <a:gd name="T5" fmla="*/ 2147483647 h 810"/>
              <a:gd name="T6" fmla="*/ 2147483647 w 4538"/>
              <a:gd name="T7" fmla="*/ 2147483647 h 810"/>
              <a:gd name="T8" fmla="*/ 2147483647 w 4538"/>
              <a:gd name="T9" fmla="*/ 2147483647 h 810"/>
              <a:gd name="T10" fmla="*/ 2147483647 w 4538"/>
              <a:gd name="T11" fmla="*/ 2147483647 h 810"/>
              <a:gd name="T12" fmla="*/ 2147483647 w 4538"/>
              <a:gd name="T13" fmla="*/ 2147483647 h 810"/>
              <a:gd name="T14" fmla="*/ 2147483647 w 4538"/>
              <a:gd name="T15" fmla="*/ 2147483647 h 810"/>
              <a:gd name="T16" fmla="*/ 2147483647 w 4538"/>
              <a:gd name="T17" fmla="*/ 2147483647 h 810"/>
              <a:gd name="T18" fmla="*/ 2147483647 w 4538"/>
              <a:gd name="T19" fmla="*/ 2147483647 h 810"/>
              <a:gd name="T20" fmla="*/ 2147483647 w 4538"/>
              <a:gd name="T21" fmla="*/ 2147483647 h 810"/>
              <a:gd name="T22" fmla="*/ 2147483647 w 4538"/>
              <a:gd name="T23" fmla="*/ 2147483647 h 810"/>
              <a:gd name="T24" fmla="*/ 2147483647 w 4538"/>
              <a:gd name="T25" fmla="*/ 2147483647 h 810"/>
              <a:gd name="T26" fmla="*/ 2147483647 w 4538"/>
              <a:gd name="T27" fmla="*/ 2147483647 h 810"/>
              <a:gd name="T28" fmla="*/ 2147483647 w 4538"/>
              <a:gd name="T29" fmla="*/ 2147483647 h 810"/>
              <a:gd name="T30" fmla="*/ 2147483647 w 4538"/>
              <a:gd name="T31" fmla="*/ 2147483647 h 810"/>
              <a:gd name="T32" fmla="*/ 2147483647 w 4538"/>
              <a:gd name="T33" fmla="*/ 2147483647 h 810"/>
              <a:gd name="T34" fmla="*/ 2147483647 w 4538"/>
              <a:gd name="T35" fmla="*/ 2147483647 h 810"/>
              <a:gd name="T36" fmla="*/ 2147483647 w 4538"/>
              <a:gd name="T37" fmla="*/ 2147483647 h 810"/>
              <a:gd name="T38" fmla="*/ 2147483647 w 4538"/>
              <a:gd name="T39" fmla="*/ 2147483647 h 810"/>
              <a:gd name="T40" fmla="*/ 2147483647 w 4538"/>
              <a:gd name="T41" fmla="*/ 2147483647 h 810"/>
              <a:gd name="T42" fmla="*/ 2147483647 w 4538"/>
              <a:gd name="T43" fmla="*/ 2147483647 h 810"/>
              <a:gd name="T44" fmla="*/ 2147483647 w 4538"/>
              <a:gd name="T45" fmla="*/ 2147483647 h 810"/>
              <a:gd name="T46" fmla="*/ 2147483647 w 4538"/>
              <a:gd name="T47" fmla="*/ 2147483647 h 810"/>
              <a:gd name="T48" fmla="*/ 2147483647 w 4538"/>
              <a:gd name="T49" fmla="*/ 2147483647 h 810"/>
              <a:gd name="T50" fmla="*/ 2147483647 w 4538"/>
              <a:gd name="T51" fmla="*/ 2147483647 h 810"/>
              <a:gd name="T52" fmla="*/ 2147483647 w 4538"/>
              <a:gd name="T53" fmla="*/ 2147483647 h 8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538"/>
              <a:gd name="T82" fmla="*/ 0 h 810"/>
              <a:gd name="T83" fmla="*/ 4538 w 4538"/>
              <a:gd name="T84" fmla="*/ 810 h 8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538" h="810">
                <a:moveTo>
                  <a:pt x="0" y="9"/>
                </a:moveTo>
                <a:cubicBezTo>
                  <a:pt x="35" y="0"/>
                  <a:pt x="45" y="6"/>
                  <a:pt x="78" y="16"/>
                </a:cubicBezTo>
                <a:cubicBezTo>
                  <a:pt x="130" y="70"/>
                  <a:pt x="210" y="76"/>
                  <a:pt x="280" y="94"/>
                </a:cubicBezTo>
                <a:cubicBezTo>
                  <a:pt x="343" y="138"/>
                  <a:pt x="426" y="130"/>
                  <a:pt x="498" y="149"/>
                </a:cubicBezTo>
                <a:cubicBezTo>
                  <a:pt x="552" y="184"/>
                  <a:pt x="621" y="182"/>
                  <a:pt x="677" y="211"/>
                </a:cubicBezTo>
                <a:cubicBezTo>
                  <a:pt x="719" y="233"/>
                  <a:pt x="763" y="242"/>
                  <a:pt x="809" y="258"/>
                </a:cubicBezTo>
                <a:cubicBezTo>
                  <a:pt x="843" y="270"/>
                  <a:pt x="874" y="293"/>
                  <a:pt x="910" y="304"/>
                </a:cubicBezTo>
                <a:cubicBezTo>
                  <a:pt x="950" y="344"/>
                  <a:pt x="1012" y="358"/>
                  <a:pt x="1066" y="374"/>
                </a:cubicBezTo>
                <a:cubicBezTo>
                  <a:pt x="1122" y="413"/>
                  <a:pt x="1187" y="408"/>
                  <a:pt x="1253" y="413"/>
                </a:cubicBezTo>
                <a:cubicBezTo>
                  <a:pt x="1285" y="429"/>
                  <a:pt x="1304" y="446"/>
                  <a:pt x="1331" y="468"/>
                </a:cubicBezTo>
                <a:cubicBezTo>
                  <a:pt x="1358" y="490"/>
                  <a:pt x="1395" y="503"/>
                  <a:pt x="1424" y="522"/>
                </a:cubicBezTo>
                <a:cubicBezTo>
                  <a:pt x="1471" y="554"/>
                  <a:pt x="1501" y="579"/>
                  <a:pt x="1556" y="592"/>
                </a:cubicBezTo>
                <a:cubicBezTo>
                  <a:pt x="1604" y="624"/>
                  <a:pt x="1656" y="625"/>
                  <a:pt x="1712" y="631"/>
                </a:cubicBezTo>
                <a:cubicBezTo>
                  <a:pt x="1749" y="640"/>
                  <a:pt x="1785" y="651"/>
                  <a:pt x="1821" y="662"/>
                </a:cubicBezTo>
                <a:cubicBezTo>
                  <a:pt x="1884" y="706"/>
                  <a:pt x="1963" y="729"/>
                  <a:pt x="2039" y="740"/>
                </a:cubicBezTo>
                <a:cubicBezTo>
                  <a:pt x="2125" y="769"/>
                  <a:pt x="2069" y="755"/>
                  <a:pt x="2210" y="764"/>
                </a:cubicBezTo>
                <a:cubicBezTo>
                  <a:pt x="2312" y="782"/>
                  <a:pt x="2163" y="757"/>
                  <a:pt x="2366" y="779"/>
                </a:cubicBezTo>
                <a:cubicBezTo>
                  <a:pt x="2399" y="783"/>
                  <a:pt x="2426" y="803"/>
                  <a:pt x="2459" y="810"/>
                </a:cubicBezTo>
                <a:cubicBezTo>
                  <a:pt x="2542" y="808"/>
                  <a:pt x="2625" y="807"/>
                  <a:pt x="2708" y="803"/>
                </a:cubicBezTo>
                <a:cubicBezTo>
                  <a:pt x="2771" y="800"/>
                  <a:pt x="2809" y="756"/>
                  <a:pt x="2864" y="740"/>
                </a:cubicBezTo>
                <a:cubicBezTo>
                  <a:pt x="2918" y="724"/>
                  <a:pt x="2979" y="727"/>
                  <a:pt x="3035" y="717"/>
                </a:cubicBezTo>
                <a:cubicBezTo>
                  <a:pt x="3167" y="732"/>
                  <a:pt x="3277" y="692"/>
                  <a:pt x="3401" y="662"/>
                </a:cubicBezTo>
                <a:cubicBezTo>
                  <a:pt x="3548" y="626"/>
                  <a:pt x="3703" y="604"/>
                  <a:pt x="3853" y="585"/>
                </a:cubicBezTo>
                <a:cubicBezTo>
                  <a:pt x="3923" y="561"/>
                  <a:pt x="3933" y="560"/>
                  <a:pt x="4016" y="554"/>
                </a:cubicBezTo>
                <a:cubicBezTo>
                  <a:pt x="4180" y="512"/>
                  <a:pt x="4018" y="532"/>
                  <a:pt x="4390" y="522"/>
                </a:cubicBezTo>
                <a:cubicBezTo>
                  <a:pt x="4462" y="500"/>
                  <a:pt x="4360" y="534"/>
                  <a:pt x="4436" y="499"/>
                </a:cubicBezTo>
                <a:cubicBezTo>
                  <a:pt x="4484" y="477"/>
                  <a:pt x="4485" y="483"/>
                  <a:pt x="4538" y="483"/>
                </a:cubicBezTo>
              </a:path>
            </a:pathLst>
          </a:cu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56328" name="Freeform 8">
            <a:extLst>
              <a:ext uri="{FF2B5EF4-FFF2-40B4-BE49-F238E27FC236}">
                <a16:creationId xmlns:a16="http://schemas.microsoft.com/office/drawing/2014/main" id="{4C6AE0FE-0953-4F06-A072-39059EAD2078}"/>
              </a:ext>
            </a:extLst>
          </p:cNvPr>
          <p:cNvSpPr>
            <a:spLocks/>
          </p:cNvSpPr>
          <p:nvPr/>
        </p:nvSpPr>
        <p:spPr bwMode="auto">
          <a:xfrm>
            <a:off x="1046163" y="3222625"/>
            <a:ext cx="7226300" cy="1930400"/>
          </a:xfrm>
          <a:custGeom>
            <a:avLst/>
            <a:gdLst>
              <a:gd name="T0" fmla="*/ 0 w 4553"/>
              <a:gd name="T1" fmla="*/ 0 h 1216"/>
              <a:gd name="T2" fmla="*/ 2147483647 w 4553"/>
              <a:gd name="T3" fmla="*/ 2147483647 h 1216"/>
              <a:gd name="T4" fmla="*/ 2147483647 w 4553"/>
              <a:gd name="T5" fmla="*/ 2147483647 h 1216"/>
              <a:gd name="T6" fmla="*/ 2147483647 w 4553"/>
              <a:gd name="T7" fmla="*/ 2147483647 h 1216"/>
              <a:gd name="T8" fmla="*/ 2147483647 w 4553"/>
              <a:gd name="T9" fmla="*/ 2147483647 h 1216"/>
              <a:gd name="T10" fmla="*/ 2147483647 w 4553"/>
              <a:gd name="T11" fmla="*/ 2147483647 h 1216"/>
              <a:gd name="T12" fmla="*/ 2147483647 w 4553"/>
              <a:gd name="T13" fmla="*/ 2147483647 h 1216"/>
              <a:gd name="T14" fmla="*/ 2147483647 w 4553"/>
              <a:gd name="T15" fmla="*/ 2147483647 h 1216"/>
              <a:gd name="T16" fmla="*/ 2147483647 w 4553"/>
              <a:gd name="T17" fmla="*/ 2147483647 h 1216"/>
              <a:gd name="T18" fmla="*/ 2147483647 w 4553"/>
              <a:gd name="T19" fmla="*/ 2147483647 h 1216"/>
              <a:gd name="T20" fmla="*/ 2147483647 w 4553"/>
              <a:gd name="T21" fmla="*/ 2147483647 h 1216"/>
              <a:gd name="T22" fmla="*/ 2147483647 w 4553"/>
              <a:gd name="T23" fmla="*/ 2147483647 h 1216"/>
              <a:gd name="T24" fmla="*/ 2147483647 w 4553"/>
              <a:gd name="T25" fmla="*/ 2147483647 h 1216"/>
              <a:gd name="T26" fmla="*/ 2147483647 w 4553"/>
              <a:gd name="T27" fmla="*/ 2147483647 h 1216"/>
              <a:gd name="T28" fmla="*/ 2147483647 w 4553"/>
              <a:gd name="T29" fmla="*/ 2147483647 h 1216"/>
              <a:gd name="T30" fmla="*/ 2147483647 w 4553"/>
              <a:gd name="T31" fmla="*/ 2147483647 h 1216"/>
              <a:gd name="T32" fmla="*/ 2147483647 w 4553"/>
              <a:gd name="T33" fmla="*/ 2147483647 h 1216"/>
              <a:gd name="T34" fmla="*/ 2147483647 w 4553"/>
              <a:gd name="T35" fmla="*/ 2147483647 h 1216"/>
              <a:gd name="T36" fmla="*/ 2147483647 w 4553"/>
              <a:gd name="T37" fmla="*/ 2147483647 h 1216"/>
              <a:gd name="T38" fmla="*/ 2147483647 w 4553"/>
              <a:gd name="T39" fmla="*/ 2147483647 h 1216"/>
              <a:gd name="T40" fmla="*/ 2147483647 w 4553"/>
              <a:gd name="T41" fmla="*/ 2147483647 h 1216"/>
              <a:gd name="T42" fmla="*/ 2147483647 w 4553"/>
              <a:gd name="T43" fmla="*/ 2147483647 h 1216"/>
              <a:gd name="T44" fmla="*/ 2147483647 w 4553"/>
              <a:gd name="T45" fmla="*/ 2147483647 h 1216"/>
              <a:gd name="T46" fmla="*/ 2147483647 w 4553"/>
              <a:gd name="T47" fmla="*/ 2147483647 h 1216"/>
              <a:gd name="T48" fmla="*/ 2147483647 w 4553"/>
              <a:gd name="T49" fmla="*/ 2147483647 h 1216"/>
              <a:gd name="T50" fmla="*/ 2147483647 w 4553"/>
              <a:gd name="T51" fmla="*/ 2147483647 h 1216"/>
              <a:gd name="T52" fmla="*/ 2147483647 w 4553"/>
              <a:gd name="T53" fmla="*/ 2147483647 h 1216"/>
              <a:gd name="T54" fmla="*/ 2147483647 w 4553"/>
              <a:gd name="T55" fmla="*/ 2147483647 h 1216"/>
              <a:gd name="T56" fmla="*/ 2147483647 w 4553"/>
              <a:gd name="T57" fmla="*/ 2147483647 h 1216"/>
              <a:gd name="T58" fmla="*/ 2147483647 w 4553"/>
              <a:gd name="T59" fmla="*/ 2147483647 h 1216"/>
              <a:gd name="T60" fmla="*/ 2147483647 w 4553"/>
              <a:gd name="T61" fmla="*/ 2147483647 h 1216"/>
              <a:gd name="T62" fmla="*/ 2147483647 w 4553"/>
              <a:gd name="T63" fmla="*/ 2147483647 h 1216"/>
              <a:gd name="T64" fmla="*/ 2147483647 w 4553"/>
              <a:gd name="T65" fmla="*/ 2147483647 h 1216"/>
              <a:gd name="T66" fmla="*/ 2147483647 w 4553"/>
              <a:gd name="T67" fmla="*/ 2147483647 h 1216"/>
              <a:gd name="T68" fmla="*/ 2147483647 w 4553"/>
              <a:gd name="T69" fmla="*/ 2147483647 h 1216"/>
              <a:gd name="T70" fmla="*/ 2147483647 w 4553"/>
              <a:gd name="T71" fmla="*/ 2147483647 h 1216"/>
              <a:gd name="T72" fmla="*/ 2147483647 w 4553"/>
              <a:gd name="T73" fmla="*/ 2147483647 h 1216"/>
              <a:gd name="T74" fmla="*/ 2147483647 w 4553"/>
              <a:gd name="T75" fmla="*/ 2147483647 h 1216"/>
              <a:gd name="T76" fmla="*/ 2147483647 w 4553"/>
              <a:gd name="T77" fmla="*/ 2147483647 h 1216"/>
              <a:gd name="T78" fmla="*/ 2147483647 w 4553"/>
              <a:gd name="T79" fmla="*/ 2147483647 h 1216"/>
              <a:gd name="T80" fmla="*/ 2147483647 w 4553"/>
              <a:gd name="T81" fmla="*/ 2147483647 h 1216"/>
              <a:gd name="T82" fmla="*/ 2147483647 w 4553"/>
              <a:gd name="T83" fmla="*/ 2147483647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53"/>
              <a:gd name="T127" fmla="*/ 0 h 1216"/>
              <a:gd name="T128" fmla="*/ 4553 w 4553"/>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53" h="1216">
                <a:moveTo>
                  <a:pt x="0" y="0"/>
                </a:moveTo>
                <a:cubicBezTo>
                  <a:pt x="96" y="16"/>
                  <a:pt x="181" y="63"/>
                  <a:pt x="275" y="82"/>
                </a:cubicBezTo>
                <a:cubicBezTo>
                  <a:pt x="343" y="96"/>
                  <a:pt x="407" y="116"/>
                  <a:pt x="476" y="128"/>
                </a:cubicBezTo>
                <a:cubicBezTo>
                  <a:pt x="539" y="139"/>
                  <a:pt x="599" y="154"/>
                  <a:pt x="659" y="173"/>
                </a:cubicBezTo>
                <a:cubicBezTo>
                  <a:pt x="687" y="181"/>
                  <a:pt x="714" y="192"/>
                  <a:pt x="741" y="201"/>
                </a:cubicBezTo>
                <a:cubicBezTo>
                  <a:pt x="750" y="204"/>
                  <a:pt x="768" y="210"/>
                  <a:pt x="768" y="210"/>
                </a:cubicBezTo>
                <a:cubicBezTo>
                  <a:pt x="796" y="236"/>
                  <a:pt x="833" y="244"/>
                  <a:pt x="869" y="256"/>
                </a:cubicBezTo>
                <a:cubicBezTo>
                  <a:pt x="912" y="285"/>
                  <a:pt x="962" y="288"/>
                  <a:pt x="1006" y="311"/>
                </a:cubicBezTo>
                <a:cubicBezTo>
                  <a:pt x="1016" y="316"/>
                  <a:pt x="1023" y="325"/>
                  <a:pt x="1033" y="329"/>
                </a:cubicBezTo>
                <a:cubicBezTo>
                  <a:pt x="1051" y="337"/>
                  <a:pt x="1088" y="347"/>
                  <a:pt x="1088" y="347"/>
                </a:cubicBezTo>
                <a:cubicBezTo>
                  <a:pt x="1094" y="353"/>
                  <a:pt x="1099" y="361"/>
                  <a:pt x="1107" y="365"/>
                </a:cubicBezTo>
                <a:cubicBezTo>
                  <a:pt x="1124" y="374"/>
                  <a:pt x="1161" y="384"/>
                  <a:pt x="1161" y="384"/>
                </a:cubicBezTo>
                <a:cubicBezTo>
                  <a:pt x="1203" y="424"/>
                  <a:pt x="1263" y="427"/>
                  <a:pt x="1317" y="439"/>
                </a:cubicBezTo>
                <a:cubicBezTo>
                  <a:pt x="1351" y="447"/>
                  <a:pt x="1389" y="472"/>
                  <a:pt x="1417" y="484"/>
                </a:cubicBezTo>
                <a:cubicBezTo>
                  <a:pt x="1443" y="496"/>
                  <a:pt x="1473" y="503"/>
                  <a:pt x="1500" y="512"/>
                </a:cubicBezTo>
                <a:cubicBezTo>
                  <a:pt x="1563" y="553"/>
                  <a:pt x="1534" y="541"/>
                  <a:pt x="1582" y="557"/>
                </a:cubicBezTo>
                <a:cubicBezTo>
                  <a:pt x="1627" y="604"/>
                  <a:pt x="1739" y="619"/>
                  <a:pt x="1801" y="640"/>
                </a:cubicBezTo>
                <a:cubicBezTo>
                  <a:pt x="1913" y="678"/>
                  <a:pt x="2032" y="730"/>
                  <a:pt x="2149" y="749"/>
                </a:cubicBezTo>
                <a:cubicBezTo>
                  <a:pt x="2273" y="769"/>
                  <a:pt x="2398" y="778"/>
                  <a:pt x="2524" y="786"/>
                </a:cubicBezTo>
                <a:cubicBezTo>
                  <a:pt x="2645" y="780"/>
                  <a:pt x="2707" y="780"/>
                  <a:pt x="2807" y="749"/>
                </a:cubicBezTo>
                <a:cubicBezTo>
                  <a:pt x="2825" y="743"/>
                  <a:pt x="2846" y="742"/>
                  <a:pt x="2862" y="731"/>
                </a:cubicBezTo>
                <a:cubicBezTo>
                  <a:pt x="2871" y="725"/>
                  <a:pt x="2879" y="717"/>
                  <a:pt x="2889" y="713"/>
                </a:cubicBezTo>
                <a:cubicBezTo>
                  <a:pt x="2907" y="705"/>
                  <a:pt x="2944" y="695"/>
                  <a:pt x="2944" y="695"/>
                </a:cubicBezTo>
                <a:cubicBezTo>
                  <a:pt x="3120" y="703"/>
                  <a:pt x="3289" y="730"/>
                  <a:pt x="3465" y="740"/>
                </a:cubicBezTo>
                <a:cubicBezTo>
                  <a:pt x="3502" y="752"/>
                  <a:pt x="3538" y="765"/>
                  <a:pt x="3575" y="777"/>
                </a:cubicBezTo>
                <a:cubicBezTo>
                  <a:pt x="3584" y="780"/>
                  <a:pt x="3603" y="786"/>
                  <a:pt x="3603" y="786"/>
                </a:cubicBezTo>
                <a:cubicBezTo>
                  <a:pt x="3681" y="838"/>
                  <a:pt x="3797" y="866"/>
                  <a:pt x="3886" y="896"/>
                </a:cubicBezTo>
                <a:cubicBezTo>
                  <a:pt x="3915" y="906"/>
                  <a:pt x="3929" y="931"/>
                  <a:pt x="3959" y="941"/>
                </a:cubicBezTo>
                <a:cubicBezTo>
                  <a:pt x="4002" y="970"/>
                  <a:pt x="3977" y="957"/>
                  <a:pt x="4041" y="978"/>
                </a:cubicBezTo>
                <a:cubicBezTo>
                  <a:pt x="4050" y="981"/>
                  <a:pt x="4060" y="984"/>
                  <a:pt x="4069" y="987"/>
                </a:cubicBezTo>
                <a:cubicBezTo>
                  <a:pt x="4078" y="990"/>
                  <a:pt x="4096" y="996"/>
                  <a:pt x="4096" y="996"/>
                </a:cubicBezTo>
                <a:cubicBezTo>
                  <a:pt x="4133" y="1033"/>
                  <a:pt x="4095" y="1000"/>
                  <a:pt x="4142" y="1024"/>
                </a:cubicBezTo>
                <a:cubicBezTo>
                  <a:pt x="4159" y="1033"/>
                  <a:pt x="4171" y="1051"/>
                  <a:pt x="4188" y="1060"/>
                </a:cubicBezTo>
                <a:cubicBezTo>
                  <a:pt x="4193" y="1062"/>
                  <a:pt x="4254" y="1083"/>
                  <a:pt x="4270" y="1088"/>
                </a:cubicBezTo>
                <a:cubicBezTo>
                  <a:pt x="4341" y="1112"/>
                  <a:pt x="4252" y="1082"/>
                  <a:pt x="4325" y="1106"/>
                </a:cubicBezTo>
                <a:cubicBezTo>
                  <a:pt x="4334" y="1109"/>
                  <a:pt x="4352" y="1115"/>
                  <a:pt x="4352" y="1115"/>
                </a:cubicBezTo>
                <a:cubicBezTo>
                  <a:pt x="4384" y="1146"/>
                  <a:pt x="4364" y="1131"/>
                  <a:pt x="4425" y="1152"/>
                </a:cubicBezTo>
                <a:cubicBezTo>
                  <a:pt x="4434" y="1155"/>
                  <a:pt x="4453" y="1161"/>
                  <a:pt x="4453" y="1161"/>
                </a:cubicBezTo>
                <a:cubicBezTo>
                  <a:pt x="4462" y="1167"/>
                  <a:pt x="4470" y="1174"/>
                  <a:pt x="4480" y="1179"/>
                </a:cubicBezTo>
                <a:cubicBezTo>
                  <a:pt x="4489" y="1183"/>
                  <a:pt x="4500" y="1183"/>
                  <a:pt x="4508" y="1188"/>
                </a:cubicBezTo>
                <a:cubicBezTo>
                  <a:pt x="4515" y="1193"/>
                  <a:pt x="4519" y="1202"/>
                  <a:pt x="4526" y="1207"/>
                </a:cubicBezTo>
                <a:cubicBezTo>
                  <a:pt x="4534" y="1212"/>
                  <a:pt x="4553" y="1216"/>
                  <a:pt x="4553" y="1216"/>
                </a:cubicBezTo>
              </a:path>
            </a:pathLst>
          </a:custGeom>
          <a:noFill/>
          <a:ln w="349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000"/>
                                  </p:stCondLst>
                                  <p:childTnLst>
                                    <p:set>
                                      <p:cBhvr>
                                        <p:cTn id="6" dur="1" fill="hold">
                                          <p:stCondLst>
                                            <p:cond delay="0"/>
                                          </p:stCondLst>
                                        </p:cTn>
                                        <p:tgtEl>
                                          <p:spTgt spid="56326"/>
                                        </p:tgtEl>
                                        <p:attrNameLst>
                                          <p:attrName>style.visibility</p:attrName>
                                        </p:attrNameLst>
                                      </p:cBhvr>
                                      <p:to>
                                        <p:strVal val="visible"/>
                                      </p:to>
                                    </p:set>
                                    <p:animEffect transition="in" filter="wipe(left)">
                                      <p:cBhvr>
                                        <p:cTn id="7" dur="500"/>
                                        <p:tgtEl>
                                          <p:spTgt spid="56326"/>
                                        </p:tgtEl>
                                      </p:cBhvr>
                                    </p:animEffect>
                                  </p:childTnLst>
                                  <p:subTnLst>
                                    <p:set>
                                      <p:cBhvr override="childStyle">
                                        <p:cTn dur="1" fill="hold" display="0" masterRel="nextClick" afterEffect="1"/>
                                        <p:tgtEl>
                                          <p:spTgt spid="56326"/>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6328"/>
                                        </p:tgtEl>
                                        <p:attrNameLst>
                                          <p:attrName>style.visibility</p:attrName>
                                        </p:attrNameLst>
                                      </p:cBhvr>
                                      <p:to>
                                        <p:strVal val="visible"/>
                                      </p:to>
                                    </p:set>
                                    <p:animEffect transition="in" filter="wipe(left)">
                                      <p:cBhvr>
                                        <p:cTn id="12" dur="500"/>
                                        <p:tgtEl>
                                          <p:spTgt spid="56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1D8952C-C907-41AF-AFC8-56C3316EDEEA}"/>
              </a:ext>
            </a:extLst>
          </p:cNvPr>
          <p:cNvSpPr/>
          <p:nvPr/>
        </p:nvSpPr>
        <p:spPr>
          <a:xfrm>
            <a:off x="0" y="596751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45411" name="Picture 5" descr="Flagging 2 4">
            <a:extLst>
              <a:ext uri="{FF2B5EF4-FFF2-40B4-BE49-F238E27FC236}">
                <a16:creationId xmlns:a16="http://schemas.microsoft.com/office/drawing/2014/main" id="{63D2DB31-0F61-4FAC-8234-C9D59685E5D9}"/>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4648200" y="1143000"/>
            <a:ext cx="441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6" descr="Tight flagging 2">
            <a:extLst>
              <a:ext uri="{FF2B5EF4-FFF2-40B4-BE49-F238E27FC236}">
                <a16:creationId xmlns:a16="http://schemas.microsoft.com/office/drawing/2014/main" id="{48C84F06-335E-482E-B053-5F94FFC98C20}"/>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648200" y="3962400"/>
            <a:ext cx="441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Freeform 9">
            <a:extLst>
              <a:ext uri="{FF2B5EF4-FFF2-40B4-BE49-F238E27FC236}">
                <a16:creationId xmlns:a16="http://schemas.microsoft.com/office/drawing/2014/main" id="{9CDF0062-FE1C-435A-A874-44D3073C25FD}"/>
              </a:ext>
            </a:extLst>
          </p:cNvPr>
          <p:cNvSpPr>
            <a:spLocks/>
          </p:cNvSpPr>
          <p:nvPr/>
        </p:nvSpPr>
        <p:spPr bwMode="auto">
          <a:xfrm>
            <a:off x="7499350" y="4741863"/>
            <a:ext cx="44450" cy="134937"/>
          </a:xfrm>
          <a:custGeom>
            <a:avLst/>
            <a:gdLst>
              <a:gd name="T0" fmla="*/ 0 w 28"/>
              <a:gd name="T1" fmla="*/ 0 h 85"/>
              <a:gd name="T2" fmla="*/ 2147483647 w 28"/>
              <a:gd name="T3" fmla="*/ 2147483647 h 85"/>
              <a:gd name="T4" fmla="*/ 0 60000 65536"/>
              <a:gd name="T5" fmla="*/ 0 60000 65536"/>
              <a:gd name="T6" fmla="*/ 0 w 28"/>
              <a:gd name="T7" fmla="*/ 0 h 85"/>
              <a:gd name="T8" fmla="*/ 28 w 28"/>
              <a:gd name="T9" fmla="*/ 85 h 85"/>
            </a:gdLst>
            <a:ahLst/>
            <a:cxnLst>
              <a:cxn ang="T4">
                <a:pos x="T0" y="T1"/>
              </a:cxn>
              <a:cxn ang="T5">
                <a:pos x="T2" y="T3"/>
              </a:cxn>
            </a:cxnLst>
            <a:rect l="T6" t="T7" r="T8" b="T9"/>
            <a:pathLst>
              <a:path w="28" h="85">
                <a:moveTo>
                  <a:pt x="0" y="0"/>
                </a:moveTo>
                <a:cubicBezTo>
                  <a:pt x="28" y="81"/>
                  <a:pt x="8" y="17"/>
                  <a:pt x="8" y="85"/>
                </a:cubicBezTo>
              </a:path>
            </a:pathLst>
          </a:cu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5414" name="Freeform 10">
            <a:extLst>
              <a:ext uri="{FF2B5EF4-FFF2-40B4-BE49-F238E27FC236}">
                <a16:creationId xmlns:a16="http://schemas.microsoft.com/office/drawing/2014/main" id="{30A4A647-445A-40E7-9BB0-93C47869D21D}"/>
              </a:ext>
            </a:extLst>
          </p:cNvPr>
          <p:cNvSpPr>
            <a:spLocks/>
          </p:cNvSpPr>
          <p:nvPr/>
        </p:nvSpPr>
        <p:spPr bwMode="auto">
          <a:xfrm>
            <a:off x="7535863" y="4953000"/>
            <a:ext cx="50800" cy="198438"/>
          </a:xfrm>
          <a:custGeom>
            <a:avLst/>
            <a:gdLst>
              <a:gd name="T0" fmla="*/ 2147483647 w 33"/>
              <a:gd name="T1" fmla="*/ 0 h 125"/>
              <a:gd name="T2" fmla="*/ 2147483647 w 33"/>
              <a:gd name="T3" fmla="*/ 2147483647 h 125"/>
              <a:gd name="T4" fmla="*/ 0 60000 65536"/>
              <a:gd name="T5" fmla="*/ 0 60000 65536"/>
              <a:gd name="T6" fmla="*/ 0 w 33"/>
              <a:gd name="T7" fmla="*/ 0 h 125"/>
              <a:gd name="T8" fmla="*/ 33 w 33"/>
              <a:gd name="T9" fmla="*/ 125 h 125"/>
            </a:gdLst>
            <a:ahLst/>
            <a:cxnLst>
              <a:cxn ang="T4">
                <a:pos x="T0" y="T1"/>
              </a:cxn>
              <a:cxn ang="T5">
                <a:pos x="T2" y="T3"/>
              </a:cxn>
            </a:cxnLst>
            <a:rect l="T6" t="T7" r="T8" b="T9"/>
            <a:pathLst>
              <a:path w="33" h="125">
                <a:moveTo>
                  <a:pt x="33" y="0"/>
                </a:moveTo>
                <a:cubicBezTo>
                  <a:pt x="0" y="53"/>
                  <a:pt x="18" y="15"/>
                  <a:pt x="18" y="125"/>
                </a:cubicBezTo>
              </a:path>
            </a:pathLst>
          </a:cu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5415" name="Freeform 11">
            <a:extLst>
              <a:ext uri="{FF2B5EF4-FFF2-40B4-BE49-F238E27FC236}">
                <a16:creationId xmlns:a16="http://schemas.microsoft.com/office/drawing/2014/main" id="{D03AAD36-2E97-4243-BA5A-6A6E4D0272A3}"/>
              </a:ext>
            </a:extLst>
          </p:cNvPr>
          <p:cNvSpPr>
            <a:spLocks/>
          </p:cNvSpPr>
          <p:nvPr/>
        </p:nvSpPr>
        <p:spPr bwMode="auto">
          <a:xfrm>
            <a:off x="7315200" y="5065713"/>
            <a:ext cx="50800" cy="420687"/>
          </a:xfrm>
          <a:custGeom>
            <a:avLst/>
            <a:gdLst>
              <a:gd name="T0" fmla="*/ 0 w 32"/>
              <a:gd name="T1" fmla="*/ 0 h 265"/>
              <a:gd name="T2" fmla="*/ 2147483647 w 32"/>
              <a:gd name="T3" fmla="*/ 2147483647 h 265"/>
              <a:gd name="T4" fmla="*/ 2147483647 w 32"/>
              <a:gd name="T5" fmla="*/ 2147483647 h 265"/>
              <a:gd name="T6" fmla="*/ 0 60000 65536"/>
              <a:gd name="T7" fmla="*/ 0 60000 65536"/>
              <a:gd name="T8" fmla="*/ 0 60000 65536"/>
              <a:gd name="T9" fmla="*/ 0 w 32"/>
              <a:gd name="T10" fmla="*/ 0 h 265"/>
              <a:gd name="T11" fmla="*/ 32 w 32"/>
              <a:gd name="T12" fmla="*/ 265 h 265"/>
            </a:gdLst>
            <a:ahLst/>
            <a:cxnLst>
              <a:cxn ang="T6">
                <a:pos x="T0" y="T1"/>
              </a:cxn>
              <a:cxn ang="T7">
                <a:pos x="T2" y="T3"/>
              </a:cxn>
              <a:cxn ang="T8">
                <a:pos x="T4" y="T5"/>
              </a:cxn>
            </a:cxnLst>
            <a:rect l="T9" t="T10" r="T11" b="T12"/>
            <a:pathLst>
              <a:path w="32" h="265">
                <a:moveTo>
                  <a:pt x="0" y="0"/>
                </a:moveTo>
                <a:cubicBezTo>
                  <a:pt x="7" y="52"/>
                  <a:pt x="15" y="106"/>
                  <a:pt x="32" y="156"/>
                </a:cubicBezTo>
                <a:cubicBezTo>
                  <a:pt x="9" y="223"/>
                  <a:pt x="16" y="186"/>
                  <a:pt x="16" y="265"/>
                </a:cubicBezTo>
              </a:path>
            </a:pathLst>
          </a:cu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5416" name="Freeform 12">
            <a:extLst>
              <a:ext uri="{FF2B5EF4-FFF2-40B4-BE49-F238E27FC236}">
                <a16:creationId xmlns:a16="http://schemas.microsoft.com/office/drawing/2014/main" id="{43A743BB-7064-4465-BC58-2D4C76533FF9}"/>
              </a:ext>
            </a:extLst>
          </p:cNvPr>
          <p:cNvSpPr>
            <a:spLocks/>
          </p:cNvSpPr>
          <p:nvPr/>
        </p:nvSpPr>
        <p:spPr bwMode="auto">
          <a:xfrm>
            <a:off x="6591300" y="5424488"/>
            <a:ext cx="114300" cy="519112"/>
          </a:xfrm>
          <a:custGeom>
            <a:avLst/>
            <a:gdLst>
              <a:gd name="T0" fmla="*/ 0 w 72"/>
              <a:gd name="T1" fmla="*/ 0 h 327"/>
              <a:gd name="T2" fmla="*/ 2147483647 w 72"/>
              <a:gd name="T3" fmla="*/ 2147483647 h 327"/>
              <a:gd name="T4" fmla="*/ 2147483647 w 72"/>
              <a:gd name="T5" fmla="*/ 2147483647 h 327"/>
              <a:gd name="T6" fmla="*/ 2147483647 w 72"/>
              <a:gd name="T7" fmla="*/ 2147483647 h 327"/>
              <a:gd name="T8" fmla="*/ 2147483647 w 72"/>
              <a:gd name="T9" fmla="*/ 2147483647 h 327"/>
              <a:gd name="T10" fmla="*/ 0 60000 65536"/>
              <a:gd name="T11" fmla="*/ 0 60000 65536"/>
              <a:gd name="T12" fmla="*/ 0 60000 65536"/>
              <a:gd name="T13" fmla="*/ 0 60000 65536"/>
              <a:gd name="T14" fmla="*/ 0 60000 65536"/>
              <a:gd name="T15" fmla="*/ 0 w 72"/>
              <a:gd name="T16" fmla="*/ 0 h 327"/>
              <a:gd name="T17" fmla="*/ 72 w 72"/>
              <a:gd name="T18" fmla="*/ 327 h 327"/>
            </a:gdLst>
            <a:ahLst/>
            <a:cxnLst>
              <a:cxn ang="T10">
                <a:pos x="T0" y="T1"/>
              </a:cxn>
              <a:cxn ang="T11">
                <a:pos x="T2" y="T3"/>
              </a:cxn>
              <a:cxn ang="T12">
                <a:pos x="T4" y="T5"/>
              </a:cxn>
              <a:cxn ang="T13">
                <a:pos x="T6" y="T7"/>
              </a:cxn>
              <a:cxn ang="T14">
                <a:pos x="T8" y="T9"/>
              </a:cxn>
            </a:cxnLst>
            <a:rect l="T15" t="T16" r="T17" b="T18"/>
            <a:pathLst>
              <a:path w="72" h="327">
                <a:moveTo>
                  <a:pt x="0" y="0"/>
                </a:moveTo>
                <a:cubicBezTo>
                  <a:pt x="13" y="3"/>
                  <a:pt x="26" y="5"/>
                  <a:pt x="39" y="8"/>
                </a:cubicBezTo>
                <a:cubicBezTo>
                  <a:pt x="47" y="10"/>
                  <a:pt x="62" y="8"/>
                  <a:pt x="63" y="16"/>
                </a:cubicBezTo>
                <a:cubicBezTo>
                  <a:pt x="72" y="74"/>
                  <a:pt x="61" y="98"/>
                  <a:pt x="47" y="141"/>
                </a:cubicBezTo>
                <a:cubicBezTo>
                  <a:pt x="63" y="218"/>
                  <a:pt x="63" y="227"/>
                  <a:pt x="63" y="327"/>
                </a:cubicBez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5417" name="Freeform 13">
            <a:extLst>
              <a:ext uri="{FF2B5EF4-FFF2-40B4-BE49-F238E27FC236}">
                <a16:creationId xmlns:a16="http://schemas.microsoft.com/office/drawing/2014/main" id="{26D1C112-F58D-4320-83C4-5633AAEC59A7}"/>
              </a:ext>
            </a:extLst>
          </p:cNvPr>
          <p:cNvSpPr>
            <a:spLocks/>
          </p:cNvSpPr>
          <p:nvPr/>
        </p:nvSpPr>
        <p:spPr bwMode="auto">
          <a:xfrm>
            <a:off x="5943600" y="5980113"/>
            <a:ext cx="106363" cy="801687"/>
          </a:xfrm>
          <a:custGeom>
            <a:avLst/>
            <a:gdLst>
              <a:gd name="T0" fmla="*/ 2147483647 w 67"/>
              <a:gd name="T1" fmla="*/ 0 h 505"/>
              <a:gd name="T2" fmla="*/ 2147483647 w 67"/>
              <a:gd name="T3" fmla="*/ 2147483647 h 505"/>
              <a:gd name="T4" fmla="*/ 2147483647 w 67"/>
              <a:gd name="T5" fmla="*/ 2147483647 h 505"/>
              <a:gd name="T6" fmla="*/ 2147483647 w 67"/>
              <a:gd name="T7" fmla="*/ 2147483647 h 505"/>
              <a:gd name="T8" fmla="*/ 2147483647 w 67"/>
              <a:gd name="T9" fmla="*/ 2147483647 h 505"/>
              <a:gd name="T10" fmla="*/ 2147483647 w 67"/>
              <a:gd name="T11" fmla="*/ 2147483647 h 505"/>
              <a:gd name="T12" fmla="*/ 0 60000 65536"/>
              <a:gd name="T13" fmla="*/ 0 60000 65536"/>
              <a:gd name="T14" fmla="*/ 0 60000 65536"/>
              <a:gd name="T15" fmla="*/ 0 60000 65536"/>
              <a:gd name="T16" fmla="*/ 0 60000 65536"/>
              <a:gd name="T17" fmla="*/ 0 60000 65536"/>
              <a:gd name="T18" fmla="*/ 0 w 67"/>
              <a:gd name="T19" fmla="*/ 0 h 505"/>
              <a:gd name="T20" fmla="*/ 67 w 67"/>
              <a:gd name="T21" fmla="*/ 505 h 505"/>
            </a:gdLst>
            <a:ahLst/>
            <a:cxnLst>
              <a:cxn ang="T12">
                <a:pos x="T0" y="T1"/>
              </a:cxn>
              <a:cxn ang="T13">
                <a:pos x="T2" y="T3"/>
              </a:cxn>
              <a:cxn ang="T14">
                <a:pos x="T4" y="T5"/>
              </a:cxn>
              <a:cxn ang="T15">
                <a:pos x="T6" y="T7"/>
              </a:cxn>
              <a:cxn ang="T16">
                <a:pos x="T8" y="T9"/>
              </a:cxn>
              <a:cxn ang="T17">
                <a:pos x="T10" y="T11"/>
              </a:cxn>
            </a:cxnLst>
            <a:rect l="T18" t="T19" r="T20" b="T21"/>
            <a:pathLst>
              <a:path w="67" h="505">
                <a:moveTo>
                  <a:pt x="67" y="0"/>
                </a:moveTo>
                <a:cubicBezTo>
                  <a:pt x="51" y="45"/>
                  <a:pt x="55" y="93"/>
                  <a:pt x="28" y="132"/>
                </a:cubicBezTo>
                <a:cubicBezTo>
                  <a:pt x="11" y="196"/>
                  <a:pt x="0" y="261"/>
                  <a:pt x="52" y="311"/>
                </a:cubicBezTo>
                <a:cubicBezTo>
                  <a:pt x="64" y="352"/>
                  <a:pt x="58" y="375"/>
                  <a:pt x="28" y="404"/>
                </a:cubicBezTo>
                <a:cubicBezTo>
                  <a:pt x="21" y="431"/>
                  <a:pt x="14" y="434"/>
                  <a:pt x="28" y="459"/>
                </a:cubicBezTo>
                <a:cubicBezTo>
                  <a:pt x="37" y="475"/>
                  <a:pt x="59" y="505"/>
                  <a:pt x="59" y="505"/>
                </a:cubicBez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pic>
        <p:nvPicPr>
          <p:cNvPr id="145418" name="Picture 15" descr="IMG_1003">
            <a:extLst>
              <a:ext uri="{FF2B5EF4-FFF2-40B4-BE49-F238E27FC236}">
                <a16:creationId xmlns:a16="http://schemas.microsoft.com/office/drawing/2014/main" id="{11025B83-6FA7-4874-8EAD-CFCFF48205B2}"/>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228600" y="4419600"/>
            <a:ext cx="4267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9" name="Picture 16" descr="IMG_1006">
            <a:extLst>
              <a:ext uri="{FF2B5EF4-FFF2-40B4-BE49-F238E27FC236}">
                <a16:creationId xmlns:a16="http://schemas.microsoft.com/office/drawing/2014/main" id="{E9BE11BE-9CD6-4665-B2CD-417EFF877948}"/>
              </a:ext>
            </a:extLst>
          </p:cNvPr>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228600" y="1828800"/>
            <a:ext cx="42672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0" name="Freeform 17">
            <a:extLst>
              <a:ext uri="{FF2B5EF4-FFF2-40B4-BE49-F238E27FC236}">
                <a16:creationId xmlns:a16="http://schemas.microsoft.com/office/drawing/2014/main" id="{07D8B9C9-800D-46F6-AEF5-99EECD4885A3}"/>
              </a:ext>
            </a:extLst>
          </p:cNvPr>
          <p:cNvSpPr>
            <a:spLocks/>
          </p:cNvSpPr>
          <p:nvPr/>
        </p:nvSpPr>
        <p:spPr bwMode="auto">
          <a:xfrm>
            <a:off x="3333750" y="2586038"/>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1" name="Freeform 18">
            <a:extLst>
              <a:ext uri="{FF2B5EF4-FFF2-40B4-BE49-F238E27FC236}">
                <a16:creationId xmlns:a16="http://schemas.microsoft.com/office/drawing/2014/main" id="{2B55EE04-AE0E-4CF2-BE9D-3784AC4484BD}"/>
              </a:ext>
            </a:extLst>
          </p:cNvPr>
          <p:cNvSpPr>
            <a:spLocks/>
          </p:cNvSpPr>
          <p:nvPr/>
        </p:nvSpPr>
        <p:spPr bwMode="auto">
          <a:xfrm>
            <a:off x="1676400" y="2428875"/>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2" name="Freeform 19">
            <a:extLst>
              <a:ext uri="{FF2B5EF4-FFF2-40B4-BE49-F238E27FC236}">
                <a16:creationId xmlns:a16="http://schemas.microsoft.com/office/drawing/2014/main" id="{BC8A27A7-791A-46F6-AD09-33CF448DCBAB}"/>
              </a:ext>
            </a:extLst>
          </p:cNvPr>
          <p:cNvSpPr>
            <a:spLocks/>
          </p:cNvSpPr>
          <p:nvPr/>
        </p:nvSpPr>
        <p:spPr bwMode="auto">
          <a:xfrm>
            <a:off x="4184650" y="2667000"/>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3" name="Freeform 20">
            <a:extLst>
              <a:ext uri="{FF2B5EF4-FFF2-40B4-BE49-F238E27FC236}">
                <a16:creationId xmlns:a16="http://schemas.microsoft.com/office/drawing/2014/main" id="{C967AC75-7307-4E42-AC24-27DBDC615A30}"/>
              </a:ext>
            </a:extLst>
          </p:cNvPr>
          <p:cNvSpPr>
            <a:spLocks/>
          </p:cNvSpPr>
          <p:nvPr/>
        </p:nvSpPr>
        <p:spPr bwMode="auto">
          <a:xfrm>
            <a:off x="2279650" y="2438400"/>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4" name="Freeform 22">
            <a:extLst>
              <a:ext uri="{FF2B5EF4-FFF2-40B4-BE49-F238E27FC236}">
                <a16:creationId xmlns:a16="http://schemas.microsoft.com/office/drawing/2014/main" id="{FC53ADAB-8E85-43A8-AB6B-233A693C2661}"/>
              </a:ext>
            </a:extLst>
          </p:cNvPr>
          <p:cNvSpPr>
            <a:spLocks/>
          </p:cNvSpPr>
          <p:nvPr/>
        </p:nvSpPr>
        <p:spPr bwMode="auto">
          <a:xfrm>
            <a:off x="1371600" y="2362200"/>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5" name="Freeform 23">
            <a:extLst>
              <a:ext uri="{FF2B5EF4-FFF2-40B4-BE49-F238E27FC236}">
                <a16:creationId xmlns:a16="http://schemas.microsoft.com/office/drawing/2014/main" id="{608F7792-59A1-4212-8A99-CECC2E847D19}"/>
              </a:ext>
            </a:extLst>
          </p:cNvPr>
          <p:cNvSpPr>
            <a:spLocks/>
          </p:cNvSpPr>
          <p:nvPr/>
        </p:nvSpPr>
        <p:spPr bwMode="auto">
          <a:xfrm>
            <a:off x="4191000" y="5476875"/>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6" name="Freeform 24">
            <a:extLst>
              <a:ext uri="{FF2B5EF4-FFF2-40B4-BE49-F238E27FC236}">
                <a16:creationId xmlns:a16="http://schemas.microsoft.com/office/drawing/2014/main" id="{54FF3A83-99FD-44AD-9CF0-52B34CB2239C}"/>
              </a:ext>
            </a:extLst>
          </p:cNvPr>
          <p:cNvSpPr>
            <a:spLocks/>
          </p:cNvSpPr>
          <p:nvPr/>
        </p:nvSpPr>
        <p:spPr bwMode="auto">
          <a:xfrm>
            <a:off x="3117850" y="5181600"/>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7" name="Freeform 25">
            <a:extLst>
              <a:ext uri="{FF2B5EF4-FFF2-40B4-BE49-F238E27FC236}">
                <a16:creationId xmlns:a16="http://schemas.microsoft.com/office/drawing/2014/main" id="{EA7F9E61-9FCD-4D09-B9C5-011B37700D7E}"/>
              </a:ext>
            </a:extLst>
          </p:cNvPr>
          <p:cNvSpPr>
            <a:spLocks/>
          </p:cNvSpPr>
          <p:nvPr/>
        </p:nvSpPr>
        <p:spPr bwMode="auto">
          <a:xfrm>
            <a:off x="2584450" y="5172075"/>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8" name="Freeform 26">
            <a:extLst>
              <a:ext uri="{FF2B5EF4-FFF2-40B4-BE49-F238E27FC236}">
                <a16:creationId xmlns:a16="http://schemas.microsoft.com/office/drawing/2014/main" id="{A792DBB2-4085-4159-9F18-B14BF499DAEB}"/>
              </a:ext>
            </a:extLst>
          </p:cNvPr>
          <p:cNvSpPr>
            <a:spLocks/>
          </p:cNvSpPr>
          <p:nvPr/>
        </p:nvSpPr>
        <p:spPr bwMode="auto">
          <a:xfrm>
            <a:off x="2133600" y="5105400"/>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9" name="Freeform 27">
            <a:extLst>
              <a:ext uri="{FF2B5EF4-FFF2-40B4-BE49-F238E27FC236}">
                <a16:creationId xmlns:a16="http://schemas.microsoft.com/office/drawing/2014/main" id="{B6A7D80D-A95A-4B8F-9C14-C14265BEBF85}"/>
              </a:ext>
            </a:extLst>
          </p:cNvPr>
          <p:cNvSpPr>
            <a:spLocks/>
          </p:cNvSpPr>
          <p:nvPr/>
        </p:nvSpPr>
        <p:spPr bwMode="auto">
          <a:xfrm>
            <a:off x="1828800" y="5105400"/>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30" name="Freeform 28">
            <a:extLst>
              <a:ext uri="{FF2B5EF4-FFF2-40B4-BE49-F238E27FC236}">
                <a16:creationId xmlns:a16="http://schemas.microsoft.com/office/drawing/2014/main" id="{B0A7367C-9465-40BF-A663-A8ECBBF07C2E}"/>
              </a:ext>
            </a:extLst>
          </p:cNvPr>
          <p:cNvSpPr>
            <a:spLocks/>
          </p:cNvSpPr>
          <p:nvPr/>
        </p:nvSpPr>
        <p:spPr bwMode="auto">
          <a:xfrm>
            <a:off x="1670050" y="5105400"/>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03EB957-DADA-480D-B9BB-FE6DEB172F03}"/>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5431" name="Freeform 29">
            <a:extLst>
              <a:ext uri="{FF2B5EF4-FFF2-40B4-BE49-F238E27FC236}">
                <a16:creationId xmlns:a16="http://schemas.microsoft.com/office/drawing/2014/main" id="{218BF14E-51B4-4C64-B33E-5A7439084E88}"/>
              </a:ext>
            </a:extLst>
          </p:cNvPr>
          <p:cNvSpPr>
            <a:spLocks/>
          </p:cNvSpPr>
          <p:nvPr/>
        </p:nvSpPr>
        <p:spPr bwMode="auto">
          <a:xfrm>
            <a:off x="1295400" y="5029200"/>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32" name="Freeform 30">
            <a:extLst>
              <a:ext uri="{FF2B5EF4-FFF2-40B4-BE49-F238E27FC236}">
                <a16:creationId xmlns:a16="http://schemas.microsoft.com/office/drawing/2014/main" id="{C39E9156-0556-4BE5-AC8A-007A5042DBE6}"/>
              </a:ext>
            </a:extLst>
          </p:cNvPr>
          <p:cNvSpPr>
            <a:spLocks/>
          </p:cNvSpPr>
          <p:nvPr/>
        </p:nvSpPr>
        <p:spPr bwMode="auto">
          <a:xfrm>
            <a:off x="914400" y="5019675"/>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33" name="Freeform 31">
            <a:extLst>
              <a:ext uri="{FF2B5EF4-FFF2-40B4-BE49-F238E27FC236}">
                <a16:creationId xmlns:a16="http://schemas.microsoft.com/office/drawing/2014/main" id="{47135FF6-A43E-4A4E-84FE-195A8088438E}"/>
              </a:ext>
            </a:extLst>
          </p:cNvPr>
          <p:cNvSpPr>
            <a:spLocks/>
          </p:cNvSpPr>
          <p:nvPr/>
        </p:nvSpPr>
        <p:spPr bwMode="auto">
          <a:xfrm>
            <a:off x="533400" y="4953000"/>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34" name="Freeform 32">
            <a:extLst>
              <a:ext uri="{FF2B5EF4-FFF2-40B4-BE49-F238E27FC236}">
                <a16:creationId xmlns:a16="http://schemas.microsoft.com/office/drawing/2014/main" id="{A06EB7E1-4AF3-4F70-9B97-AD3F43372418}"/>
              </a:ext>
            </a:extLst>
          </p:cNvPr>
          <p:cNvSpPr>
            <a:spLocks/>
          </p:cNvSpPr>
          <p:nvPr/>
        </p:nvSpPr>
        <p:spPr bwMode="auto">
          <a:xfrm>
            <a:off x="228600" y="4876800"/>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35" name="Freeform 33">
            <a:extLst>
              <a:ext uri="{FF2B5EF4-FFF2-40B4-BE49-F238E27FC236}">
                <a16:creationId xmlns:a16="http://schemas.microsoft.com/office/drawing/2014/main" id="{05EE2A4F-F7F9-4E7C-A970-B60A425AF203}"/>
              </a:ext>
            </a:extLst>
          </p:cNvPr>
          <p:cNvSpPr>
            <a:spLocks/>
          </p:cNvSpPr>
          <p:nvPr/>
        </p:nvSpPr>
        <p:spPr bwMode="auto">
          <a:xfrm>
            <a:off x="3727450" y="5257800"/>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36" name="Freeform 34">
            <a:extLst>
              <a:ext uri="{FF2B5EF4-FFF2-40B4-BE49-F238E27FC236}">
                <a16:creationId xmlns:a16="http://schemas.microsoft.com/office/drawing/2014/main" id="{0E6D79F7-5D37-49BD-89D7-ECA402A843B2}"/>
              </a:ext>
            </a:extLst>
          </p:cNvPr>
          <p:cNvSpPr>
            <a:spLocks/>
          </p:cNvSpPr>
          <p:nvPr/>
        </p:nvSpPr>
        <p:spPr bwMode="auto">
          <a:xfrm>
            <a:off x="381000" y="4943475"/>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37" name="Freeform 35">
            <a:extLst>
              <a:ext uri="{FF2B5EF4-FFF2-40B4-BE49-F238E27FC236}">
                <a16:creationId xmlns:a16="http://schemas.microsoft.com/office/drawing/2014/main" id="{7CD43057-AB35-4FFF-AE6E-47B3AFDA5F60}"/>
              </a:ext>
            </a:extLst>
          </p:cNvPr>
          <p:cNvSpPr>
            <a:spLocks/>
          </p:cNvSpPr>
          <p:nvPr/>
        </p:nvSpPr>
        <p:spPr bwMode="auto">
          <a:xfrm>
            <a:off x="908050" y="2276475"/>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38" name="Freeform 36">
            <a:extLst>
              <a:ext uri="{FF2B5EF4-FFF2-40B4-BE49-F238E27FC236}">
                <a16:creationId xmlns:a16="http://schemas.microsoft.com/office/drawing/2014/main" id="{B284D28C-59CD-4E2C-B178-40E41B91E484}"/>
              </a:ext>
            </a:extLst>
          </p:cNvPr>
          <p:cNvSpPr>
            <a:spLocks/>
          </p:cNvSpPr>
          <p:nvPr/>
        </p:nvSpPr>
        <p:spPr bwMode="auto">
          <a:xfrm>
            <a:off x="5913438" y="3389313"/>
            <a:ext cx="106362" cy="420687"/>
          </a:xfrm>
          <a:custGeom>
            <a:avLst/>
            <a:gdLst>
              <a:gd name="T0" fmla="*/ 2147483647 w 67"/>
              <a:gd name="T1" fmla="*/ 0 h 505"/>
              <a:gd name="T2" fmla="*/ 2147483647 w 67"/>
              <a:gd name="T3" fmla="*/ 2147483647 h 505"/>
              <a:gd name="T4" fmla="*/ 2147483647 w 67"/>
              <a:gd name="T5" fmla="*/ 2147483647 h 505"/>
              <a:gd name="T6" fmla="*/ 2147483647 w 67"/>
              <a:gd name="T7" fmla="*/ 2147483647 h 505"/>
              <a:gd name="T8" fmla="*/ 2147483647 w 67"/>
              <a:gd name="T9" fmla="*/ 2147483647 h 505"/>
              <a:gd name="T10" fmla="*/ 2147483647 w 67"/>
              <a:gd name="T11" fmla="*/ 2147483647 h 505"/>
              <a:gd name="T12" fmla="*/ 0 60000 65536"/>
              <a:gd name="T13" fmla="*/ 0 60000 65536"/>
              <a:gd name="T14" fmla="*/ 0 60000 65536"/>
              <a:gd name="T15" fmla="*/ 0 60000 65536"/>
              <a:gd name="T16" fmla="*/ 0 60000 65536"/>
              <a:gd name="T17" fmla="*/ 0 60000 65536"/>
              <a:gd name="T18" fmla="*/ 0 w 67"/>
              <a:gd name="T19" fmla="*/ 0 h 505"/>
              <a:gd name="T20" fmla="*/ 67 w 67"/>
              <a:gd name="T21" fmla="*/ 505 h 505"/>
            </a:gdLst>
            <a:ahLst/>
            <a:cxnLst>
              <a:cxn ang="T12">
                <a:pos x="T0" y="T1"/>
              </a:cxn>
              <a:cxn ang="T13">
                <a:pos x="T2" y="T3"/>
              </a:cxn>
              <a:cxn ang="T14">
                <a:pos x="T4" y="T5"/>
              </a:cxn>
              <a:cxn ang="T15">
                <a:pos x="T6" y="T7"/>
              </a:cxn>
              <a:cxn ang="T16">
                <a:pos x="T8" y="T9"/>
              </a:cxn>
              <a:cxn ang="T17">
                <a:pos x="T10" y="T11"/>
              </a:cxn>
            </a:cxnLst>
            <a:rect l="T18" t="T19" r="T20" b="T21"/>
            <a:pathLst>
              <a:path w="67" h="505">
                <a:moveTo>
                  <a:pt x="67" y="0"/>
                </a:moveTo>
                <a:cubicBezTo>
                  <a:pt x="51" y="45"/>
                  <a:pt x="55" y="93"/>
                  <a:pt x="28" y="132"/>
                </a:cubicBezTo>
                <a:cubicBezTo>
                  <a:pt x="11" y="196"/>
                  <a:pt x="0" y="261"/>
                  <a:pt x="52" y="311"/>
                </a:cubicBezTo>
                <a:cubicBezTo>
                  <a:pt x="64" y="352"/>
                  <a:pt x="58" y="375"/>
                  <a:pt x="28" y="404"/>
                </a:cubicBezTo>
                <a:cubicBezTo>
                  <a:pt x="21" y="431"/>
                  <a:pt x="14" y="434"/>
                  <a:pt x="28" y="459"/>
                </a:cubicBezTo>
                <a:cubicBezTo>
                  <a:pt x="37" y="475"/>
                  <a:pt x="59" y="505"/>
                  <a:pt x="59" y="505"/>
                </a:cubicBez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5439" name="Freeform 37">
            <a:extLst>
              <a:ext uri="{FF2B5EF4-FFF2-40B4-BE49-F238E27FC236}">
                <a16:creationId xmlns:a16="http://schemas.microsoft.com/office/drawing/2014/main" id="{7D11FCEE-7D11-445E-9FAF-6C476640568F}"/>
              </a:ext>
            </a:extLst>
          </p:cNvPr>
          <p:cNvSpPr>
            <a:spLocks/>
          </p:cNvSpPr>
          <p:nvPr/>
        </p:nvSpPr>
        <p:spPr bwMode="auto">
          <a:xfrm>
            <a:off x="7162800" y="2551113"/>
            <a:ext cx="50800" cy="420687"/>
          </a:xfrm>
          <a:custGeom>
            <a:avLst/>
            <a:gdLst>
              <a:gd name="T0" fmla="*/ 0 w 32"/>
              <a:gd name="T1" fmla="*/ 0 h 265"/>
              <a:gd name="T2" fmla="*/ 2147483647 w 32"/>
              <a:gd name="T3" fmla="*/ 2147483647 h 265"/>
              <a:gd name="T4" fmla="*/ 2147483647 w 32"/>
              <a:gd name="T5" fmla="*/ 2147483647 h 265"/>
              <a:gd name="T6" fmla="*/ 0 60000 65536"/>
              <a:gd name="T7" fmla="*/ 0 60000 65536"/>
              <a:gd name="T8" fmla="*/ 0 60000 65536"/>
              <a:gd name="T9" fmla="*/ 0 w 32"/>
              <a:gd name="T10" fmla="*/ 0 h 265"/>
              <a:gd name="T11" fmla="*/ 32 w 32"/>
              <a:gd name="T12" fmla="*/ 265 h 265"/>
            </a:gdLst>
            <a:ahLst/>
            <a:cxnLst>
              <a:cxn ang="T6">
                <a:pos x="T0" y="T1"/>
              </a:cxn>
              <a:cxn ang="T7">
                <a:pos x="T2" y="T3"/>
              </a:cxn>
              <a:cxn ang="T8">
                <a:pos x="T4" y="T5"/>
              </a:cxn>
            </a:cxnLst>
            <a:rect l="T9" t="T10" r="T11" b="T12"/>
            <a:pathLst>
              <a:path w="32" h="265">
                <a:moveTo>
                  <a:pt x="0" y="0"/>
                </a:moveTo>
                <a:cubicBezTo>
                  <a:pt x="7" y="52"/>
                  <a:pt x="15" y="106"/>
                  <a:pt x="32" y="156"/>
                </a:cubicBezTo>
                <a:cubicBezTo>
                  <a:pt x="9" y="223"/>
                  <a:pt x="16" y="186"/>
                  <a:pt x="16" y="265"/>
                </a:cubicBezTo>
              </a:path>
            </a:pathLst>
          </a:cu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5410" name="Rectangle 2">
            <a:extLst>
              <a:ext uri="{FF2B5EF4-FFF2-40B4-BE49-F238E27FC236}">
                <a16:creationId xmlns:a16="http://schemas.microsoft.com/office/drawing/2014/main" id="{0AF2228E-1261-4627-B6D2-5F5195B504E8}"/>
              </a:ext>
            </a:extLst>
          </p:cNvPr>
          <p:cNvSpPr>
            <a:spLocks noGrp="1" noChangeArrowheads="1"/>
          </p:cNvSpPr>
          <p:nvPr>
            <p:ph type="title"/>
          </p:nvPr>
        </p:nvSpPr>
        <p:spPr>
          <a:xfrm>
            <a:off x="0" y="204132"/>
            <a:ext cx="9144000" cy="1143000"/>
          </a:xfrm>
        </p:spPr>
        <p:txBody>
          <a:bodyPr>
            <a:noAutofit/>
          </a:bodyPr>
          <a:lstStyle/>
          <a:p>
            <a:pPr algn="l"/>
            <a:r>
              <a:rPr lang="en-US" altLang="en-US" sz="2800" dirty="0">
                <a:latin typeface="Arial" panose="020B0604020202020204" pitchFamily="34" charset="0"/>
                <a:cs typeface="Arial" panose="020B0604020202020204" pitchFamily="34" charset="0"/>
              </a:rPr>
              <a:t>The Initial Flag Line Should Be Loose Flagged. Tight Flagging Is Performed Once the Loose Flagging Is Completed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DECC9A13-D0CF-43C6-AAB3-CCFE84420DC4}"/>
              </a:ext>
            </a:extLst>
          </p:cNvPr>
          <p:cNvSpPr>
            <a:spLocks noGrp="1" noChangeArrowheads="1"/>
          </p:cNvSpPr>
          <p:nvPr>
            <p:ph type="title"/>
          </p:nvPr>
        </p:nvSpPr>
        <p:spPr>
          <a:xfrm>
            <a:off x="457200" y="843118"/>
            <a:ext cx="7772400" cy="1143000"/>
          </a:xfrm>
        </p:spPr>
        <p:txBody>
          <a:bodyPr/>
          <a:lstStyle/>
          <a:p>
            <a:pPr algn="l"/>
            <a:r>
              <a:rPr lang="en-US" altLang="en-US" sz="4000" dirty="0">
                <a:latin typeface="Arial" panose="020B0604020202020204" pitchFamily="34" charset="0"/>
                <a:cs typeface="Arial" panose="020B0604020202020204" pitchFamily="34" charset="0"/>
              </a:rPr>
              <a:t>Finally, Make Note of any Special Trail Structures</a:t>
            </a:r>
            <a:r>
              <a:rPr lang="en-US" altLang="en-US" dirty="0">
                <a:latin typeface="Arial" panose="020B0604020202020204" pitchFamily="34" charset="0"/>
                <a:cs typeface="Arial" panose="020B0604020202020204" pitchFamily="34" charset="0"/>
              </a:rPr>
              <a:t> Needed</a:t>
            </a:r>
          </a:p>
        </p:txBody>
      </p:sp>
      <p:pic>
        <p:nvPicPr>
          <p:cNvPr id="146435" name="Picture 3" descr="Structure prescriptions">
            <a:extLst>
              <a:ext uri="{FF2B5EF4-FFF2-40B4-BE49-F238E27FC236}">
                <a16:creationId xmlns:a16="http://schemas.microsoft.com/office/drawing/2014/main" id="{1932CA94-5E66-40AB-8878-75519516C093}"/>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76200" y="1787014"/>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descr="Flaging prescriptions">
            <a:extLst>
              <a:ext uri="{FF2B5EF4-FFF2-40B4-BE49-F238E27FC236}">
                <a16:creationId xmlns:a16="http://schemas.microsoft.com/office/drawing/2014/main" id="{4BB8FDB9-75F5-49DE-9A60-3E043600BCC0}"/>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648200" y="2780071"/>
            <a:ext cx="44196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CEABEAC5-7CED-4CE3-94F6-E9EFF265EB86}"/>
              </a:ext>
            </a:extLst>
          </p:cNvPr>
          <p:cNvSpPr>
            <a:spLocks noGrp="1" noChangeArrowheads="1"/>
          </p:cNvSpPr>
          <p:nvPr>
            <p:ph type="title"/>
          </p:nvPr>
        </p:nvSpPr>
        <p:spPr>
          <a:xfrm>
            <a:off x="533400" y="882446"/>
            <a:ext cx="7772400" cy="1143000"/>
          </a:xfrm>
        </p:spPr>
        <p:txBody>
          <a:bodyPr/>
          <a:lstStyle/>
          <a:p>
            <a:pPr algn="l"/>
            <a:r>
              <a:rPr lang="en-US" altLang="en-US" sz="4000" dirty="0">
                <a:latin typeface="Arial" panose="020B0604020202020204" pitchFamily="34" charset="0"/>
                <a:cs typeface="Arial" panose="020B0604020202020204" pitchFamily="34" charset="0"/>
              </a:rPr>
              <a:t>Identify Potential Sources for Native Construction Materials</a:t>
            </a:r>
            <a:endParaRPr lang="en-US" altLang="en-US" dirty="0">
              <a:latin typeface="Arial" panose="020B0604020202020204" pitchFamily="34" charset="0"/>
              <a:cs typeface="Arial" panose="020B0604020202020204" pitchFamily="34" charset="0"/>
            </a:endParaRPr>
          </a:p>
        </p:txBody>
      </p:sp>
      <p:pic>
        <p:nvPicPr>
          <p:cNvPr id="147459" name="Picture 3" descr="Identify native materials">
            <a:extLst>
              <a:ext uri="{FF2B5EF4-FFF2-40B4-BE49-F238E27FC236}">
                <a16:creationId xmlns:a16="http://schemas.microsoft.com/office/drawing/2014/main" id="{C04F16EE-3E88-40C4-8548-B06DFAB18DCB}"/>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727587" y="1759973"/>
            <a:ext cx="7276418" cy="467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a:extLst>
              <a:ext uri="{FF2B5EF4-FFF2-40B4-BE49-F238E27FC236}">
                <a16:creationId xmlns:a16="http://schemas.microsoft.com/office/drawing/2014/main" id="{2EA3D447-E054-4DD9-8279-6C6B0FF758BA}"/>
              </a:ext>
            </a:extLst>
          </p:cNvPr>
          <p:cNvSpPr txBox="1">
            <a:spLocks noChangeArrowheads="1"/>
          </p:cNvSpPr>
          <p:nvPr/>
        </p:nvSpPr>
        <p:spPr bwMode="auto">
          <a:xfrm>
            <a:off x="1485900" y="3048000"/>
            <a:ext cx="617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latin typeface="Arial" panose="020B0604020202020204" pitchFamily="34" charset="0"/>
                <a:cs typeface="Arial" panose="020B0604020202020204" pitchFamily="34" charset="0"/>
              </a:rPr>
              <a:t>Major Control Points</a:t>
            </a:r>
          </a:p>
        </p:txBody>
      </p:sp>
      <p:pic>
        <p:nvPicPr>
          <p:cNvPr id="32770" name="Picture 2" descr="Concrete Bridge 2">
            <a:extLst>
              <a:ext uri="{FF2B5EF4-FFF2-40B4-BE49-F238E27FC236}">
                <a16:creationId xmlns:a16="http://schemas.microsoft.com/office/drawing/2014/main" id="{81C25DB3-1DC2-4454-A04B-215960617B0A}"/>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a:extLst>
              <a:ext uri="{FF2B5EF4-FFF2-40B4-BE49-F238E27FC236}">
                <a16:creationId xmlns:a16="http://schemas.microsoft.com/office/drawing/2014/main" id="{5D952C32-5557-46F2-85E9-22D3319108A6}"/>
              </a:ext>
            </a:extLst>
          </p:cNvPr>
          <p:cNvSpPr>
            <a:spLocks noChangeArrowheads="1"/>
          </p:cNvSpPr>
          <p:nvPr/>
        </p:nvSpPr>
        <p:spPr bwMode="auto">
          <a:xfrm>
            <a:off x="4114800" y="0"/>
            <a:ext cx="50292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dirty="0">
                <a:latin typeface="Arial" panose="020B0604020202020204" pitchFamily="34" charset="0"/>
                <a:ea typeface="Roboto" panose="02000000000000000000" pitchFamily="2" charset="0"/>
                <a:cs typeface="Arial" panose="020B0604020202020204" pitchFamily="34" charset="0"/>
              </a:rPr>
              <a:t>Rivers or Bodies of Water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2773"/>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3" fill="hold" grpId="0" nodeType="afterEffect">
                                  <p:stCondLst>
                                    <p:cond delay="0"/>
                                  </p:stCondLst>
                                  <p:childTnLst>
                                    <p:set>
                                      <p:cBhvr>
                                        <p:cTn id="9" dur="1" fill="hold">
                                          <p:stCondLst>
                                            <p:cond delay="0"/>
                                          </p:stCondLst>
                                        </p:cTn>
                                        <p:tgtEl>
                                          <p:spTgt spid="32771"/>
                                        </p:tgtEl>
                                        <p:attrNameLst>
                                          <p:attrName>style.visibility</p:attrName>
                                        </p:attrNameLst>
                                      </p:cBhvr>
                                      <p:to>
                                        <p:strVal val="visible"/>
                                      </p:to>
                                    </p:set>
                                    <p:anim calcmode="lin" valueType="num">
                                      <p:cBhvr additive="base">
                                        <p:cTn id="10" dur="1000" fill="hold"/>
                                        <p:tgtEl>
                                          <p:spTgt spid="32771"/>
                                        </p:tgtEl>
                                        <p:attrNameLst>
                                          <p:attrName>ppt_x</p:attrName>
                                        </p:attrNameLst>
                                      </p:cBhvr>
                                      <p:tavLst>
                                        <p:tav tm="0">
                                          <p:val>
                                            <p:strVal val="1+#ppt_w/2"/>
                                          </p:val>
                                        </p:tav>
                                        <p:tav tm="100000">
                                          <p:val>
                                            <p:strVal val="#ppt_x"/>
                                          </p:val>
                                        </p:tav>
                                      </p:tavLst>
                                    </p:anim>
                                    <p:anim calcmode="lin" valueType="num">
                                      <p:cBhvr additive="base">
                                        <p:cTn id="11" dur="1000" fill="hold"/>
                                        <p:tgtEl>
                                          <p:spTgt spid="32771"/>
                                        </p:tgtEl>
                                        <p:attrNameLst>
                                          <p:attrName>ppt_y</p:attrName>
                                        </p:attrNameLst>
                                      </p:cBhvr>
                                      <p:tavLst>
                                        <p:tav tm="0">
                                          <p:val>
                                            <p:strVal val="0-#ppt_h/2"/>
                                          </p:val>
                                        </p:tav>
                                        <p:tav tm="100000">
                                          <p:val>
                                            <p:strVal val="#ppt_y"/>
                                          </p:val>
                                        </p:tav>
                                      </p:tavLst>
                                    </p:anim>
                                  </p:childTnLst>
                                </p:cTn>
                              </p:par>
                            </p:childTnLst>
                          </p:cTn>
                        </p:par>
                        <p:par>
                          <p:cTn id="12" fill="hold" nodeType="afterGroup">
                            <p:stCondLst>
                              <p:cond delay="1500"/>
                            </p:stCondLst>
                            <p:childTnLst>
                              <p:par>
                                <p:cTn id="13" presetID="15" presetClass="entr" presetSubtype="0" fill="hold" nodeType="afterEffect">
                                  <p:stCondLst>
                                    <p:cond delay="0"/>
                                  </p:stCondLst>
                                  <p:childTnLst>
                                    <p:set>
                                      <p:cBhvr>
                                        <p:cTn id="14" dur="1" fill="hold">
                                          <p:stCondLst>
                                            <p:cond delay="0"/>
                                          </p:stCondLst>
                                        </p:cTn>
                                        <p:tgtEl>
                                          <p:spTgt spid="32770"/>
                                        </p:tgtEl>
                                        <p:attrNameLst>
                                          <p:attrName>style.visibility</p:attrName>
                                        </p:attrNameLst>
                                      </p:cBhvr>
                                      <p:to>
                                        <p:strVal val="visible"/>
                                      </p:to>
                                    </p:set>
                                    <p:anim calcmode="lin" valueType="num">
                                      <p:cBhvr>
                                        <p:cTn id="15" dur="2000" fill="hold"/>
                                        <p:tgtEl>
                                          <p:spTgt spid="32770"/>
                                        </p:tgtEl>
                                        <p:attrNameLst>
                                          <p:attrName>ppt_w</p:attrName>
                                        </p:attrNameLst>
                                      </p:cBhvr>
                                      <p:tavLst>
                                        <p:tav tm="0">
                                          <p:val>
                                            <p:fltVal val="0"/>
                                          </p:val>
                                        </p:tav>
                                        <p:tav tm="100000">
                                          <p:val>
                                            <p:strVal val="#ppt_w"/>
                                          </p:val>
                                        </p:tav>
                                      </p:tavLst>
                                    </p:anim>
                                    <p:anim calcmode="lin" valueType="num">
                                      <p:cBhvr>
                                        <p:cTn id="16" dur="2000" fill="hold"/>
                                        <p:tgtEl>
                                          <p:spTgt spid="32770"/>
                                        </p:tgtEl>
                                        <p:attrNameLst>
                                          <p:attrName>ppt_h</p:attrName>
                                        </p:attrNameLst>
                                      </p:cBhvr>
                                      <p:tavLst>
                                        <p:tav tm="0">
                                          <p:val>
                                            <p:fltVal val="0"/>
                                          </p:val>
                                        </p:tav>
                                        <p:tav tm="100000">
                                          <p:val>
                                            <p:strVal val="#ppt_h"/>
                                          </p:val>
                                        </p:tav>
                                      </p:tavLst>
                                    </p:anim>
                                    <p:anim calcmode="lin" valueType="num">
                                      <p:cBhvr>
                                        <p:cTn id="17" dur="2000" fill="hold"/>
                                        <p:tgtEl>
                                          <p:spTgt spid="32770"/>
                                        </p:tgtEl>
                                        <p:attrNameLst>
                                          <p:attrName>ppt_x</p:attrName>
                                        </p:attrNameLst>
                                      </p:cBhvr>
                                      <p:tavLst>
                                        <p:tav tm="0" fmla="#ppt_x+(cos(-2*pi*(1-$))*-#ppt_x-sin(-2*pi*(1-$))*(1-#ppt_y))*(1-$)">
                                          <p:val>
                                            <p:fltVal val="0"/>
                                          </p:val>
                                        </p:tav>
                                        <p:tav tm="100000">
                                          <p:val>
                                            <p:fltVal val="1"/>
                                          </p:val>
                                        </p:tav>
                                      </p:tavLst>
                                    </p:anim>
                                    <p:anim calcmode="lin" valueType="num">
                                      <p:cBhvr>
                                        <p:cTn id="18" dur="2000" fill="hold"/>
                                        <p:tgtEl>
                                          <p:spTgt spid="327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utoUpdateAnimBg="0"/>
      <p:bldP spid="32771"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A7941AD2-20CB-4566-8773-9FCCA1616D20}"/>
              </a:ext>
            </a:extLst>
          </p:cNvPr>
          <p:cNvSpPr>
            <a:spLocks noGrp="1" noChangeArrowheads="1"/>
          </p:cNvSpPr>
          <p:nvPr>
            <p:ph type="title"/>
          </p:nvPr>
        </p:nvSpPr>
        <p:spPr>
          <a:xfrm>
            <a:off x="381000" y="833286"/>
            <a:ext cx="8077200" cy="914400"/>
          </a:xfrm>
        </p:spPr>
        <p:txBody>
          <a:bodyPr/>
          <a:lstStyle/>
          <a:p>
            <a:r>
              <a:rPr lang="en-US" altLang="en-US" sz="4000" dirty="0">
                <a:latin typeface="Arial" panose="020B0604020202020204" pitchFamily="34" charset="0"/>
                <a:cs typeface="Arial" panose="020B0604020202020204" pitchFamily="34" charset="0"/>
              </a:rPr>
              <a:t>Trail Layout Process</a:t>
            </a:r>
            <a:endParaRPr lang="en-US" altLang="en-US" dirty="0">
              <a:latin typeface="Arial" panose="020B0604020202020204" pitchFamily="34" charset="0"/>
              <a:cs typeface="Arial" panose="020B0604020202020204" pitchFamily="34" charset="0"/>
            </a:endParaRPr>
          </a:p>
        </p:txBody>
      </p:sp>
      <p:sp>
        <p:nvSpPr>
          <p:cNvPr id="66563" name="Rectangle 3">
            <a:extLst>
              <a:ext uri="{FF2B5EF4-FFF2-40B4-BE49-F238E27FC236}">
                <a16:creationId xmlns:a16="http://schemas.microsoft.com/office/drawing/2014/main" id="{B45D2963-516B-4BD1-8AA7-5E4B62320E11}"/>
              </a:ext>
            </a:extLst>
          </p:cNvPr>
          <p:cNvSpPr>
            <a:spLocks noGrp="1" noChangeArrowheads="1"/>
          </p:cNvSpPr>
          <p:nvPr>
            <p:ph type="body" idx="1"/>
          </p:nvPr>
        </p:nvSpPr>
        <p:spPr>
          <a:xfrm>
            <a:off x="76200" y="1342104"/>
            <a:ext cx="8915400" cy="4793226"/>
          </a:xfrm>
        </p:spPr>
        <p:txBody>
          <a:bodyPr>
            <a:normAutofit fontScale="92500"/>
          </a:bodyPr>
          <a:lstStyle/>
          <a:p>
            <a:r>
              <a:rPr lang="en-US" altLang="en-US" sz="2800" dirty="0">
                <a:latin typeface="Arial" panose="020B0604020202020204" pitchFamily="34" charset="0"/>
                <a:cs typeface="Arial" panose="020B0604020202020204" pitchFamily="34" charset="0"/>
              </a:rPr>
              <a:t>Identify user types and design standards</a:t>
            </a:r>
          </a:p>
          <a:p>
            <a:r>
              <a:rPr lang="en-US" altLang="en-US" sz="2800" dirty="0">
                <a:latin typeface="Arial" panose="020B0604020202020204" pitchFamily="34" charset="0"/>
                <a:cs typeface="Arial" panose="020B0604020202020204" pitchFamily="34" charset="0"/>
              </a:rPr>
              <a:t>Reconnaissance to evaluate the landform and soil</a:t>
            </a:r>
          </a:p>
          <a:p>
            <a:r>
              <a:rPr lang="en-US" altLang="en-US" sz="2800" dirty="0">
                <a:latin typeface="Arial" panose="020B0604020202020204" pitchFamily="34" charset="0"/>
                <a:cs typeface="Arial" panose="020B0604020202020204" pitchFamily="34" charset="0"/>
              </a:rPr>
              <a:t>Observe hillside hydrological patterns</a:t>
            </a:r>
          </a:p>
          <a:p>
            <a:r>
              <a:rPr lang="en-US" altLang="en-US" sz="2800" dirty="0">
                <a:latin typeface="Arial" panose="020B0604020202020204" pitchFamily="34" charset="0"/>
                <a:cs typeface="Arial" panose="020B0604020202020204" pitchFamily="34" charset="0"/>
              </a:rPr>
              <a:t>Determine maximum sustainable grade</a:t>
            </a:r>
          </a:p>
          <a:p>
            <a:r>
              <a:rPr lang="en-US" altLang="en-US" sz="2800" dirty="0">
                <a:latin typeface="Arial" panose="020B0604020202020204" pitchFamily="34" charset="0"/>
                <a:cs typeface="Arial" panose="020B0604020202020204" pitchFamily="34" charset="0"/>
              </a:rPr>
              <a:t>Identify control points </a:t>
            </a:r>
          </a:p>
          <a:p>
            <a:r>
              <a:rPr lang="en-US" altLang="en-US" sz="2800" dirty="0">
                <a:latin typeface="Arial" panose="020B0604020202020204" pitchFamily="34" charset="0"/>
                <a:cs typeface="Arial" panose="020B0604020202020204" pitchFamily="34" charset="0"/>
              </a:rPr>
              <a:t>Assess linear grades between controls</a:t>
            </a:r>
          </a:p>
          <a:p>
            <a:r>
              <a:rPr lang="en-US" altLang="en-US" sz="2800" dirty="0">
                <a:latin typeface="Arial" panose="020B0604020202020204" pitchFamily="34" charset="0"/>
                <a:cs typeface="Arial" panose="020B0604020202020204" pitchFamily="34" charset="0"/>
              </a:rPr>
              <a:t>Incorporate well-placed turns if needed to decrease grade</a:t>
            </a:r>
          </a:p>
          <a:p>
            <a:r>
              <a:rPr lang="en-US" altLang="en-US" sz="2800" dirty="0">
                <a:latin typeface="Arial" panose="020B0604020202020204" pitchFamily="34" charset="0"/>
                <a:cs typeface="Arial" panose="020B0604020202020204" pitchFamily="34" charset="0"/>
              </a:rPr>
              <a:t>Flag between control points</a:t>
            </a:r>
          </a:p>
          <a:p>
            <a:r>
              <a:rPr lang="en-US" altLang="en-US" sz="2800" dirty="0">
                <a:latin typeface="Arial" panose="020B0604020202020204" pitchFamily="34" charset="0"/>
                <a:cs typeface="Arial" panose="020B0604020202020204" pitchFamily="34" charset="0"/>
              </a:rPr>
              <a:t>Develop plans for any trail structures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6563">
                                            <p:txEl>
                                              <p:pRg st="0" end="0"/>
                                            </p:txEl>
                                          </p:spTgt>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6563">
                                            <p:txEl>
                                              <p:pRg st="1" end="1"/>
                                            </p:txEl>
                                          </p:spTgt>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6563">
                                            <p:txEl>
                                              <p:pRg st="2" end="2"/>
                                            </p:txEl>
                                          </p:spTgt>
                                        </p:tgtEl>
                                        <p:attrNameLst>
                                          <p:attrName>style.visibility</p:attrName>
                                        </p:attrNameLst>
                                      </p:cBhvr>
                                      <p:to>
                                        <p:strVal val="visible"/>
                                      </p:to>
                                    </p:set>
                                    <p:anim calcmode="lin" valueType="num">
                                      <p:cBhvr additive="base">
                                        <p:cTn id="19" dur="500" fill="hold"/>
                                        <p:tgtEl>
                                          <p:spTgt spid="665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6563">
                                            <p:txEl>
                                              <p:pRg st="2" end="2"/>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6563">
                                            <p:txEl>
                                              <p:pRg st="2" end="2"/>
                                            </p:txEl>
                                          </p:spTgt>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6563">
                                            <p:txEl>
                                              <p:pRg st="3" end="3"/>
                                            </p:txEl>
                                          </p:spTgt>
                                        </p:tgtEl>
                                        <p:attrNameLst>
                                          <p:attrName>style.visibility</p:attrName>
                                        </p:attrNameLst>
                                      </p:cBhvr>
                                      <p:to>
                                        <p:strVal val="visible"/>
                                      </p:to>
                                    </p:set>
                                    <p:anim calcmode="lin" valueType="num">
                                      <p:cBhvr additive="base">
                                        <p:cTn id="25" dur="500" fill="hold"/>
                                        <p:tgtEl>
                                          <p:spTgt spid="665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6563">
                                            <p:txEl>
                                              <p:pRg st="3" end="3"/>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6563">
                                            <p:txEl>
                                              <p:pRg st="3" end="3"/>
                                            </p:txEl>
                                          </p:spTgt>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6563">
                                            <p:txEl>
                                              <p:pRg st="4" end="4"/>
                                            </p:txEl>
                                          </p:spTgt>
                                        </p:tgtEl>
                                        <p:attrNameLst>
                                          <p:attrName>style.visibility</p:attrName>
                                        </p:attrNameLst>
                                      </p:cBhvr>
                                      <p:to>
                                        <p:strVal val="visible"/>
                                      </p:to>
                                    </p:set>
                                    <p:anim calcmode="lin" valueType="num">
                                      <p:cBhvr additive="base">
                                        <p:cTn id="31" dur="500" fill="hold"/>
                                        <p:tgtEl>
                                          <p:spTgt spid="6656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6563">
                                            <p:txEl>
                                              <p:pRg st="4" end="4"/>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6563">
                                            <p:txEl>
                                              <p:pRg st="4" end="4"/>
                                            </p:txEl>
                                          </p:spTgt>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6563">
                                            <p:txEl>
                                              <p:pRg st="5" end="5"/>
                                            </p:txEl>
                                          </p:spTgt>
                                        </p:tgtEl>
                                        <p:attrNameLst>
                                          <p:attrName>style.visibility</p:attrName>
                                        </p:attrNameLst>
                                      </p:cBhvr>
                                      <p:to>
                                        <p:strVal val="visible"/>
                                      </p:to>
                                    </p:set>
                                    <p:anim calcmode="lin" valueType="num">
                                      <p:cBhvr additive="base">
                                        <p:cTn id="37" dur="500" fill="hold"/>
                                        <p:tgtEl>
                                          <p:spTgt spid="6656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6563">
                                            <p:txEl>
                                              <p:pRg st="5" end="5"/>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6563">
                                            <p:txEl>
                                              <p:pRg st="5" end="5"/>
                                            </p:txEl>
                                          </p:spTgt>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6563">
                                            <p:txEl>
                                              <p:pRg st="6" end="6"/>
                                            </p:txEl>
                                          </p:spTgt>
                                        </p:tgtEl>
                                        <p:attrNameLst>
                                          <p:attrName>style.visibility</p:attrName>
                                        </p:attrNameLst>
                                      </p:cBhvr>
                                      <p:to>
                                        <p:strVal val="visible"/>
                                      </p:to>
                                    </p:set>
                                    <p:anim calcmode="lin" valueType="num">
                                      <p:cBhvr additive="base">
                                        <p:cTn id="43" dur="500" fill="hold"/>
                                        <p:tgtEl>
                                          <p:spTgt spid="6656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6563">
                                            <p:txEl>
                                              <p:pRg st="6" end="6"/>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6563">
                                            <p:txEl>
                                              <p:pRg st="6" end="6"/>
                                            </p:txEl>
                                          </p:spTgt>
                                        </p:tgtEl>
                                        <p:attrNameLst>
                                          <p:attrName>style.visibility</p:attrName>
                                        </p:attrNameLst>
                                      </p:cBhvr>
                                      <p:to>
                                        <p:strVal val="hidden"/>
                                      </p:to>
                                    </p:set>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6563">
                                            <p:txEl>
                                              <p:pRg st="7" end="7"/>
                                            </p:txEl>
                                          </p:spTgt>
                                        </p:tgtEl>
                                        <p:attrNameLst>
                                          <p:attrName>style.visibility</p:attrName>
                                        </p:attrNameLst>
                                      </p:cBhvr>
                                      <p:to>
                                        <p:strVal val="visible"/>
                                      </p:to>
                                    </p:set>
                                    <p:anim calcmode="lin" valueType="num">
                                      <p:cBhvr additive="base">
                                        <p:cTn id="49" dur="500" fill="hold"/>
                                        <p:tgtEl>
                                          <p:spTgt spid="6656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6563">
                                            <p:txEl>
                                              <p:pRg st="7" end="7"/>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6563">
                                            <p:txEl>
                                              <p:pRg st="7" end="7"/>
                                            </p:txEl>
                                          </p:spTgt>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6563">
                                            <p:txEl>
                                              <p:pRg st="8" end="8"/>
                                            </p:txEl>
                                          </p:spTgt>
                                        </p:tgtEl>
                                        <p:attrNameLst>
                                          <p:attrName>style.visibility</p:attrName>
                                        </p:attrNameLst>
                                      </p:cBhvr>
                                      <p:to>
                                        <p:strVal val="visible"/>
                                      </p:to>
                                    </p:set>
                                    <p:anim calcmode="lin" valueType="num">
                                      <p:cBhvr additive="base">
                                        <p:cTn id="55" dur="500" fill="hold"/>
                                        <p:tgtEl>
                                          <p:spTgt spid="6656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6563">
                                            <p:txEl>
                                              <p:pRg st="8" end="8"/>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6563">
                                            <p:txEl>
                                              <p:pRg st="8" end="8"/>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B063B9-2516-49D7-B41C-7ECD1AC08035}"/>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9506" name="Title 1">
            <a:extLst>
              <a:ext uri="{FF2B5EF4-FFF2-40B4-BE49-F238E27FC236}">
                <a16:creationId xmlns:a16="http://schemas.microsoft.com/office/drawing/2014/main" id="{E3BC77D8-D803-46F0-92F4-152579A1A23C}"/>
              </a:ext>
            </a:extLst>
          </p:cNvPr>
          <p:cNvSpPr>
            <a:spLocks noGrp="1"/>
          </p:cNvSpPr>
          <p:nvPr>
            <p:ph type="title"/>
          </p:nvPr>
        </p:nvSpPr>
        <p:spPr/>
        <p:txBody>
          <a:bodyPr/>
          <a:lstStyle/>
          <a:p>
            <a:r>
              <a:rPr lang="en-US" altLang="en-US">
                <a:latin typeface="Arial" panose="020B0604020202020204" pitchFamily="34" charset="0"/>
                <a:cs typeface="Arial" panose="020B0604020202020204" pitchFamily="34" charset="0"/>
              </a:rPr>
              <a:t>200.  Basic Trail Design</a:t>
            </a:r>
            <a:br>
              <a:rPr lang="en-US" altLang="en-US">
                <a:latin typeface="Arial" panose="020B0604020202020204" pitchFamily="34" charset="0"/>
                <a:cs typeface="Arial" panose="020B0604020202020204" pitchFamily="34" charset="0"/>
              </a:rPr>
            </a:br>
            <a:endParaRPr lang="en-US" altLang="en-US">
              <a:latin typeface="Arial" panose="020B0604020202020204" pitchFamily="34" charset="0"/>
              <a:cs typeface="Arial" panose="020B0604020202020204" pitchFamily="34" charset="0"/>
            </a:endParaRPr>
          </a:p>
        </p:txBody>
      </p:sp>
      <p:pic>
        <p:nvPicPr>
          <p:cNvPr id="149507" name="Picture 4">
            <a:extLst>
              <a:ext uri="{FF2B5EF4-FFF2-40B4-BE49-F238E27FC236}">
                <a16:creationId xmlns:a16="http://schemas.microsoft.com/office/drawing/2014/main" id="{87B6296E-FCBD-4588-A7EE-CEA9D75330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371600"/>
            <a:ext cx="8085138" cy="5486400"/>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DSC00003">
            <a:extLst>
              <a:ext uri="{FF2B5EF4-FFF2-40B4-BE49-F238E27FC236}">
                <a16:creationId xmlns:a16="http://schemas.microsoft.com/office/drawing/2014/main" id="{4733B3E3-03D8-4FDF-AE57-A08B6A6ADEB9}"/>
              </a:ext>
            </a:extLst>
          </p:cNvPr>
          <p:cNvPicPr>
            <a:picLocks noChangeAspect="1" noChangeArrowheads="1"/>
          </p:cNvPicPr>
          <p:nvPr/>
        </p:nvPicPr>
        <p:blipFill>
          <a:blip r:embed="rId2">
            <a:lum bright="4000" contrast="6000"/>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a:extLst>
              <a:ext uri="{FF2B5EF4-FFF2-40B4-BE49-F238E27FC236}">
                <a16:creationId xmlns:a16="http://schemas.microsoft.com/office/drawing/2014/main" id="{29A2E84C-8C8E-4B0A-9D81-04BC49B9682E}"/>
              </a:ext>
            </a:extLst>
          </p:cNvPr>
          <p:cNvSpPr>
            <a:spLocks noChangeArrowheads="1"/>
          </p:cNvSpPr>
          <p:nvPr/>
        </p:nvSpPr>
        <p:spPr bwMode="auto">
          <a:xfrm>
            <a:off x="4038600" y="0"/>
            <a:ext cx="5105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sz="3600" dirty="0">
                <a:latin typeface="Arial" panose="020B0604020202020204" pitchFamily="34" charset="0"/>
                <a:ea typeface="Roboto" panose="02000000000000000000" pitchFamily="2" charset="0"/>
                <a:cs typeface="Arial" panose="020B0604020202020204" pitchFamily="34" charset="0"/>
              </a:rPr>
              <a:t>Major Road or Highway Crossings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A0BBB277-73B5-40F4-9190-2F23A2A6B491}"/>
              </a:ext>
            </a:extLst>
          </p:cNvPr>
          <p:cNvSpPr>
            <a:spLocks noChangeArrowheads="1"/>
          </p:cNvSpPr>
          <p:nvPr/>
        </p:nvSpPr>
        <p:spPr bwMode="auto">
          <a:xfrm>
            <a:off x="76200" y="152400"/>
            <a:ext cx="9067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dirty="0">
                <a:solidFill>
                  <a:schemeClr val="tx2"/>
                </a:solidFill>
                <a:latin typeface="Arial" panose="020B0604020202020204" pitchFamily="34" charset="0"/>
                <a:ea typeface="Roboto" panose="02000000000000000000" pitchFamily="2" charset="0"/>
                <a:cs typeface="Arial" panose="020B0604020202020204" pitchFamily="34" charset="0"/>
              </a:rPr>
              <a:t>Large Wildlife Management Areas</a:t>
            </a:r>
          </a:p>
        </p:txBody>
      </p:sp>
      <p:pic>
        <p:nvPicPr>
          <p:cNvPr id="32771" name="Picture 5" descr="IMG_0281">
            <a:extLst>
              <a:ext uri="{FF2B5EF4-FFF2-40B4-BE49-F238E27FC236}">
                <a16:creationId xmlns:a16="http://schemas.microsoft.com/office/drawing/2014/main" id="{953CC9D6-C124-4D99-BCAF-FFF24AFA0720}"/>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52400" y="1752600"/>
            <a:ext cx="44196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Alaska Trail Class 2008 105">
            <a:extLst>
              <a:ext uri="{FF2B5EF4-FFF2-40B4-BE49-F238E27FC236}">
                <a16:creationId xmlns:a16="http://schemas.microsoft.com/office/drawing/2014/main" id="{8C018D5B-D7F8-400E-A357-108F3D023919}"/>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648200" y="2590800"/>
            <a:ext cx="44958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73410"/>
                                        </p:tgtEl>
                                        <p:attrNameLst>
                                          <p:attrName>style.visibility</p:attrName>
                                        </p:attrNameLst>
                                      </p:cBhvr>
                                      <p:to>
                                        <p:strVal val="visible"/>
                                      </p:to>
                                    </p:set>
                                    <p:anim calcmode="lin" valueType="num">
                                      <p:cBhvr additive="base">
                                        <p:cTn id="7" dur="2000" fill="hold"/>
                                        <p:tgtEl>
                                          <p:spTgt spid="273410"/>
                                        </p:tgtEl>
                                        <p:attrNameLst>
                                          <p:attrName>ppt_x</p:attrName>
                                        </p:attrNameLst>
                                      </p:cBhvr>
                                      <p:tavLst>
                                        <p:tav tm="0">
                                          <p:val>
                                            <p:strVal val="1+#ppt_w/2"/>
                                          </p:val>
                                        </p:tav>
                                        <p:tav tm="100000">
                                          <p:val>
                                            <p:strVal val="#ppt_x"/>
                                          </p:val>
                                        </p:tav>
                                      </p:tavLst>
                                    </p:anim>
                                    <p:anim calcmode="lin" valueType="num">
                                      <p:cBhvr additive="base">
                                        <p:cTn id="8" dur="2000" fill="hold"/>
                                        <p:tgtEl>
                                          <p:spTgt spid="2734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lide 28">
            <a:extLst>
              <a:ext uri="{FF2B5EF4-FFF2-40B4-BE49-F238E27FC236}">
                <a16:creationId xmlns:a16="http://schemas.microsoft.com/office/drawing/2014/main" id="{4795E4CC-7EBF-472B-B7E8-F5C805BFE7FD}"/>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34925"/>
            <a:ext cx="9144000" cy="678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a:extLst>
              <a:ext uri="{FF2B5EF4-FFF2-40B4-BE49-F238E27FC236}">
                <a16:creationId xmlns:a16="http://schemas.microsoft.com/office/drawing/2014/main" id="{39486148-6F2F-4367-9B7B-17328774FB5D}"/>
              </a:ext>
            </a:extLst>
          </p:cNvPr>
          <p:cNvSpPr>
            <a:spLocks noChangeArrowheads="1"/>
          </p:cNvSpPr>
          <p:nvPr/>
        </p:nvSpPr>
        <p:spPr bwMode="auto">
          <a:xfrm>
            <a:off x="0" y="0"/>
            <a:ext cx="4572000" cy="990600"/>
          </a:xfrm>
          <a:prstGeom prst="rect">
            <a:avLst/>
          </a:prstGeom>
          <a:solidFill>
            <a:schemeClr val="bg1"/>
          </a:solidFill>
          <a:ln w="44450">
            <a:solidFill>
              <a:schemeClr val="tx1"/>
            </a:solidFill>
            <a:miter lim="800000"/>
            <a:headEnd/>
            <a:tailEnd/>
          </a:ln>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a:r>
              <a:rPr lang="en-US" altLang="en-US" sz="2800" b="1" dirty="0">
                <a:solidFill>
                  <a:schemeClr val="tx1"/>
                </a:solidFill>
                <a:latin typeface="Arial" panose="020B0604020202020204" pitchFamily="34" charset="0"/>
                <a:ea typeface="Roboto" panose="02000000000000000000" pitchFamily="2" charset="0"/>
                <a:cs typeface="Arial" panose="020B0604020202020204" pitchFamily="34" charset="0"/>
              </a:rPr>
              <a:t>Property Boundaries,      </a:t>
            </a:r>
            <a:br>
              <a:rPr lang="en-US" altLang="en-US" sz="2800" b="1" dirty="0">
                <a:solidFill>
                  <a:schemeClr val="tx1"/>
                </a:solidFill>
                <a:latin typeface="Arial" panose="020B0604020202020204" pitchFamily="34" charset="0"/>
                <a:ea typeface="Roboto" panose="02000000000000000000" pitchFamily="2" charset="0"/>
                <a:cs typeface="Arial" panose="020B0604020202020204" pitchFamily="34" charset="0"/>
              </a:rPr>
            </a:br>
            <a:r>
              <a:rPr lang="en-US" altLang="en-US" sz="2800" b="1" dirty="0">
                <a:solidFill>
                  <a:schemeClr val="tx1"/>
                </a:solidFill>
                <a:latin typeface="Arial" panose="020B0604020202020204" pitchFamily="34" charset="0"/>
                <a:ea typeface="Roboto" panose="02000000000000000000" pitchFamily="2" charset="0"/>
                <a:cs typeface="Arial" panose="020B0604020202020204" pitchFamily="34" charset="0"/>
              </a:rPr>
              <a:t>In-holdings, Easements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lide 23">
            <a:extLst>
              <a:ext uri="{FF2B5EF4-FFF2-40B4-BE49-F238E27FC236}">
                <a16:creationId xmlns:a16="http://schemas.microsoft.com/office/drawing/2014/main" id="{7020E22A-5893-4442-BED4-82461B491734}"/>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3611563"/>
            <a:ext cx="9144000"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Slide 24b">
            <a:extLst>
              <a:ext uri="{FF2B5EF4-FFF2-40B4-BE49-F238E27FC236}">
                <a16:creationId xmlns:a16="http://schemas.microsoft.com/office/drawing/2014/main" id="{E10AFE7E-64E3-4D33-B819-2C5B9D02D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5413"/>
            <a:ext cx="9144000" cy="383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a:extLst>
              <a:ext uri="{FF2B5EF4-FFF2-40B4-BE49-F238E27FC236}">
                <a16:creationId xmlns:a16="http://schemas.microsoft.com/office/drawing/2014/main" id="{8DF9EA36-3180-40D9-98E2-46222D3F4D77}"/>
              </a:ext>
            </a:extLst>
          </p:cNvPr>
          <p:cNvSpPr>
            <a:spLocks noChangeArrowheads="1"/>
          </p:cNvSpPr>
          <p:nvPr/>
        </p:nvSpPr>
        <p:spPr bwMode="auto">
          <a:xfrm>
            <a:off x="0" y="0"/>
            <a:ext cx="9144000" cy="76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ctr"/>
            <a:r>
              <a:rPr lang="en-US" altLang="en-US" b="1" dirty="0">
                <a:latin typeface="Arial" panose="020B0604020202020204" pitchFamily="34" charset="0"/>
                <a:ea typeface="Roboto" panose="02000000000000000000" pitchFamily="2" charset="0"/>
                <a:cs typeface="Arial" panose="020B0604020202020204" pitchFamily="34" charset="0"/>
              </a:rPr>
              <a:t>Get the Big Picture</a:t>
            </a:r>
          </a:p>
        </p:txBody>
      </p:sp>
      <p:sp>
        <p:nvSpPr>
          <p:cNvPr id="143367" name="Rectangle 7">
            <a:extLst>
              <a:ext uri="{FF2B5EF4-FFF2-40B4-BE49-F238E27FC236}">
                <a16:creationId xmlns:a16="http://schemas.microsoft.com/office/drawing/2014/main" id="{F785562A-B210-4E1B-B198-67FCD66CE37A}"/>
              </a:ext>
            </a:extLst>
          </p:cNvPr>
          <p:cNvSpPr>
            <a:spLocks noChangeArrowheads="1"/>
          </p:cNvSpPr>
          <p:nvPr/>
        </p:nvSpPr>
        <p:spPr bwMode="auto">
          <a:xfrm>
            <a:off x="-609600" y="2163861"/>
            <a:ext cx="94193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ctr"/>
            <a:r>
              <a:rPr lang="en-US" altLang="en-US" sz="3200" b="1" dirty="0">
                <a:solidFill>
                  <a:schemeClr val="tx1"/>
                </a:solidFill>
                <a:latin typeface="Arial" panose="020B0604020202020204" pitchFamily="34" charset="0"/>
                <a:ea typeface="Roboto" panose="02000000000000000000" pitchFamily="2" charset="0"/>
                <a:cs typeface="Arial" panose="020B0604020202020204" pitchFamily="34" charset="0"/>
              </a:rPr>
              <a:t>Try to get a </a:t>
            </a:r>
            <a:br>
              <a:rPr lang="en-US" altLang="en-US" sz="3200" b="1" dirty="0">
                <a:solidFill>
                  <a:schemeClr val="tx1"/>
                </a:solidFill>
                <a:latin typeface="Arial" panose="020B0604020202020204" pitchFamily="34" charset="0"/>
                <a:ea typeface="Roboto" panose="02000000000000000000" pitchFamily="2" charset="0"/>
                <a:cs typeface="Arial" panose="020B0604020202020204" pitchFamily="34" charset="0"/>
              </a:rPr>
            </a:br>
            <a:r>
              <a:rPr lang="en-US" altLang="en-US" sz="3200" b="1" dirty="0">
                <a:solidFill>
                  <a:schemeClr val="tx1"/>
                </a:solidFill>
                <a:latin typeface="Arial" panose="020B0604020202020204" pitchFamily="34" charset="0"/>
                <a:ea typeface="Roboto" panose="02000000000000000000" pitchFamily="2" charset="0"/>
                <a:cs typeface="Arial" panose="020B0604020202020204" pitchFamily="34" charset="0"/>
              </a:rPr>
              <a:t>High Visual Overview </a:t>
            </a:r>
            <a:br>
              <a:rPr lang="en-US" altLang="en-US" sz="3200" b="1" dirty="0">
                <a:solidFill>
                  <a:schemeClr val="tx1"/>
                </a:solidFill>
                <a:latin typeface="Arial" panose="020B0604020202020204" pitchFamily="34" charset="0"/>
                <a:ea typeface="Roboto" panose="02000000000000000000" pitchFamily="2" charset="0"/>
                <a:cs typeface="Arial" panose="020B0604020202020204" pitchFamily="34" charset="0"/>
              </a:rPr>
            </a:br>
            <a:r>
              <a:rPr lang="en-US" altLang="en-US" sz="3200" b="1" dirty="0">
                <a:solidFill>
                  <a:schemeClr val="tx1"/>
                </a:solidFill>
                <a:latin typeface="Arial" panose="020B0604020202020204" pitchFamily="34" charset="0"/>
                <a:ea typeface="Roboto" panose="02000000000000000000" pitchFamily="2" charset="0"/>
                <a:cs typeface="Arial" panose="020B0604020202020204" pitchFamily="34" charset="0"/>
              </a:rPr>
              <a:t>of the Shorter Corridor Unit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0"/>
                                  </p:stCondLst>
                                  <p:childTnLst>
                                    <p:set>
                                      <p:cBhvr>
                                        <p:cTn id="6" dur="1" fill="hold">
                                          <p:stCondLst>
                                            <p:cond delay="0"/>
                                          </p:stCondLst>
                                        </p:cTn>
                                        <p:tgtEl>
                                          <p:spTgt spid="143367"/>
                                        </p:tgtEl>
                                        <p:attrNameLst>
                                          <p:attrName>style.visibility</p:attrName>
                                        </p:attrNameLst>
                                      </p:cBhvr>
                                      <p:to>
                                        <p:strVal val="visible"/>
                                      </p:to>
                                    </p:set>
                                    <p:anim calcmode="lin" valueType="num">
                                      <p:cBhvr>
                                        <p:cTn id="7" dur="500" fill="hold"/>
                                        <p:tgtEl>
                                          <p:spTgt spid="143367"/>
                                        </p:tgtEl>
                                        <p:attrNameLst>
                                          <p:attrName>ppt_w</p:attrName>
                                        </p:attrNameLst>
                                      </p:cBhvr>
                                      <p:tavLst>
                                        <p:tav tm="0">
                                          <p:val>
                                            <p:fltVal val="0"/>
                                          </p:val>
                                        </p:tav>
                                        <p:tav tm="100000">
                                          <p:val>
                                            <p:strVal val="#ppt_w"/>
                                          </p:val>
                                        </p:tav>
                                      </p:tavLst>
                                    </p:anim>
                                    <p:anim calcmode="lin" valueType="num">
                                      <p:cBhvr>
                                        <p:cTn id="8" dur="500" fill="hold"/>
                                        <p:tgtEl>
                                          <p:spTgt spid="143367"/>
                                        </p:tgtEl>
                                        <p:attrNameLst>
                                          <p:attrName>ppt_h</p:attrName>
                                        </p:attrNameLst>
                                      </p:cBhvr>
                                      <p:tavLst>
                                        <p:tav tm="0">
                                          <p:val>
                                            <p:fltVal val="0"/>
                                          </p:val>
                                        </p:tav>
                                        <p:tav tm="100000">
                                          <p:val>
                                            <p:strVal val="#ppt_h"/>
                                          </p:val>
                                        </p:tav>
                                      </p:tavLst>
                                    </p:anim>
                                    <p:anim calcmode="lin" valueType="num">
                                      <p:cBhvr>
                                        <p:cTn id="9" dur="500" fill="hold"/>
                                        <p:tgtEl>
                                          <p:spTgt spid="143367"/>
                                        </p:tgtEl>
                                        <p:attrNameLst>
                                          <p:attrName>ppt_x</p:attrName>
                                        </p:attrNameLst>
                                      </p:cBhvr>
                                      <p:tavLst>
                                        <p:tav tm="0">
                                          <p:val>
                                            <p:fltVal val="0.5"/>
                                          </p:val>
                                        </p:tav>
                                        <p:tav tm="100000">
                                          <p:val>
                                            <p:strVal val="#ppt_x"/>
                                          </p:val>
                                        </p:tav>
                                      </p:tavLst>
                                    </p:anim>
                                    <p:anim calcmode="lin" valueType="num">
                                      <p:cBhvr>
                                        <p:cTn id="10" dur="500" fill="hold"/>
                                        <p:tgtEl>
                                          <p:spTgt spid="14336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4" descr="DSCN0375">
            <a:extLst>
              <a:ext uri="{FF2B5EF4-FFF2-40B4-BE49-F238E27FC236}">
                <a16:creationId xmlns:a16="http://schemas.microsoft.com/office/drawing/2014/main" id="{0A22D27A-5754-433C-B9D3-E81FEE986179}"/>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0" y="0"/>
            <a:ext cx="9144000"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4" name="Oval 6">
            <a:extLst>
              <a:ext uri="{FF2B5EF4-FFF2-40B4-BE49-F238E27FC236}">
                <a16:creationId xmlns:a16="http://schemas.microsoft.com/office/drawing/2014/main" id="{EC63A5D1-AD1F-41AD-B9BB-ACAA28C4147E}"/>
              </a:ext>
            </a:extLst>
          </p:cNvPr>
          <p:cNvSpPr>
            <a:spLocks noChangeArrowheads="1"/>
          </p:cNvSpPr>
          <p:nvPr/>
        </p:nvSpPr>
        <p:spPr bwMode="auto">
          <a:xfrm rot="-795990">
            <a:off x="5029200" y="1295400"/>
            <a:ext cx="2133600" cy="1295400"/>
          </a:xfrm>
          <a:prstGeom prst="ellipse">
            <a:avLst/>
          </a:prstGeom>
          <a:solidFill>
            <a:schemeClr val="accent1">
              <a:alpha val="0"/>
            </a:schemeClr>
          </a:solidFill>
          <a:ln w="31750" algn="ctr">
            <a:solidFill>
              <a:srgbClr val="FFFF00"/>
            </a:solidFill>
            <a:round/>
            <a:headEnd/>
            <a:tailEnd/>
          </a:ln>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222215" name="Oval 7">
            <a:extLst>
              <a:ext uri="{FF2B5EF4-FFF2-40B4-BE49-F238E27FC236}">
                <a16:creationId xmlns:a16="http://schemas.microsoft.com/office/drawing/2014/main" id="{FD9E9E9B-426A-40AC-AAE6-4DCCAF66EC83}"/>
              </a:ext>
            </a:extLst>
          </p:cNvPr>
          <p:cNvSpPr>
            <a:spLocks noChangeArrowheads="1"/>
          </p:cNvSpPr>
          <p:nvPr/>
        </p:nvSpPr>
        <p:spPr bwMode="auto">
          <a:xfrm>
            <a:off x="3048000" y="1524000"/>
            <a:ext cx="990600" cy="990600"/>
          </a:xfrm>
          <a:prstGeom prst="ellipse">
            <a:avLst/>
          </a:prstGeom>
          <a:solidFill>
            <a:schemeClr val="accent1">
              <a:alpha val="0"/>
            </a:schemeClr>
          </a:solidFill>
          <a:ln w="31750" algn="ctr">
            <a:solidFill>
              <a:srgbClr val="FFFF00"/>
            </a:solidFill>
            <a:round/>
            <a:headEnd/>
            <a:tailEnd/>
          </a:ln>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222216" name="Oval 8">
            <a:extLst>
              <a:ext uri="{FF2B5EF4-FFF2-40B4-BE49-F238E27FC236}">
                <a16:creationId xmlns:a16="http://schemas.microsoft.com/office/drawing/2014/main" id="{72288FA5-CC7C-4B37-9BEF-E00933C51AC0}"/>
              </a:ext>
            </a:extLst>
          </p:cNvPr>
          <p:cNvSpPr>
            <a:spLocks noChangeArrowheads="1"/>
          </p:cNvSpPr>
          <p:nvPr/>
        </p:nvSpPr>
        <p:spPr bwMode="auto">
          <a:xfrm rot="1471572">
            <a:off x="838200" y="1295400"/>
            <a:ext cx="1295400" cy="762000"/>
          </a:xfrm>
          <a:prstGeom prst="ellipse">
            <a:avLst/>
          </a:prstGeom>
          <a:solidFill>
            <a:schemeClr val="accent1">
              <a:alpha val="0"/>
            </a:schemeClr>
          </a:solidFill>
          <a:ln w="31750" algn="ctr">
            <a:solidFill>
              <a:srgbClr val="FFFF00"/>
            </a:solidFill>
            <a:round/>
            <a:headEnd/>
            <a:tailEnd/>
          </a:ln>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35842" name="Rectangle 3">
            <a:extLst>
              <a:ext uri="{FF2B5EF4-FFF2-40B4-BE49-F238E27FC236}">
                <a16:creationId xmlns:a16="http://schemas.microsoft.com/office/drawing/2014/main" id="{526B0BFD-F46C-4017-ACF6-7913728CE372}"/>
              </a:ext>
            </a:extLst>
          </p:cNvPr>
          <p:cNvSpPr>
            <a:spLocks noChangeArrowheads="1"/>
          </p:cNvSpPr>
          <p:nvPr/>
        </p:nvSpPr>
        <p:spPr bwMode="auto">
          <a:xfrm>
            <a:off x="0" y="3399501"/>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sz="3600" b="1" dirty="0">
                <a:latin typeface="Arial" panose="020B0604020202020204" pitchFamily="34" charset="0"/>
                <a:ea typeface="Roboto" panose="02000000000000000000" pitchFamily="2" charset="0"/>
                <a:cs typeface="Arial" panose="020B0604020202020204" pitchFamily="34" charset="0"/>
              </a:rPr>
              <a:t>High Prominent Ridges, Lookouts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2214"/>
                                        </p:tgtEl>
                                        <p:attrNameLst>
                                          <p:attrName>style.visibility</p:attrName>
                                        </p:attrNameLst>
                                      </p:cBhvr>
                                      <p:to>
                                        <p:strVal val="visible"/>
                                      </p:to>
                                    </p:set>
                                    <p:anim calcmode="lin" valueType="num">
                                      <p:cBhvr>
                                        <p:cTn id="7" dur="500" fill="hold"/>
                                        <p:tgtEl>
                                          <p:spTgt spid="222214"/>
                                        </p:tgtEl>
                                        <p:attrNameLst>
                                          <p:attrName>ppt_w</p:attrName>
                                        </p:attrNameLst>
                                      </p:cBhvr>
                                      <p:tavLst>
                                        <p:tav tm="0">
                                          <p:val>
                                            <p:strVal val="#ppt_w*0.70"/>
                                          </p:val>
                                        </p:tav>
                                        <p:tav tm="100000">
                                          <p:val>
                                            <p:strVal val="#ppt_w"/>
                                          </p:val>
                                        </p:tav>
                                      </p:tavLst>
                                    </p:anim>
                                    <p:anim calcmode="lin" valueType="num">
                                      <p:cBhvr>
                                        <p:cTn id="8" dur="500" fill="hold"/>
                                        <p:tgtEl>
                                          <p:spTgt spid="222214"/>
                                        </p:tgtEl>
                                        <p:attrNameLst>
                                          <p:attrName>ppt_h</p:attrName>
                                        </p:attrNameLst>
                                      </p:cBhvr>
                                      <p:tavLst>
                                        <p:tav tm="0">
                                          <p:val>
                                            <p:strVal val="#ppt_h"/>
                                          </p:val>
                                        </p:tav>
                                        <p:tav tm="100000">
                                          <p:val>
                                            <p:strVal val="#ppt_h"/>
                                          </p:val>
                                        </p:tav>
                                      </p:tavLst>
                                    </p:anim>
                                    <p:animEffect transition="in" filter="fade">
                                      <p:cBhvr>
                                        <p:cTn id="9" dur="500"/>
                                        <p:tgtEl>
                                          <p:spTgt spid="2222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22215"/>
                                        </p:tgtEl>
                                        <p:attrNameLst>
                                          <p:attrName>style.visibility</p:attrName>
                                        </p:attrNameLst>
                                      </p:cBhvr>
                                      <p:to>
                                        <p:strVal val="visible"/>
                                      </p:to>
                                    </p:set>
                                    <p:anim calcmode="lin" valueType="num">
                                      <p:cBhvr>
                                        <p:cTn id="14" dur="500" fill="hold"/>
                                        <p:tgtEl>
                                          <p:spTgt spid="222215"/>
                                        </p:tgtEl>
                                        <p:attrNameLst>
                                          <p:attrName>ppt_w</p:attrName>
                                        </p:attrNameLst>
                                      </p:cBhvr>
                                      <p:tavLst>
                                        <p:tav tm="0">
                                          <p:val>
                                            <p:strVal val="#ppt_w*0.70"/>
                                          </p:val>
                                        </p:tav>
                                        <p:tav tm="100000">
                                          <p:val>
                                            <p:strVal val="#ppt_w"/>
                                          </p:val>
                                        </p:tav>
                                      </p:tavLst>
                                    </p:anim>
                                    <p:anim calcmode="lin" valueType="num">
                                      <p:cBhvr>
                                        <p:cTn id="15" dur="500" fill="hold"/>
                                        <p:tgtEl>
                                          <p:spTgt spid="222215"/>
                                        </p:tgtEl>
                                        <p:attrNameLst>
                                          <p:attrName>ppt_h</p:attrName>
                                        </p:attrNameLst>
                                      </p:cBhvr>
                                      <p:tavLst>
                                        <p:tav tm="0">
                                          <p:val>
                                            <p:strVal val="#ppt_h"/>
                                          </p:val>
                                        </p:tav>
                                        <p:tav tm="100000">
                                          <p:val>
                                            <p:strVal val="#ppt_h"/>
                                          </p:val>
                                        </p:tav>
                                      </p:tavLst>
                                    </p:anim>
                                    <p:animEffect transition="in" filter="fade">
                                      <p:cBhvr>
                                        <p:cTn id="16" dur="500"/>
                                        <p:tgtEl>
                                          <p:spTgt spid="2222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22216"/>
                                        </p:tgtEl>
                                        <p:attrNameLst>
                                          <p:attrName>style.visibility</p:attrName>
                                        </p:attrNameLst>
                                      </p:cBhvr>
                                      <p:to>
                                        <p:strVal val="visible"/>
                                      </p:to>
                                    </p:set>
                                    <p:anim calcmode="lin" valueType="num">
                                      <p:cBhvr>
                                        <p:cTn id="21" dur="500" fill="hold"/>
                                        <p:tgtEl>
                                          <p:spTgt spid="222216"/>
                                        </p:tgtEl>
                                        <p:attrNameLst>
                                          <p:attrName>ppt_w</p:attrName>
                                        </p:attrNameLst>
                                      </p:cBhvr>
                                      <p:tavLst>
                                        <p:tav tm="0">
                                          <p:val>
                                            <p:strVal val="#ppt_w*0.70"/>
                                          </p:val>
                                        </p:tav>
                                        <p:tav tm="100000">
                                          <p:val>
                                            <p:strVal val="#ppt_w"/>
                                          </p:val>
                                        </p:tav>
                                      </p:tavLst>
                                    </p:anim>
                                    <p:anim calcmode="lin" valueType="num">
                                      <p:cBhvr>
                                        <p:cTn id="22" dur="500" fill="hold"/>
                                        <p:tgtEl>
                                          <p:spTgt spid="222216"/>
                                        </p:tgtEl>
                                        <p:attrNameLst>
                                          <p:attrName>ppt_h</p:attrName>
                                        </p:attrNameLst>
                                      </p:cBhvr>
                                      <p:tavLst>
                                        <p:tav tm="0">
                                          <p:val>
                                            <p:strVal val="#ppt_h"/>
                                          </p:val>
                                        </p:tav>
                                        <p:tav tm="100000">
                                          <p:val>
                                            <p:strVal val="#ppt_h"/>
                                          </p:val>
                                        </p:tav>
                                      </p:tavLst>
                                    </p:anim>
                                    <p:animEffect transition="in" filter="fade">
                                      <p:cBhvr>
                                        <p:cTn id="23" dur="500"/>
                                        <p:tgtEl>
                                          <p:spTgt spid="222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4" grpId="0" animBg="1"/>
      <p:bldP spid="222215" grpId="0" animBg="1"/>
      <p:bldP spid="2222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descr="IMG_0302">
            <a:extLst>
              <a:ext uri="{FF2B5EF4-FFF2-40B4-BE49-F238E27FC236}">
                <a16:creationId xmlns:a16="http://schemas.microsoft.com/office/drawing/2014/main" id="{EDF79491-D27A-40C3-89A4-CB8335099B78}"/>
              </a:ext>
            </a:extLst>
          </p:cNvPr>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0E062828-CAFA-4A01-ADA1-D8D6181CACF3}"/>
              </a:ext>
            </a:extLst>
          </p:cNvPr>
          <p:cNvSpPr>
            <a:spLocks noGrp="1" noChangeArrowheads="1"/>
          </p:cNvSpPr>
          <p:nvPr>
            <p:ph type="title"/>
          </p:nvPr>
        </p:nvSpPr>
        <p:spPr>
          <a:xfrm>
            <a:off x="3775075" y="25979"/>
            <a:ext cx="5447582" cy="1752600"/>
          </a:xfrm>
        </p:spPr>
        <p:txBody>
          <a:bodyPr>
            <a:normAutofit fontScale="90000"/>
          </a:bodyPr>
          <a:lstStyle/>
          <a:p>
            <a:pPr algn="l">
              <a:lnSpc>
                <a:spcPct val="100000"/>
              </a:lnSpc>
            </a:pPr>
            <a:r>
              <a:rPr lang="en-US" altLang="en-US" sz="4000" dirty="0">
                <a:solidFill>
                  <a:schemeClr val="tx1"/>
                </a:solidFill>
                <a:latin typeface="Arial" panose="020B0604020202020204" pitchFamily="34" charset="0"/>
                <a:ea typeface="Roboto" panose="02000000000000000000" pitchFamily="2" charset="0"/>
                <a:cs typeface="Arial" panose="020B0604020202020204" pitchFamily="34" charset="0"/>
              </a:rPr>
              <a:t>Vegetation is an indicator of soil types and land capability</a:t>
            </a:r>
          </a:p>
        </p:txBody>
      </p:sp>
      <p:sp>
        <p:nvSpPr>
          <p:cNvPr id="292875" name="Freeform 11">
            <a:extLst>
              <a:ext uri="{FF2B5EF4-FFF2-40B4-BE49-F238E27FC236}">
                <a16:creationId xmlns:a16="http://schemas.microsoft.com/office/drawing/2014/main" id="{E9F5A20C-B753-4C08-AD4E-A0C5D433EC41}"/>
              </a:ext>
            </a:extLst>
          </p:cNvPr>
          <p:cNvSpPr>
            <a:spLocks/>
          </p:cNvSpPr>
          <p:nvPr/>
        </p:nvSpPr>
        <p:spPr bwMode="auto">
          <a:xfrm>
            <a:off x="-120650" y="1173163"/>
            <a:ext cx="4403725" cy="2163762"/>
          </a:xfrm>
          <a:custGeom>
            <a:avLst/>
            <a:gdLst>
              <a:gd name="T0" fmla="*/ 2147483647 w 2774"/>
              <a:gd name="T1" fmla="*/ 2147483647 h 1363"/>
              <a:gd name="T2" fmla="*/ 2147483647 w 2774"/>
              <a:gd name="T3" fmla="*/ 2147483647 h 1363"/>
              <a:gd name="T4" fmla="*/ 2147483647 w 2774"/>
              <a:gd name="T5" fmla="*/ 2147483647 h 1363"/>
              <a:gd name="T6" fmla="*/ 2147483647 w 2774"/>
              <a:gd name="T7" fmla="*/ 2147483647 h 1363"/>
              <a:gd name="T8" fmla="*/ 2147483647 w 2774"/>
              <a:gd name="T9" fmla="*/ 2147483647 h 1363"/>
              <a:gd name="T10" fmla="*/ 2147483647 w 2774"/>
              <a:gd name="T11" fmla="*/ 2147483647 h 1363"/>
              <a:gd name="T12" fmla="*/ 2147483647 w 2774"/>
              <a:gd name="T13" fmla="*/ 2147483647 h 1363"/>
              <a:gd name="T14" fmla="*/ 2147483647 w 2774"/>
              <a:gd name="T15" fmla="*/ 2147483647 h 1363"/>
              <a:gd name="T16" fmla="*/ 2147483647 w 2774"/>
              <a:gd name="T17" fmla="*/ 2147483647 h 1363"/>
              <a:gd name="T18" fmla="*/ 2147483647 w 2774"/>
              <a:gd name="T19" fmla="*/ 2147483647 h 1363"/>
              <a:gd name="T20" fmla="*/ 2147483647 w 2774"/>
              <a:gd name="T21" fmla="*/ 2147483647 h 1363"/>
              <a:gd name="T22" fmla="*/ 2147483647 w 2774"/>
              <a:gd name="T23" fmla="*/ 2147483647 h 1363"/>
              <a:gd name="T24" fmla="*/ 2147483647 w 2774"/>
              <a:gd name="T25" fmla="*/ 2147483647 h 1363"/>
              <a:gd name="T26" fmla="*/ 2147483647 w 2774"/>
              <a:gd name="T27" fmla="*/ 2147483647 h 1363"/>
              <a:gd name="T28" fmla="*/ 2147483647 w 2774"/>
              <a:gd name="T29" fmla="*/ 2147483647 h 1363"/>
              <a:gd name="T30" fmla="*/ 2147483647 w 2774"/>
              <a:gd name="T31" fmla="*/ 2147483647 h 1363"/>
              <a:gd name="T32" fmla="*/ 2147483647 w 2774"/>
              <a:gd name="T33" fmla="*/ 2147483647 h 1363"/>
              <a:gd name="T34" fmla="*/ 2147483647 w 2774"/>
              <a:gd name="T35" fmla="*/ 2147483647 h 1363"/>
              <a:gd name="T36" fmla="*/ 2147483647 w 2774"/>
              <a:gd name="T37" fmla="*/ 2147483647 h 1363"/>
              <a:gd name="T38" fmla="*/ 2147483647 w 2774"/>
              <a:gd name="T39" fmla="*/ 2147483647 h 1363"/>
              <a:gd name="T40" fmla="*/ 2147483647 w 2774"/>
              <a:gd name="T41" fmla="*/ 2147483647 h 1363"/>
              <a:gd name="T42" fmla="*/ 2147483647 w 2774"/>
              <a:gd name="T43" fmla="*/ 2147483647 h 1363"/>
              <a:gd name="T44" fmla="*/ 2147483647 w 2774"/>
              <a:gd name="T45" fmla="*/ 2147483647 h 1363"/>
              <a:gd name="T46" fmla="*/ 2147483647 w 2774"/>
              <a:gd name="T47" fmla="*/ 2147483647 h 1363"/>
              <a:gd name="T48" fmla="*/ 2147483647 w 2774"/>
              <a:gd name="T49" fmla="*/ 2147483647 h 1363"/>
              <a:gd name="T50" fmla="*/ 2147483647 w 2774"/>
              <a:gd name="T51" fmla="*/ 2147483647 h 1363"/>
              <a:gd name="T52" fmla="*/ 2147483647 w 2774"/>
              <a:gd name="T53" fmla="*/ 2147483647 h 1363"/>
              <a:gd name="T54" fmla="*/ 2147483647 w 2774"/>
              <a:gd name="T55" fmla="*/ 2147483647 h 1363"/>
              <a:gd name="T56" fmla="*/ 2147483647 w 2774"/>
              <a:gd name="T57" fmla="*/ 2147483647 h 1363"/>
              <a:gd name="T58" fmla="*/ 2147483647 w 2774"/>
              <a:gd name="T59" fmla="*/ 2147483647 h 1363"/>
              <a:gd name="T60" fmla="*/ 2147483647 w 2774"/>
              <a:gd name="T61" fmla="*/ 2147483647 h 1363"/>
              <a:gd name="T62" fmla="*/ 2147483647 w 2774"/>
              <a:gd name="T63" fmla="*/ 0 h 1363"/>
              <a:gd name="T64" fmla="*/ 2147483647 w 2774"/>
              <a:gd name="T65" fmla="*/ 2147483647 h 1363"/>
              <a:gd name="T66" fmla="*/ 2147483647 w 2774"/>
              <a:gd name="T67" fmla="*/ 2147483647 h 1363"/>
              <a:gd name="T68" fmla="*/ 2147483647 w 2774"/>
              <a:gd name="T69" fmla="*/ 2147483647 h 1363"/>
              <a:gd name="T70" fmla="*/ 2147483647 w 2774"/>
              <a:gd name="T71" fmla="*/ 2147483647 h 1363"/>
              <a:gd name="T72" fmla="*/ 2147483647 w 2774"/>
              <a:gd name="T73" fmla="*/ 2147483647 h 1363"/>
              <a:gd name="T74" fmla="*/ 2147483647 w 2774"/>
              <a:gd name="T75" fmla="*/ 2147483647 h 1363"/>
              <a:gd name="T76" fmla="*/ 2147483647 w 2774"/>
              <a:gd name="T77" fmla="*/ 2147483647 h 1363"/>
              <a:gd name="T78" fmla="*/ 2147483647 w 2774"/>
              <a:gd name="T79" fmla="*/ 2147483647 h 1363"/>
              <a:gd name="T80" fmla="*/ 2147483647 w 2774"/>
              <a:gd name="T81" fmla="*/ 2147483647 h 1363"/>
              <a:gd name="T82" fmla="*/ 2147483647 w 2774"/>
              <a:gd name="T83" fmla="*/ 2147483647 h 1363"/>
              <a:gd name="T84" fmla="*/ 2147483647 w 2774"/>
              <a:gd name="T85" fmla="*/ 2147483647 h 1363"/>
              <a:gd name="T86" fmla="*/ 2147483647 w 2774"/>
              <a:gd name="T87" fmla="*/ 2147483647 h 1363"/>
              <a:gd name="T88" fmla="*/ 2147483647 w 2774"/>
              <a:gd name="T89" fmla="*/ 2147483647 h 1363"/>
              <a:gd name="T90" fmla="*/ 2147483647 w 2774"/>
              <a:gd name="T91" fmla="*/ 2147483647 h 1363"/>
              <a:gd name="T92" fmla="*/ 2147483647 w 2774"/>
              <a:gd name="T93" fmla="*/ 2147483647 h 1363"/>
              <a:gd name="T94" fmla="*/ 2147483647 w 2774"/>
              <a:gd name="T95" fmla="*/ 2147483647 h 1363"/>
              <a:gd name="T96" fmla="*/ 2147483647 w 2774"/>
              <a:gd name="T97" fmla="*/ 2147483647 h 1363"/>
              <a:gd name="T98" fmla="*/ 2147483647 w 2774"/>
              <a:gd name="T99" fmla="*/ 2147483647 h 1363"/>
              <a:gd name="T100" fmla="*/ 2147483647 w 2774"/>
              <a:gd name="T101" fmla="*/ 2147483647 h 1363"/>
              <a:gd name="T102" fmla="*/ 2147483647 w 2774"/>
              <a:gd name="T103" fmla="*/ 2147483647 h 1363"/>
              <a:gd name="T104" fmla="*/ 2147483647 w 2774"/>
              <a:gd name="T105" fmla="*/ 2147483647 h 13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74"/>
              <a:gd name="T160" fmla="*/ 0 h 1363"/>
              <a:gd name="T161" fmla="*/ 2774 w 2774"/>
              <a:gd name="T162" fmla="*/ 1363 h 136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74" h="1363">
                <a:moveTo>
                  <a:pt x="1180" y="1210"/>
                </a:moveTo>
                <a:cubicBezTo>
                  <a:pt x="1267" y="1181"/>
                  <a:pt x="1347" y="1163"/>
                  <a:pt x="1439" y="1152"/>
                </a:cubicBezTo>
                <a:cubicBezTo>
                  <a:pt x="1487" y="1133"/>
                  <a:pt x="1516" y="1119"/>
                  <a:pt x="1545" y="1075"/>
                </a:cubicBezTo>
                <a:cubicBezTo>
                  <a:pt x="1555" y="953"/>
                  <a:pt x="1540" y="904"/>
                  <a:pt x="1670" y="874"/>
                </a:cubicBezTo>
                <a:cubicBezTo>
                  <a:pt x="1725" y="841"/>
                  <a:pt x="1772" y="797"/>
                  <a:pt x="1833" y="778"/>
                </a:cubicBezTo>
                <a:cubicBezTo>
                  <a:pt x="1866" y="753"/>
                  <a:pt x="1889" y="723"/>
                  <a:pt x="1929" y="711"/>
                </a:cubicBezTo>
                <a:cubicBezTo>
                  <a:pt x="1971" y="666"/>
                  <a:pt x="1919" y="714"/>
                  <a:pt x="1986" y="682"/>
                </a:cubicBezTo>
                <a:cubicBezTo>
                  <a:pt x="1994" y="678"/>
                  <a:pt x="1998" y="667"/>
                  <a:pt x="2006" y="663"/>
                </a:cubicBezTo>
                <a:cubicBezTo>
                  <a:pt x="2060" y="636"/>
                  <a:pt x="2149" y="632"/>
                  <a:pt x="2207" y="624"/>
                </a:cubicBezTo>
                <a:cubicBezTo>
                  <a:pt x="2266" y="606"/>
                  <a:pt x="2318" y="572"/>
                  <a:pt x="2370" y="538"/>
                </a:cubicBezTo>
                <a:cubicBezTo>
                  <a:pt x="2385" y="528"/>
                  <a:pt x="2393" y="509"/>
                  <a:pt x="2409" y="499"/>
                </a:cubicBezTo>
                <a:cubicBezTo>
                  <a:pt x="2426" y="489"/>
                  <a:pt x="2447" y="487"/>
                  <a:pt x="2466" y="480"/>
                </a:cubicBezTo>
                <a:cubicBezTo>
                  <a:pt x="2523" y="426"/>
                  <a:pt x="2697" y="432"/>
                  <a:pt x="2697" y="432"/>
                </a:cubicBezTo>
                <a:cubicBezTo>
                  <a:pt x="2729" y="422"/>
                  <a:pt x="2750" y="417"/>
                  <a:pt x="2774" y="394"/>
                </a:cubicBezTo>
                <a:cubicBezTo>
                  <a:pt x="2771" y="346"/>
                  <a:pt x="2772" y="297"/>
                  <a:pt x="2764" y="250"/>
                </a:cubicBezTo>
                <a:cubicBezTo>
                  <a:pt x="2759" y="222"/>
                  <a:pt x="2734" y="217"/>
                  <a:pt x="2716" y="202"/>
                </a:cubicBezTo>
                <a:cubicBezTo>
                  <a:pt x="2672" y="165"/>
                  <a:pt x="2644" y="158"/>
                  <a:pt x="2591" y="144"/>
                </a:cubicBezTo>
                <a:cubicBezTo>
                  <a:pt x="2515" y="150"/>
                  <a:pt x="2464" y="135"/>
                  <a:pt x="2418" y="192"/>
                </a:cubicBezTo>
                <a:cubicBezTo>
                  <a:pt x="2411" y="201"/>
                  <a:pt x="2408" y="213"/>
                  <a:pt x="2399" y="221"/>
                </a:cubicBezTo>
                <a:cubicBezTo>
                  <a:pt x="2382" y="236"/>
                  <a:pt x="2358" y="243"/>
                  <a:pt x="2342" y="259"/>
                </a:cubicBezTo>
                <a:cubicBezTo>
                  <a:pt x="2335" y="266"/>
                  <a:pt x="2330" y="275"/>
                  <a:pt x="2322" y="279"/>
                </a:cubicBezTo>
                <a:cubicBezTo>
                  <a:pt x="2304" y="288"/>
                  <a:pt x="2265" y="298"/>
                  <a:pt x="2265" y="298"/>
                </a:cubicBezTo>
                <a:cubicBezTo>
                  <a:pt x="2152" y="291"/>
                  <a:pt x="2054" y="276"/>
                  <a:pt x="1948" y="240"/>
                </a:cubicBezTo>
                <a:cubicBezTo>
                  <a:pt x="1890" y="243"/>
                  <a:pt x="1832" y="242"/>
                  <a:pt x="1775" y="250"/>
                </a:cubicBezTo>
                <a:cubicBezTo>
                  <a:pt x="1750" y="254"/>
                  <a:pt x="1743" y="295"/>
                  <a:pt x="1718" y="298"/>
                </a:cubicBezTo>
                <a:cubicBezTo>
                  <a:pt x="1578" y="316"/>
                  <a:pt x="1436" y="308"/>
                  <a:pt x="1295" y="317"/>
                </a:cubicBezTo>
                <a:cubicBezTo>
                  <a:pt x="1234" y="314"/>
                  <a:pt x="1173" y="315"/>
                  <a:pt x="1113" y="307"/>
                </a:cubicBezTo>
                <a:cubicBezTo>
                  <a:pt x="1095" y="305"/>
                  <a:pt x="1066" y="268"/>
                  <a:pt x="1055" y="259"/>
                </a:cubicBezTo>
                <a:cubicBezTo>
                  <a:pt x="1018" y="229"/>
                  <a:pt x="984" y="198"/>
                  <a:pt x="950" y="163"/>
                </a:cubicBezTo>
                <a:cubicBezTo>
                  <a:pt x="942" y="155"/>
                  <a:pt x="930" y="151"/>
                  <a:pt x="921" y="144"/>
                </a:cubicBezTo>
                <a:cubicBezTo>
                  <a:pt x="910" y="135"/>
                  <a:pt x="901" y="125"/>
                  <a:pt x="892" y="115"/>
                </a:cubicBezTo>
                <a:cubicBezTo>
                  <a:pt x="849" y="64"/>
                  <a:pt x="814" y="23"/>
                  <a:pt x="748" y="0"/>
                </a:cubicBezTo>
                <a:cubicBezTo>
                  <a:pt x="751" y="32"/>
                  <a:pt x="747" y="66"/>
                  <a:pt x="758" y="96"/>
                </a:cubicBezTo>
                <a:cubicBezTo>
                  <a:pt x="766" y="118"/>
                  <a:pt x="817" y="149"/>
                  <a:pt x="834" y="163"/>
                </a:cubicBezTo>
                <a:cubicBezTo>
                  <a:pt x="881" y="202"/>
                  <a:pt x="929" y="241"/>
                  <a:pt x="988" y="259"/>
                </a:cubicBezTo>
                <a:cubicBezTo>
                  <a:pt x="1031" y="325"/>
                  <a:pt x="1009" y="301"/>
                  <a:pt x="1046" y="336"/>
                </a:cubicBezTo>
                <a:cubicBezTo>
                  <a:pt x="1056" y="368"/>
                  <a:pt x="1073" y="392"/>
                  <a:pt x="1084" y="423"/>
                </a:cubicBezTo>
                <a:cubicBezTo>
                  <a:pt x="1081" y="448"/>
                  <a:pt x="1099" y="493"/>
                  <a:pt x="1074" y="499"/>
                </a:cubicBezTo>
                <a:cubicBezTo>
                  <a:pt x="980" y="520"/>
                  <a:pt x="882" y="496"/>
                  <a:pt x="786" y="490"/>
                </a:cubicBezTo>
                <a:cubicBezTo>
                  <a:pt x="707" y="485"/>
                  <a:pt x="645" y="385"/>
                  <a:pt x="585" y="346"/>
                </a:cubicBezTo>
                <a:cubicBezTo>
                  <a:pt x="475" y="198"/>
                  <a:pt x="432" y="239"/>
                  <a:pt x="220" y="231"/>
                </a:cubicBezTo>
                <a:cubicBezTo>
                  <a:pt x="176" y="216"/>
                  <a:pt x="151" y="220"/>
                  <a:pt x="124" y="259"/>
                </a:cubicBezTo>
                <a:cubicBezTo>
                  <a:pt x="128" y="492"/>
                  <a:pt x="0" y="882"/>
                  <a:pt x="306" y="922"/>
                </a:cubicBezTo>
                <a:cubicBezTo>
                  <a:pt x="342" y="956"/>
                  <a:pt x="381" y="981"/>
                  <a:pt x="422" y="1008"/>
                </a:cubicBezTo>
                <a:cubicBezTo>
                  <a:pt x="443" y="1022"/>
                  <a:pt x="473" y="1014"/>
                  <a:pt x="498" y="1018"/>
                </a:cubicBezTo>
                <a:cubicBezTo>
                  <a:pt x="611" y="1037"/>
                  <a:pt x="567" y="1037"/>
                  <a:pt x="748" y="1047"/>
                </a:cubicBezTo>
                <a:cubicBezTo>
                  <a:pt x="751" y="1111"/>
                  <a:pt x="747" y="1176"/>
                  <a:pt x="758" y="1239"/>
                </a:cubicBezTo>
                <a:cubicBezTo>
                  <a:pt x="760" y="1250"/>
                  <a:pt x="777" y="1251"/>
                  <a:pt x="786" y="1258"/>
                </a:cubicBezTo>
                <a:cubicBezTo>
                  <a:pt x="836" y="1300"/>
                  <a:pt x="886" y="1343"/>
                  <a:pt x="950" y="1363"/>
                </a:cubicBezTo>
                <a:cubicBezTo>
                  <a:pt x="963" y="1357"/>
                  <a:pt x="978" y="1354"/>
                  <a:pt x="988" y="1344"/>
                </a:cubicBezTo>
                <a:cubicBezTo>
                  <a:pt x="1053" y="1279"/>
                  <a:pt x="936" y="1351"/>
                  <a:pt x="1017" y="1287"/>
                </a:cubicBezTo>
                <a:cubicBezTo>
                  <a:pt x="1048" y="1263"/>
                  <a:pt x="1093" y="1271"/>
                  <a:pt x="1132" y="1267"/>
                </a:cubicBezTo>
                <a:cubicBezTo>
                  <a:pt x="1178" y="1253"/>
                  <a:pt x="1191" y="1210"/>
                  <a:pt x="1238" y="1210"/>
                </a:cubicBezTo>
              </a:path>
            </a:pathLst>
          </a:custGeom>
          <a:solidFill>
            <a:srgbClr val="339966">
              <a:alpha val="39999"/>
            </a:srgbClr>
          </a:solidFill>
          <a:ln w="9525">
            <a:solidFill>
              <a:schemeClr val="tx1"/>
            </a:solidFill>
            <a:round/>
            <a:headEnd/>
            <a:tailEnd/>
          </a:ln>
        </p:spPr>
        <p:txBody>
          <a:bodyPr anchor="ctr"/>
          <a:lstStyle/>
          <a:p>
            <a:endParaRPr lang="en-US">
              <a:latin typeface="Arial" panose="020B0604020202020204" pitchFamily="34" charset="0"/>
              <a:cs typeface="Arial" panose="020B0604020202020204" pitchFamily="34" charset="0"/>
            </a:endParaRPr>
          </a:p>
        </p:txBody>
      </p:sp>
      <p:sp>
        <p:nvSpPr>
          <p:cNvPr id="292878" name="Freeform 14">
            <a:extLst>
              <a:ext uri="{FF2B5EF4-FFF2-40B4-BE49-F238E27FC236}">
                <a16:creationId xmlns:a16="http://schemas.microsoft.com/office/drawing/2014/main" id="{C0DB574D-BA4E-4949-A0B4-F63CA2764330}"/>
              </a:ext>
            </a:extLst>
          </p:cNvPr>
          <p:cNvSpPr>
            <a:spLocks/>
          </p:cNvSpPr>
          <p:nvPr/>
        </p:nvSpPr>
        <p:spPr bwMode="auto">
          <a:xfrm>
            <a:off x="-44450" y="2430463"/>
            <a:ext cx="3819525" cy="2217737"/>
          </a:xfrm>
          <a:custGeom>
            <a:avLst/>
            <a:gdLst>
              <a:gd name="T0" fmla="*/ 2147483647 w 2406"/>
              <a:gd name="T1" fmla="*/ 2147483647 h 1397"/>
              <a:gd name="T2" fmla="*/ 2147483647 w 2406"/>
              <a:gd name="T3" fmla="*/ 2147483647 h 1397"/>
              <a:gd name="T4" fmla="*/ 2147483647 w 2406"/>
              <a:gd name="T5" fmla="*/ 2147483647 h 1397"/>
              <a:gd name="T6" fmla="*/ 2147483647 w 2406"/>
              <a:gd name="T7" fmla="*/ 2147483647 h 1397"/>
              <a:gd name="T8" fmla="*/ 2147483647 w 2406"/>
              <a:gd name="T9" fmla="*/ 2147483647 h 1397"/>
              <a:gd name="T10" fmla="*/ 2147483647 w 2406"/>
              <a:gd name="T11" fmla="*/ 2147483647 h 1397"/>
              <a:gd name="T12" fmla="*/ 2147483647 w 2406"/>
              <a:gd name="T13" fmla="*/ 2147483647 h 1397"/>
              <a:gd name="T14" fmla="*/ 2147483647 w 2406"/>
              <a:gd name="T15" fmla="*/ 2147483647 h 1397"/>
              <a:gd name="T16" fmla="*/ 2147483647 w 2406"/>
              <a:gd name="T17" fmla="*/ 2147483647 h 1397"/>
              <a:gd name="T18" fmla="*/ 2147483647 w 2406"/>
              <a:gd name="T19" fmla="*/ 2147483647 h 1397"/>
              <a:gd name="T20" fmla="*/ 2147483647 w 2406"/>
              <a:gd name="T21" fmla="*/ 2147483647 h 1397"/>
              <a:gd name="T22" fmla="*/ 2147483647 w 2406"/>
              <a:gd name="T23" fmla="*/ 2147483647 h 1397"/>
              <a:gd name="T24" fmla="*/ 2147483647 w 2406"/>
              <a:gd name="T25" fmla="*/ 2147483647 h 1397"/>
              <a:gd name="T26" fmla="*/ 2147483647 w 2406"/>
              <a:gd name="T27" fmla="*/ 2147483647 h 1397"/>
              <a:gd name="T28" fmla="*/ 2147483647 w 2406"/>
              <a:gd name="T29" fmla="*/ 2147483647 h 1397"/>
              <a:gd name="T30" fmla="*/ 2147483647 w 2406"/>
              <a:gd name="T31" fmla="*/ 2147483647 h 1397"/>
              <a:gd name="T32" fmla="*/ 2147483647 w 2406"/>
              <a:gd name="T33" fmla="*/ 2147483647 h 1397"/>
              <a:gd name="T34" fmla="*/ 2147483647 w 2406"/>
              <a:gd name="T35" fmla="*/ 2147483647 h 1397"/>
              <a:gd name="T36" fmla="*/ 2147483647 w 2406"/>
              <a:gd name="T37" fmla="*/ 2147483647 h 1397"/>
              <a:gd name="T38" fmla="*/ 2147483647 w 2406"/>
              <a:gd name="T39" fmla="*/ 2147483647 h 1397"/>
              <a:gd name="T40" fmla="*/ 2147483647 w 2406"/>
              <a:gd name="T41" fmla="*/ 2147483647 h 1397"/>
              <a:gd name="T42" fmla="*/ 2147483647 w 2406"/>
              <a:gd name="T43" fmla="*/ 2147483647 h 1397"/>
              <a:gd name="T44" fmla="*/ 2147483647 w 2406"/>
              <a:gd name="T45" fmla="*/ 2147483647 h 1397"/>
              <a:gd name="T46" fmla="*/ 2147483647 w 2406"/>
              <a:gd name="T47" fmla="*/ 2147483647 h 1397"/>
              <a:gd name="T48" fmla="*/ 2147483647 w 2406"/>
              <a:gd name="T49" fmla="*/ 2147483647 h 1397"/>
              <a:gd name="T50" fmla="*/ 2147483647 w 2406"/>
              <a:gd name="T51" fmla="*/ 2147483647 h 1397"/>
              <a:gd name="T52" fmla="*/ 2147483647 w 2406"/>
              <a:gd name="T53" fmla="*/ 2147483647 h 1397"/>
              <a:gd name="T54" fmla="*/ 2147483647 w 2406"/>
              <a:gd name="T55" fmla="*/ 2147483647 h 1397"/>
              <a:gd name="T56" fmla="*/ 2147483647 w 2406"/>
              <a:gd name="T57" fmla="*/ 2147483647 h 1397"/>
              <a:gd name="T58" fmla="*/ 2147483647 w 2406"/>
              <a:gd name="T59" fmla="*/ 2147483647 h 1397"/>
              <a:gd name="T60" fmla="*/ 2147483647 w 2406"/>
              <a:gd name="T61" fmla="*/ 2147483647 h 1397"/>
              <a:gd name="T62" fmla="*/ 2147483647 w 2406"/>
              <a:gd name="T63" fmla="*/ 2147483647 h 1397"/>
              <a:gd name="T64" fmla="*/ 2147483647 w 2406"/>
              <a:gd name="T65" fmla="*/ 2147483647 h 1397"/>
              <a:gd name="T66" fmla="*/ 2147483647 w 2406"/>
              <a:gd name="T67" fmla="*/ 2147483647 h 1397"/>
              <a:gd name="T68" fmla="*/ 2147483647 w 2406"/>
              <a:gd name="T69" fmla="*/ 2147483647 h 1397"/>
              <a:gd name="T70" fmla="*/ 2147483647 w 2406"/>
              <a:gd name="T71" fmla="*/ 2147483647 h 1397"/>
              <a:gd name="T72" fmla="*/ 2147483647 w 2406"/>
              <a:gd name="T73" fmla="*/ 2147483647 h 1397"/>
              <a:gd name="T74" fmla="*/ 2147483647 w 2406"/>
              <a:gd name="T75" fmla="*/ 2147483647 h 1397"/>
              <a:gd name="T76" fmla="*/ 2147483647 w 2406"/>
              <a:gd name="T77" fmla="*/ 2147483647 h 1397"/>
              <a:gd name="T78" fmla="*/ 2147483647 w 2406"/>
              <a:gd name="T79" fmla="*/ 2147483647 h 1397"/>
              <a:gd name="T80" fmla="*/ 2147483647 w 2406"/>
              <a:gd name="T81" fmla="*/ 2147483647 h 1397"/>
              <a:gd name="T82" fmla="*/ 2147483647 w 2406"/>
              <a:gd name="T83" fmla="*/ 2147483647 h 1397"/>
              <a:gd name="T84" fmla="*/ 2147483647 w 2406"/>
              <a:gd name="T85" fmla="*/ 2147483647 h 1397"/>
              <a:gd name="T86" fmla="*/ 2147483647 w 2406"/>
              <a:gd name="T87" fmla="*/ 2147483647 h 1397"/>
              <a:gd name="T88" fmla="*/ 2147483647 w 2406"/>
              <a:gd name="T89" fmla="*/ 2147483647 h 1397"/>
              <a:gd name="T90" fmla="*/ 2147483647 w 2406"/>
              <a:gd name="T91" fmla="*/ 2147483647 h 1397"/>
              <a:gd name="T92" fmla="*/ 2147483647 w 2406"/>
              <a:gd name="T93" fmla="*/ 2147483647 h 13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06"/>
              <a:gd name="T142" fmla="*/ 0 h 1397"/>
              <a:gd name="T143" fmla="*/ 2406 w 2406"/>
              <a:gd name="T144" fmla="*/ 1397 h 13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06" h="1397">
                <a:moveTo>
                  <a:pt x="1410" y="427"/>
                </a:moveTo>
                <a:cubicBezTo>
                  <a:pt x="1356" y="430"/>
                  <a:pt x="1300" y="425"/>
                  <a:pt x="1247" y="437"/>
                </a:cubicBezTo>
                <a:cubicBezTo>
                  <a:pt x="1237" y="439"/>
                  <a:pt x="1245" y="459"/>
                  <a:pt x="1238" y="466"/>
                </a:cubicBezTo>
                <a:cubicBezTo>
                  <a:pt x="1231" y="473"/>
                  <a:pt x="1219" y="474"/>
                  <a:pt x="1209" y="475"/>
                </a:cubicBezTo>
                <a:cubicBezTo>
                  <a:pt x="1151" y="480"/>
                  <a:pt x="1094" y="482"/>
                  <a:pt x="1036" y="485"/>
                </a:cubicBezTo>
                <a:cubicBezTo>
                  <a:pt x="964" y="557"/>
                  <a:pt x="1048" y="538"/>
                  <a:pt x="911" y="552"/>
                </a:cubicBezTo>
                <a:cubicBezTo>
                  <a:pt x="892" y="558"/>
                  <a:pt x="861" y="552"/>
                  <a:pt x="854" y="571"/>
                </a:cubicBezTo>
                <a:cubicBezTo>
                  <a:pt x="851" y="581"/>
                  <a:pt x="853" y="596"/>
                  <a:pt x="844" y="600"/>
                </a:cubicBezTo>
                <a:cubicBezTo>
                  <a:pt x="817" y="611"/>
                  <a:pt x="787" y="607"/>
                  <a:pt x="758" y="610"/>
                </a:cubicBezTo>
                <a:cubicBezTo>
                  <a:pt x="735" y="631"/>
                  <a:pt x="713" y="637"/>
                  <a:pt x="690" y="658"/>
                </a:cubicBezTo>
                <a:cubicBezTo>
                  <a:pt x="677" y="699"/>
                  <a:pt x="682" y="705"/>
                  <a:pt x="623" y="725"/>
                </a:cubicBezTo>
                <a:cubicBezTo>
                  <a:pt x="604" y="731"/>
                  <a:pt x="585" y="738"/>
                  <a:pt x="566" y="744"/>
                </a:cubicBezTo>
                <a:cubicBezTo>
                  <a:pt x="556" y="747"/>
                  <a:pt x="537" y="754"/>
                  <a:pt x="537" y="754"/>
                </a:cubicBezTo>
                <a:cubicBezTo>
                  <a:pt x="500" y="811"/>
                  <a:pt x="542" y="758"/>
                  <a:pt x="479" y="802"/>
                </a:cubicBezTo>
                <a:cubicBezTo>
                  <a:pt x="394" y="862"/>
                  <a:pt x="546" y="824"/>
                  <a:pt x="326" y="840"/>
                </a:cubicBezTo>
                <a:cubicBezTo>
                  <a:pt x="309" y="865"/>
                  <a:pt x="307" y="875"/>
                  <a:pt x="278" y="888"/>
                </a:cubicBezTo>
                <a:cubicBezTo>
                  <a:pt x="259" y="896"/>
                  <a:pt x="220" y="907"/>
                  <a:pt x="220" y="907"/>
                </a:cubicBezTo>
                <a:cubicBezTo>
                  <a:pt x="167" y="944"/>
                  <a:pt x="101" y="947"/>
                  <a:pt x="38" y="955"/>
                </a:cubicBezTo>
                <a:cubicBezTo>
                  <a:pt x="46" y="1119"/>
                  <a:pt x="0" y="1135"/>
                  <a:pt x="105" y="1186"/>
                </a:cubicBezTo>
                <a:cubicBezTo>
                  <a:pt x="153" y="1234"/>
                  <a:pt x="214" y="1271"/>
                  <a:pt x="278" y="1291"/>
                </a:cubicBezTo>
                <a:cubicBezTo>
                  <a:pt x="333" y="1333"/>
                  <a:pt x="394" y="1374"/>
                  <a:pt x="460" y="1397"/>
                </a:cubicBezTo>
                <a:cubicBezTo>
                  <a:pt x="495" y="1394"/>
                  <a:pt x="531" y="1392"/>
                  <a:pt x="566" y="1387"/>
                </a:cubicBezTo>
                <a:cubicBezTo>
                  <a:pt x="600" y="1382"/>
                  <a:pt x="615" y="1359"/>
                  <a:pt x="652" y="1349"/>
                </a:cubicBezTo>
                <a:cubicBezTo>
                  <a:pt x="679" y="1308"/>
                  <a:pt x="692" y="1325"/>
                  <a:pt x="719" y="1291"/>
                </a:cubicBezTo>
                <a:cubicBezTo>
                  <a:pt x="735" y="1270"/>
                  <a:pt x="795" y="1186"/>
                  <a:pt x="796" y="1186"/>
                </a:cubicBezTo>
                <a:cubicBezTo>
                  <a:pt x="869" y="1161"/>
                  <a:pt x="925" y="1105"/>
                  <a:pt x="998" y="1080"/>
                </a:cubicBezTo>
                <a:cubicBezTo>
                  <a:pt x="1049" y="1003"/>
                  <a:pt x="1119" y="947"/>
                  <a:pt x="1170" y="869"/>
                </a:cubicBezTo>
                <a:cubicBezTo>
                  <a:pt x="1183" y="850"/>
                  <a:pt x="1212" y="848"/>
                  <a:pt x="1228" y="831"/>
                </a:cubicBezTo>
                <a:cubicBezTo>
                  <a:pt x="1269" y="788"/>
                  <a:pt x="1292" y="746"/>
                  <a:pt x="1353" y="725"/>
                </a:cubicBezTo>
                <a:cubicBezTo>
                  <a:pt x="1371" y="669"/>
                  <a:pt x="1346" y="718"/>
                  <a:pt x="1401" y="687"/>
                </a:cubicBezTo>
                <a:cubicBezTo>
                  <a:pt x="1413" y="680"/>
                  <a:pt x="1419" y="666"/>
                  <a:pt x="1430" y="658"/>
                </a:cubicBezTo>
                <a:cubicBezTo>
                  <a:pt x="1438" y="652"/>
                  <a:pt x="1449" y="651"/>
                  <a:pt x="1458" y="648"/>
                </a:cubicBezTo>
                <a:cubicBezTo>
                  <a:pt x="1485" y="623"/>
                  <a:pt x="1546" y="600"/>
                  <a:pt x="1583" y="591"/>
                </a:cubicBezTo>
                <a:cubicBezTo>
                  <a:pt x="1655" y="542"/>
                  <a:pt x="1692" y="540"/>
                  <a:pt x="1775" y="514"/>
                </a:cubicBezTo>
                <a:cubicBezTo>
                  <a:pt x="1828" y="480"/>
                  <a:pt x="1879" y="429"/>
                  <a:pt x="1938" y="408"/>
                </a:cubicBezTo>
                <a:cubicBezTo>
                  <a:pt x="1985" y="273"/>
                  <a:pt x="2137" y="317"/>
                  <a:pt x="2255" y="312"/>
                </a:cubicBezTo>
                <a:cubicBezTo>
                  <a:pt x="2281" y="272"/>
                  <a:pt x="2305" y="240"/>
                  <a:pt x="2351" y="226"/>
                </a:cubicBezTo>
                <a:cubicBezTo>
                  <a:pt x="2359" y="218"/>
                  <a:pt x="2397" y="184"/>
                  <a:pt x="2399" y="168"/>
                </a:cubicBezTo>
                <a:cubicBezTo>
                  <a:pt x="2406" y="104"/>
                  <a:pt x="2370" y="65"/>
                  <a:pt x="2322" y="34"/>
                </a:cubicBezTo>
                <a:cubicBezTo>
                  <a:pt x="2316" y="24"/>
                  <a:pt x="2315" y="6"/>
                  <a:pt x="2303" y="5"/>
                </a:cubicBezTo>
                <a:cubicBezTo>
                  <a:pt x="2251" y="0"/>
                  <a:pt x="2181" y="35"/>
                  <a:pt x="2130" y="53"/>
                </a:cubicBezTo>
                <a:cubicBezTo>
                  <a:pt x="2117" y="63"/>
                  <a:pt x="2103" y="70"/>
                  <a:pt x="2092" y="82"/>
                </a:cubicBezTo>
                <a:cubicBezTo>
                  <a:pt x="2028" y="155"/>
                  <a:pt x="2085" y="128"/>
                  <a:pt x="2025" y="149"/>
                </a:cubicBezTo>
                <a:cubicBezTo>
                  <a:pt x="2004" y="181"/>
                  <a:pt x="1994" y="194"/>
                  <a:pt x="1958" y="207"/>
                </a:cubicBezTo>
                <a:cubicBezTo>
                  <a:pt x="1890" y="272"/>
                  <a:pt x="1813" y="284"/>
                  <a:pt x="1727" y="312"/>
                </a:cubicBezTo>
                <a:cubicBezTo>
                  <a:pt x="1643" y="340"/>
                  <a:pt x="1645" y="349"/>
                  <a:pt x="1545" y="360"/>
                </a:cubicBezTo>
                <a:cubicBezTo>
                  <a:pt x="1493" y="378"/>
                  <a:pt x="1470" y="427"/>
                  <a:pt x="1410" y="427"/>
                </a:cubicBezTo>
                <a:close/>
              </a:path>
            </a:pathLst>
          </a:custGeom>
          <a:solidFill>
            <a:srgbClr val="99CC00">
              <a:alpha val="38823"/>
            </a:srgbClr>
          </a:solidFill>
          <a:ln w="9525">
            <a:solidFill>
              <a:schemeClr val="tx1"/>
            </a:solidFill>
            <a:round/>
            <a:headEnd/>
            <a:tailEnd/>
          </a:ln>
        </p:spPr>
        <p:txBody>
          <a:bodyPr anchor="ctr"/>
          <a:lstStyle/>
          <a:p>
            <a:endParaRPr lang="en-US">
              <a:latin typeface="Arial" panose="020B0604020202020204" pitchFamily="34" charset="0"/>
              <a:cs typeface="Arial" panose="020B0604020202020204" pitchFamily="34" charset="0"/>
            </a:endParaRPr>
          </a:p>
        </p:txBody>
      </p:sp>
      <p:sp>
        <p:nvSpPr>
          <p:cNvPr id="292879" name="Freeform 15">
            <a:extLst>
              <a:ext uri="{FF2B5EF4-FFF2-40B4-BE49-F238E27FC236}">
                <a16:creationId xmlns:a16="http://schemas.microsoft.com/office/drawing/2014/main" id="{17EF4AD9-B63B-4CEF-AF68-488A69683E7C}"/>
              </a:ext>
            </a:extLst>
          </p:cNvPr>
          <p:cNvSpPr>
            <a:spLocks/>
          </p:cNvSpPr>
          <p:nvPr/>
        </p:nvSpPr>
        <p:spPr bwMode="auto">
          <a:xfrm>
            <a:off x="-66675" y="5821363"/>
            <a:ext cx="2413000" cy="1179512"/>
          </a:xfrm>
          <a:custGeom>
            <a:avLst/>
            <a:gdLst>
              <a:gd name="T0" fmla="*/ 2147483647 w 1520"/>
              <a:gd name="T1" fmla="*/ 2147483647 h 743"/>
              <a:gd name="T2" fmla="*/ 2147483647 w 1520"/>
              <a:gd name="T3" fmla="*/ 2147483647 h 743"/>
              <a:gd name="T4" fmla="*/ 2147483647 w 1520"/>
              <a:gd name="T5" fmla="*/ 2147483647 h 743"/>
              <a:gd name="T6" fmla="*/ 2147483647 w 1520"/>
              <a:gd name="T7" fmla="*/ 2147483647 h 743"/>
              <a:gd name="T8" fmla="*/ 2147483647 w 1520"/>
              <a:gd name="T9" fmla="*/ 0 h 743"/>
              <a:gd name="T10" fmla="*/ 2147483647 w 1520"/>
              <a:gd name="T11" fmla="*/ 2147483647 h 743"/>
              <a:gd name="T12" fmla="*/ 2147483647 w 1520"/>
              <a:gd name="T13" fmla="*/ 2147483647 h 743"/>
              <a:gd name="T14" fmla="*/ 2147483647 w 1520"/>
              <a:gd name="T15" fmla="*/ 2147483647 h 743"/>
              <a:gd name="T16" fmla="*/ 2147483647 w 1520"/>
              <a:gd name="T17" fmla="*/ 2147483647 h 743"/>
              <a:gd name="T18" fmla="*/ 2147483647 w 1520"/>
              <a:gd name="T19" fmla="*/ 2147483647 h 743"/>
              <a:gd name="T20" fmla="*/ 2147483647 w 1520"/>
              <a:gd name="T21" fmla="*/ 2147483647 h 743"/>
              <a:gd name="T22" fmla="*/ 2147483647 w 1520"/>
              <a:gd name="T23" fmla="*/ 2147483647 h 743"/>
              <a:gd name="T24" fmla="*/ 2147483647 w 1520"/>
              <a:gd name="T25" fmla="*/ 2147483647 h 743"/>
              <a:gd name="T26" fmla="*/ 2147483647 w 1520"/>
              <a:gd name="T27" fmla="*/ 2147483647 h 743"/>
              <a:gd name="T28" fmla="*/ 2147483647 w 1520"/>
              <a:gd name="T29" fmla="*/ 2147483647 h 743"/>
              <a:gd name="T30" fmla="*/ 2147483647 w 1520"/>
              <a:gd name="T31" fmla="*/ 2147483647 h 743"/>
              <a:gd name="T32" fmla="*/ 2147483647 w 1520"/>
              <a:gd name="T33" fmla="*/ 2147483647 h 743"/>
              <a:gd name="T34" fmla="*/ 2147483647 w 1520"/>
              <a:gd name="T35" fmla="*/ 2147483647 h 743"/>
              <a:gd name="T36" fmla="*/ 2147483647 w 1520"/>
              <a:gd name="T37" fmla="*/ 2147483647 h 743"/>
              <a:gd name="T38" fmla="*/ 2147483647 w 1520"/>
              <a:gd name="T39" fmla="*/ 2147483647 h 7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20"/>
              <a:gd name="T61" fmla="*/ 0 h 743"/>
              <a:gd name="T62" fmla="*/ 1520 w 1520"/>
              <a:gd name="T63" fmla="*/ 743 h 7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20" h="743">
                <a:moveTo>
                  <a:pt x="1520" y="509"/>
                </a:moveTo>
                <a:cubicBezTo>
                  <a:pt x="1501" y="369"/>
                  <a:pt x="1460" y="283"/>
                  <a:pt x="1357" y="192"/>
                </a:cubicBezTo>
                <a:cubicBezTo>
                  <a:pt x="1357" y="192"/>
                  <a:pt x="1297" y="132"/>
                  <a:pt x="1280" y="115"/>
                </a:cubicBezTo>
                <a:cubicBezTo>
                  <a:pt x="1240" y="75"/>
                  <a:pt x="1179" y="62"/>
                  <a:pt x="1127" y="48"/>
                </a:cubicBezTo>
                <a:cubicBezTo>
                  <a:pt x="1060" y="4"/>
                  <a:pt x="1091" y="18"/>
                  <a:pt x="1040" y="0"/>
                </a:cubicBezTo>
                <a:cubicBezTo>
                  <a:pt x="675" y="64"/>
                  <a:pt x="1007" y="18"/>
                  <a:pt x="90" y="29"/>
                </a:cubicBezTo>
                <a:cubicBezTo>
                  <a:pt x="17" y="54"/>
                  <a:pt x="34" y="126"/>
                  <a:pt x="71" y="183"/>
                </a:cubicBezTo>
                <a:cubicBezTo>
                  <a:pt x="95" y="254"/>
                  <a:pt x="111" y="376"/>
                  <a:pt x="23" y="403"/>
                </a:cubicBezTo>
                <a:cubicBezTo>
                  <a:pt x="0" y="468"/>
                  <a:pt x="56" y="503"/>
                  <a:pt x="100" y="547"/>
                </a:cubicBezTo>
                <a:cubicBezTo>
                  <a:pt x="110" y="557"/>
                  <a:pt x="118" y="566"/>
                  <a:pt x="128" y="576"/>
                </a:cubicBezTo>
                <a:cubicBezTo>
                  <a:pt x="135" y="583"/>
                  <a:pt x="148" y="595"/>
                  <a:pt x="148" y="595"/>
                </a:cubicBezTo>
                <a:cubicBezTo>
                  <a:pt x="194" y="743"/>
                  <a:pt x="212" y="662"/>
                  <a:pt x="455" y="653"/>
                </a:cubicBezTo>
                <a:cubicBezTo>
                  <a:pt x="474" y="647"/>
                  <a:pt x="493" y="640"/>
                  <a:pt x="512" y="634"/>
                </a:cubicBezTo>
                <a:cubicBezTo>
                  <a:pt x="537" y="626"/>
                  <a:pt x="589" y="615"/>
                  <a:pt x="589" y="615"/>
                </a:cubicBezTo>
                <a:cubicBezTo>
                  <a:pt x="678" y="569"/>
                  <a:pt x="570" y="619"/>
                  <a:pt x="685" y="586"/>
                </a:cubicBezTo>
                <a:cubicBezTo>
                  <a:pt x="708" y="579"/>
                  <a:pt x="729" y="565"/>
                  <a:pt x="752" y="557"/>
                </a:cubicBezTo>
                <a:cubicBezTo>
                  <a:pt x="786" y="525"/>
                  <a:pt x="823" y="518"/>
                  <a:pt x="868" y="509"/>
                </a:cubicBezTo>
                <a:cubicBezTo>
                  <a:pt x="1058" y="519"/>
                  <a:pt x="1376" y="588"/>
                  <a:pt x="1520" y="490"/>
                </a:cubicBezTo>
                <a:cubicBezTo>
                  <a:pt x="1517" y="480"/>
                  <a:pt x="1518" y="468"/>
                  <a:pt x="1511" y="461"/>
                </a:cubicBezTo>
                <a:cubicBezTo>
                  <a:pt x="1476" y="425"/>
                  <a:pt x="1482" y="476"/>
                  <a:pt x="1482" y="432"/>
                </a:cubicBezTo>
              </a:path>
            </a:pathLst>
          </a:custGeom>
          <a:solidFill>
            <a:srgbClr val="99CC00">
              <a:alpha val="39999"/>
            </a:srgbClr>
          </a:solidFill>
          <a:ln w="9525">
            <a:solidFill>
              <a:schemeClr val="tx1"/>
            </a:solidFill>
            <a:round/>
            <a:headEnd/>
            <a:tailEnd/>
          </a:ln>
        </p:spPr>
        <p:txBody>
          <a:bodyPr anchor="ctr"/>
          <a:lstStyle/>
          <a:p>
            <a:endParaRPr lang="en-US">
              <a:latin typeface="Arial" panose="020B0604020202020204" pitchFamily="34" charset="0"/>
              <a:cs typeface="Arial" panose="020B0604020202020204" pitchFamily="34" charset="0"/>
            </a:endParaRPr>
          </a:p>
        </p:txBody>
      </p:sp>
      <p:sp>
        <p:nvSpPr>
          <p:cNvPr id="292880" name="Freeform 16">
            <a:extLst>
              <a:ext uri="{FF2B5EF4-FFF2-40B4-BE49-F238E27FC236}">
                <a16:creationId xmlns:a16="http://schemas.microsoft.com/office/drawing/2014/main" id="{C9BDF2EF-AFEF-49CD-928C-CD4F026C4AC4}"/>
              </a:ext>
            </a:extLst>
          </p:cNvPr>
          <p:cNvSpPr>
            <a:spLocks/>
          </p:cNvSpPr>
          <p:nvPr/>
        </p:nvSpPr>
        <p:spPr bwMode="auto">
          <a:xfrm>
            <a:off x="-7938" y="4740275"/>
            <a:ext cx="9180513" cy="1524000"/>
          </a:xfrm>
          <a:custGeom>
            <a:avLst/>
            <a:gdLst>
              <a:gd name="T0" fmla="*/ 2147483647 w 5783"/>
              <a:gd name="T1" fmla="*/ 2147483647 h 960"/>
              <a:gd name="T2" fmla="*/ 2147483647 w 5783"/>
              <a:gd name="T3" fmla="*/ 0 h 960"/>
              <a:gd name="T4" fmla="*/ 2147483647 w 5783"/>
              <a:gd name="T5" fmla="*/ 2147483647 h 960"/>
              <a:gd name="T6" fmla="*/ 2147483647 w 5783"/>
              <a:gd name="T7" fmla="*/ 2147483647 h 960"/>
              <a:gd name="T8" fmla="*/ 2147483647 w 5783"/>
              <a:gd name="T9" fmla="*/ 2147483647 h 960"/>
              <a:gd name="T10" fmla="*/ 2147483647 w 5783"/>
              <a:gd name="T11" fmla="*/ 2147483647 h 960"/>
              <a:gd name="T12" fmla="*/ 2147483647 w 5783"/>
              <a:gd name="T13" fmla="*/ 2147483647 h 960"/>
              <a:gd name="T14" fmla="*/ 2147483647 w 5783"/>
              <a:gd name="T15" fmla="*/ 2147483647 h 960"/>
              <a:gd name="T16" fmla="*/ 2147483647 w 5783"/>
              <a:gd name="T17" fmla="*/ 2147483647 h 960"/>
              <a:gd name="T18" fmla="*/ 2147483647 w 5783"/>
              <a:gd name="T19" fmla="*/ 2147483647 h 960"/>
              <a:gd name="T20" fmla="*/ 2147483647 w 5783"/>
              <a:gd name="T21" fmla="*/ 2147483647 h 960"/>
              <a:gd name="T22" fmla="*/ 2147483647 w 5783"/>
              <a:gd name="T23" fmla="*/ 2147483647 h 960"/>
              <a:gd name="T24" fmla="*/ 2147483647 w 5783"/>
              <a:gd name="T25" fmla="*/ 2147483647 h 960"/>
              <a:gd name="T26" fmla="*/ 2147483647 w 5783"/>
              <a:gd name="T27" fmla="*/ 2147483647 h 960"/>
              <a:gd name="T28" fmla="*/ 2147483647 w 5783"/>
              <a:gd name="T29" fmla="*/ 2147483647 h 960"/>
              <a:gd name="T30" fmla="*/ 2147483647 w 5783"/>
              <a:gd name="T31" fmla="*/ 2147483647 h 960"/>
              <a:gd name="T32" fmla="*/ 2147483647 w 5783"/>
              <a:gd name="T33" fmla="*/ 2147483647 h 960"/>
              <a:gd name="T34" fmla="*/ 2147483647 w 5783"/>
              <a:gd name="T35" fmla="*/ 2147483647 h 960"/>
              <a:gd name="T36" fmla="*/ 2147483647 w 5783"/>
              <a:gd name="T37" fmla="*/ 2147483647 h 960"/>
              <a:gd name="T38" fmla="*/ 2147483647 w 5783"/>
              <a:gd name="T39" fmla="*/ 2147483647 h 960"/>
              <a:gd name="T40" fmla="*/ 2147483647 w 5783"/>
              <a:gd name="T41" fmla="*/ 2147483647 h 960"/>
              <a:gd name="T42" fmla="*/ 2147483647 w 5783"/>
              <a:gd name="T43" fmla="*/ 2147483647 h 960"/>
              <a:gd name="T44" fmla="*/ 2147483647 w 5783"/>
              <a:gd name="T45" fmla="*/ 2147483647 h 960"/>
              <a:gd name="T46" fmla="*/ 2147483647 w 5783"/>
              <a:gd name="T47" fmla="*/ 2147483647 h 960"/>
              <a:gd name="T48" fmla="*/ 2147483647 w 5783"/>
              <a:gd name="T49" fmla="*/ 2147483647 h 960"/>
              <a:gd name="T50" fmla="*/ 2147483647 w 5783"/>
              <a:gd name="T51" fmla="*/ 2147483647 h 960"/>
              <a:gd name="T52" fmla="*/ 2147483647 w 5783"/>
              <a:gd name="T53" fmla="*/ 2147483647 h 960"/>
              <a:gd name="T54" fmla="*/ 2147483647 w 5783"/>
              <a:gd name="T55" fmla="*/ 2147483647 h 960"/>
              <a:gd name="T56" fmla="*/ 2147483647 w 5783"/>
              <a:gd name="T57" fmla="*/ 2147483647 h 960"/>
              <a:gd name="T58" fmla="*/ 2147483647 w 5783"/>
              <a:gd name="T59" fmla="*/ 2147483647 h 960"/>
              <a:gd name="T60" fmla="*/ 2147483647 w 5783"/>
              <a:gd name="T61" fmla="*/ 2147483647 h 960"/>
              <a:gd name="T62" fmla="*/ 2147483647 w 5783"/>
              <a:gd name="T63" fmla="*/ 2147483647 h 960"/>
              <a:gd name="T64" fmla="*/ 2147483647 w 5783"/>
              <a:gd name="T65" fmla="*/ 2147483647 h 960"/>
              <a:gd name="T66" fmla="*/ 2147483647 w 5783"/>
              <a:gd name="T67" fmla="*/ 2147483647 h 960"/>
              <a:gd name="T68" fmla="*/ 2147483647 w 5783"/>
              <a:gd name="T69" fmla="*/ 2147483647 h 960"/>
              <a:gd name="T70" fmla="*/ 2147483647 w 5783"/>
              <a:gd name="T71" fmla="*/ 2147483647 h 960"/>
              <a:gd name="T72" fmla="*/ 2147483647 w 5783"/>
              <a:gd name="T73" fmla="*/ 2147483647 h 960"/>
              <a:gd name="T74" fmla="*/ 2147483647 w 5783"/>
              <a:gd name="T75" fmla="*/ 2147483647 h 960"/>
              <a:gd name="T76" fmla="*/ 2147483647 w 5783"/>
              <a:gd name="T77" fmla="*/ 2147483647 h 960"/>
              <a:gd name="T78" fmla="*/ 2147483647 w 5783"/>
              <a:gd name="T79" fmla="*/ 2147483647 h 960"/>
              <a:gd name="T80" fmla="*/ 2147483647 w 5783"/>
              <a:gd name="T81" fmla="*/ 2147483647 h 960"/>
              <a:gd name="T82" fmla="*/ 2147483647 w 5783"/>
              <a:gd name="T83" fmla="*/ 2147483647 h 960"/>
              <a:gd name="T84" fmla="*/ 2147483647 w 5783"/>
              <a:gd name="T85" fmla="*/ 2147483647 h 960"/>
              <a:gd name="T86" fmla="*/ 2147483647 w 5783"/>
              <a:gd name="T87" fmla="*/ 2147483647 h 960"/>
              <a:gd name="T88" fmla="*/ 2147483647 w 5783"/>
              <a:gd name="T89" fmla="*/ 2147483647 h 960"/>
              <a:gd name="T90" fmla="*/ 2147483647 w 5783"/>
              <a:gd name="T91" fmla="*/ 2147483647 h 960"/>
              <a:gd name="T92" fmla="*/ 2147483647 w 5783"/>
              <a:gd name="T93" fmla="*/ 2147483647 h 960"/>
              <a:gd name="T94" fmla="*/ 2147483647 w 5783"/>
              <a:gd name="T95" fmla="*/ 2147483647 h 960"/>
              <a:gd name="T96" fmla="*/ 2147483647 w 5783"/>
              <a:gd name="T97" fmla="*/ 2147483647 h 960"/>
              <a:gd name="T98" fmla="*/ 2147483647 w 5783"/>
              <a:gd name="T99" fmla="*/ 2147483647 h 960"/>
              <a:gd name="T100" fmla="*/ 2147483647 w 5783"/>
              <a:gd name="T101" fmla="*/ 2147483647 h 9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83"/>
              <a:gd name="T154" fmla="*/ 0 h 960"/>
              <a:gd name="T155" fmla="*/ 5783 w 5783"/>
              <a:gd name="T156" fmla="*/ 960 h 9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83" h="960">
                <a:moveTo>
                  <a:pt x="24" y="134"/>
                </a:moveTo>
                <a:cubicBezTo>
                  <a:pt x="62" y="58"/>
                  <a:pt x="145" y="13"/>
                  <a:pt x="226" y="0"/>
                </a:cubicBezTo>
                <a:cubicBezTo>
                  <a:pt x="364" y="3"/>
                  <a:pt x="502" y="1"/>
                  <a:pt x="639" y="9"/>
                </a:cubicBezTo>
                <a:cubicBezTo>
                  <a:pt x="672" y="11"/>
                  <a:pt x="702" y="33"/>
                  <a:pt x="735" y="38"/>
                </a:cubicBezTo>
                <a:cubicBezTo>
                  <a:pt x="760" y="42"/>
                  <a:pt x="786" y="44"/>
                  <a:pt x="811" y="48"/>
                </a:cubicBezTo>
                <a:cubicBezTo>
                  <a:pt x="850" y="54"/>
                  <a:pt x="888" y="61"/>
                  <a:pt x="927" y="67"/>
                </a:cubicBezTo>
                <a:cubicBezTo>
                  <a:pt x="1018" y="102"/>
                  <a:pt x="1110" y="130"/>
                  <a:pt x="1205" y="153"/>
                </a:cubicBezTo>
                <a:cubicBezTo>
                  <a:pt x="1239" y="161"/>
                  <a:pt x="1267" y="186"/>
                  <a:pt x="1301" y="192"/>
                </a:cubicBezTo>
                <a:cubicBezTo>
                  <a:pt x="1368" y="204"/>
                  <a:pt x="1436" y="202"/>
                  <a:pt x="1503" y="211"/>
                </a:cubicBezTo>
                <a:cubicBezTo>
                  <a:pt x="1522" y="217"/>
                  <a:pt x="1544" y="218"/>
                  <a:pt x="1560" y="230"/>
                </a:cubicBezTo>
                <a:cubicBezTo>
                  <a:pt x="1619" y="276"/>
                  <a:pt x="1588" y="263"/>
                  <a:pt x="1647" y="278"/>
                </a:cubicBezTo>
                <a:cubicBezTo>
                  <a:pt x="1693" y="309"/>
                  <a:pt x="1747" y="303"/>
                  <a:pt x="1800" y="316"/>
                </a:cubicBezTo>
                <a:cubicBezTo>
                  <a:pt x="2097" y="309"/>
                  <a:pt x="2386" y="278"/>
                  <a:pt x="2683" y="278"/>
                </a:cubicBezTo>
                <a:cubicBezTo>
                  <a:pt x="2843" y="309"/>
                  <a:pt x="2913" y="317"/>
                  <a:pt x="3048" y="326"/>
                </a:cubicBezTo>
                <a:cubicBezTo>
                  <a:pt x="3176" y="335"/>
                  <a:pt x="3432" y="345"/>
                  <a:pt x="3432" y="345"/>
                </a:cubicBezTo>
                <a:cubicBezTo>
                  <a:pt x="3461" y="348"/>
                  <a:pt x="3491" y="346"/>
                  <a:pt x="3519" y="355"/>
                </a:cubicBezTo>
                <a:cubicBezTo>
                  <a:pt x="3551" y="365"/>
                  <a:pt x="3586" y="405"/>
                  <a:pt x="3615" y="422"/>
                </a:cubicBezTo>
                <a:cubicBezTo>
                  <a:pt x="3658" y="448"/>
                  <a:pt x="3738" y="447"/>
                  <a:pt x="3778" y="451"/>
                </a:cubicBezTo>
                <a:cubicBezTo>
                  <a:pt x="3890" y="486"/>
                  <a:pt x="4017" y="475"/>
                  <a:pt x="4133" y="489"/>
                </a:cubicBezTo>
                <a:cubicBezTo>
                  <a:pt x="4235" y="524"/>
                  <a:pt x="4333" y="560"/>
                  <a:pt x="4440" y="576"/>
                </a:cubicBezTo>
                <a:cubicBezTo>
                  <a:pt x="4488" y="622"/>
                  <a:pt x="4540" y="631"/>
                  <a:pt x="4603" y="652"/>
                </a:cubicBezTo>
                <a:cubicBezTo>
                  <a:pt x="4613" y="655"/>
                  <a:pt x="4632" y="662"/>
                  <a:pt x="4632" y="662"/>
                </a:cubicBezTo>
                <a:cubicBezTo>
                  <a:pt x="4975" y="654"/>
                  <a:pt x="5316" y="646"/>
                  <a:pt x="5659" y="672"/>
                </a:cubicBezTo>
                <a:cubicBezTo>
                  <a:pt x="5699" y="681"/>
                  <a:pt x="5718" y="690"/>
                  <a:pt x="5746" y="720"/>
                </a:cubicBezTo>
                <a:cubicBezTo>
                  <a:pt x="5772" y="800"/>
                  <a:pt x="5783" y="889"/>
                  <a:pt x="5736" y="960"/>
                </a:cubicBezTo>
                <a:cubicBezTo>
                  <a:pt x="5587" y="954"/>
                  <a:pt x="5480" y="945"/>
                  <a:pt x="5343" y="912"/>
                </a:cubicBezTo>
                <a:cubicBezTo>
                  <a:pt x="5330" y="905"/>
                  <a:pt x="5316" y="900"/>
                  <a:pt x="5304" y="892"/>
                </a:cubicBezTo>
                <a:cubicBezTo>
                  <a:pt x="5293" y="884"/>
                  <a:pt x="5287" y="871"/>
                  <a:pt x="5275" y="864"/>
                </a:cubicBezTo>
                <a:cubicBezTo>
                  <a:pt x="5248" y="849"/>
                  <a:pt x="5200" y="844"/>
                  <a:pt x="5170" y="835"/>
                </a:cubicBezTo>
                <a:cubicBezTo>
                  <a:pt x="5030" y="794"/>
                  <a:pt x="4926" y="768"/>
                  <a:pt x="4776" y="758"/>
                </a:cubicBezTo>
                <a:cubicBezTo>
                  <a:pt x="4658" y="735"/>
                  <a:pt x="4712" y="744"/>
                  <a:pt x="4613" y="729"/>
                </a:cubicBezTo>
                <a:cubicBezTo>
                  <a:pt x="4356" y="649"/>
                  <a:pt x="4126" y="667"/>
                  <a:pt x="3845" y="662"/>
                </a:cubicBezTo>
                <a:cubicBezTo>
                  <a:pt x="3593" y="579"/>
                  <a:pt x="3331" y="551"/>
                  <a:pt x="3067" y="537"/>
                </a:cubicBezTo>
                <a:cubicBezTo>
                  <a:pt x="2913" y="508"/>
                  <a:pt x="2811" y="522"/>
                  <a:pt x="2635" y="528"/>
                </a:cubicBezTo>
                <a:cubicBezTo>
                  <a:pt x="2448" y="655"/>
                  <a:pt x="2189" y="568"/>
                  <a:pt x="1973" y="528"/>
                </a:cubicBezTo>
                <a:cubicBezTo>
                  <a:pt x="1967" y="521"/>
                  <a:pt x="1961" y="514"/>
                  <a:pt x="1954" y="508"/>
                </a:cubicBezTo>
                <a:cubicBezTo>
                  <a:pt x="1945" y="501"/>
                  <a:pt x="1933" y="497"/>
                  <a:pt x="1925" y="489"/>
                </a:cubicBezTo>
                <a:cubicBezTo>
                  <a:pt x="1882" y="446"/>
                  <a:pt x="1933" y="469"/>
                  <a:pt x="1877" y="451"/>
                </a:cubicBezTo>
                <a:cubicBezTo>
                  <a:pt x="1846" y="431"/>
                  <a:pt x="1812" y="423"/>
                  <a:pt x="1781" y="403"/>
                </a:cubicBezTo>
                <a:cubicBezTo>
                  <a:pt x="1727" y="369"/>
                  <a:pt x="1762" y="378"/>
                  <a:pt x="1704" y="355"/>
                </a:cubicBezTo>
                <a:cubicBezTo>
                  <a:pt x="1663" y="339"/>
                  <a:pt x="1620" y="330"/>
                  <a:pt x="1579" y="316"/>
                </a:cubicBezTo>
                <a:cubicBezTo>
                  <a:pt x="1319" y="339"/>
                  <a:pt x="1257" y="339"/>
                  <a:pt x="898" y="345"/>
                </a:cubicBezTo>
                <a:cubicBezTo>
                  <a:pt x="742" y="407"/>
                  <a:pt x="833" y="378"/>
                  <a:pt x="485" y="355"/>
                </a:cubicBezTo>
                <a:cubicBezTo>
                  <a:pt x="465" y="354"/>
                  <a:pt x="427" y="336"/>
                  <a:pt x="427" y="336"/>
                </a:cubicBezTo>
                <a:cubicBezTo>
                  <a:pt x="354" y="359"/>
                  <a:pt x="275" y="346"/>
                  <a:pt x="216" y="297"/>
                </a:cubicBezTo>
                <a:cubicBezTo>
                  <a:pt x="205" y="288"/>
                  <a:pt x="200" y="273"/>
                  <a:pt x="187" y="268"/>
                </a:cubicBezTo>
                <a:cubicBezTo>
                  <a:pt x="151" y="254"/>
                  <a:pt x="110" y="257"/>
                  <a:pt x="72" y="249"/>
                </a:cubicBezTo>
                <a:cubicBezTo>
                  <a:pt x="57" y="242"/>
                  <a:pt x="6" y="218"/>
                  <a:pt x="5" y="211"/>
                </a:cubicBezTo>
                <a:cubicBezTo>
                  <a:pt x="0" y="186"/>
                  <a:pt x="5" y="158"/>
                  <a:pt x="15" y="134"/>
                </a:cubicBezTo>
                <a:cubicBezTo>
                  <a:pt x="19" y="124"/>
                  <a:pt x="32" y="115"/>
                  <a:pt x="43" y="115"/>
                </a:cubicBezTo>
                <a:cubicBezTo>
                  <a:pt x="52" y="115"/>
                  <a:pt x="30" y="128"/>
                  <a:pt x="24" y="134"/>
                </a:cubicBezTo>
                <a:close/>
              </a:path>
            </a:pathLst>
          </a:custGeom>
          <a:solidFill>
            <a:srgbClr val="993300">
              <a:alpha val="39999"/>
            </a:srgbClr>
          </a:solidFill>
          <a:ln w="9525">
            <a:solidFill>
              <a:schemeClr val="tx1"/>
            </a:solidFill>
            <a:round/>
            <a:headEnd/>
            <a:tailEnd/>
          </a:ln>
        </p:spPr>
        <p:txBody>
          <a:bodyPr anchor="ctr"/>
          <a:lstStyle/>
          <a:p>
            <a:endParaRPr lang="en-US">
              <a:latin typeface="Arial" panose="020B0604020202020204" pitchFamily="34" charset="0"/>
              <a:cs typeface="Arial" panose="020B0604020202020204" pitchFamily="34" charset="0"/>
            </a:endParaRPr>
          </a:p>
        </p:txBody>
      </p:sp>
      <p:sp>
        <p:nvSpPr>
          <p:cNvPr id="292882" name="Freeform 18">
            <a:extLst>
              <a:ext uri="{FF2B5EF4-FFF2-40B4-BE49-F238E27FC236}">
                <a16:creationId xmlns:a16="http://schemas.microsoft.com/office/drawing/2014/main" id="{C4F746B2-ED11-490C-B4CC-63BD81C5BD8F}"/>
              </a:ext>
            </a:extLst>
          </p:cNvPr>
          <p:cNvSpPr>
            <a:spLocks/>
          </p:cNvSpPr>
          <p:nvPr/>
        </p:nvSpPr>
        <p:spPr bwMode="auto">
          <a:xfrm>
            <a:off x="1020763" y="2286000"/>
            <a:ext cx="6883400" cy="3476625"/>
          </a:xfrm>
          <a:custGeom>
            <a:avLst/>
            <a:gdLst>
              <a:gd name="T0" fmla="*/ 2147483647 w 4336"/>
              <a:gd name="T1" fmla="*/ 2147483647 h 2190"/>
              <a:gd name="T2" fmla="*/ 2147483647 w 4336"/>
              <a:gd name="T3" fmla="*/ 2147483647 h 2190"/>
              <a:gd name="T4" fmla="*/ 2147483647 w 4336"/>
              <a:gd name="T5" fmla="*/ 2147483647 h 2190"/>
              <a:gd name="T6" fmla="*/ 2147483647 w 4336"/>
              <a:gd name="T7" fmla="*/ 2147483647 h 2190"/>
              <a:gd name="T8" fmla="*/ 2147483647 w 4336"/>
              <a:gd name="T9" fmla="*/ 2147483647 h 2190"/>
              <a:gd name="T10" fmla="*/ 2147483647 w 4336"/>
              <a:gd name="T11" fmla="*/ 2147483647 h 2190"/>
              <a:gd name="T12" fmla="*/ 2147483647 w 4336"/>
              <a:gd name="T13" fmla="*/ 2147483647 h 2190"/>
              <a:gd name="T14" fmla="*/ 2147483647 w 4336"/>
              <a:gd name="T15" fmla="*/ 2147483647 h 2190"/>
              <a:gd name="T16" fmla="*/ 2147483647 w 4336"/>
              <a:gd name="T17" fmla="*/ 2147483647 h 2190"/>
              <a:gd name="T18" fmla="*/ 2147483647 w 4336"/>
              <a:gd name="T19" fmla="*/ 2147483647 h 2190"/>
              <a:gd name="T20" fmla="*/ 2147483647 w 4336"/>
              <a:gd name="T21" fmla="*/ 2147483647 h 2190"/>
              <a:gd name="T22" fmla="*/ 2147483647 w 4336"/>
              <a:gd name="T23" fmla="*/ 2147483647 h 2190"/>
              <a:gd name="T24" fmla="*/ 0 w 4336"/>
              <a:gd name="T25" fmla="*/ 2147483647 h 2190"/>
              <a:gd name="T26" fmla="*/ 2147483647 w 4336"/>
              <a:gd name="T27" fmla="*/ 2147483647 h 2190"/>
              <a:gd name="T28" fmla="*/ 2147483647 w 4336"/>
              <a:gd name="T29" fmla="*/ 2147483647 h 2190"/>
              <a:gd name="T30" fmla="*/ 2147483647 w 4336"/>
              <a:gd name="T31" fmla="*/ 2147483647 h 2190"/>
              <a:gd name="T32" fmla="*/ 2147483647 w 4336"/>
              <a:gd name="T33" fmla="*/ 2147483647 h 2190"/>
              <a:gd name="T34" fmla="*/ 2147483647 w 4336"/>
              <a:gd name="T35" fmla="*/ 2147483647 h 2190"/>
              <a:gd name="T36" fmla="*/ 2147483647 w 4336"/>
              <a:gd name="T37" fmla="*/ 2147483647 h 2190"/>
              <a:gd name="T38" fmla="*/ 2147483647 w 4336"/>
              <a:gd name="T39" fmla="*/ 2147483647 h 2190"/>
              <a:gd name="T40" fmla="*/ 2147483647 w 4336"/>
              <a:gd name="T41" fmla="*/ 2147483647 h 2190"/>
              <a:gd name="T42" fmla="*/ 2147483647 w 4336"/>
              <a:gd name="T43" fmla="*/ 2147483647 h 2190"/>
              <a:gd name="T44" fmla="*/ 2147483647 w 4336"/>
              <a:gd name="T45" fmla="*/ 2147483647 h 2190"/>
              <a:gd name="T46" fmla="*/ 2147483647 w 4336"/>
              <a:gd name="T47" fmla="*/ 2147483647 h 2190"/>
              <a:gd name="T48" fmla="*/ 2147483647 w 4336"/>
              <a:gd name="T49" fmla="*/ 2147483647 h 2190"/>
              <a:gd name="T50" fmla="*/ 2147483647 w 4336"/>
              <a:gd name="T51" fmla="*/ 2147483647 h 2190"/>
              <a:gd name="T52" fmla="*/ 2147483647 w 4336"/>
              <a:gd name="T53" fmla="*/ 2147483647 h 2190"/>
              <a:gd name="T54" fmla="*/ 2147483647 w 4336"/>
              <a:gd name="T55" fmla="*/ 2147483647 h 2190"/>
              <a:gd name="T56" fmla="*/ 2147483647 w 4336"/>
              <a:gd name="T57" fmla="*/ 2147483647 h 2190"/>
              <a:gd name="T58" fmla="*/ 2147483647 w 4336"/>
              <a:gd name="T59" fmla="*/ 2147483647 h 2190"/>
              <a:gd name="T60" fmla="*/ 2147483647 w 4336"/>
              <a:gd name="T61" fmla="*/ 2147483647 h 2190"/>
              <a:gd name="T62" fmla="*/ 2147483647 w 4336"/>
              <a:gd name="T63" fmla="*/ 2147483647 h 2190"/>
              <a:gd name="T64" fmla="*/ 2147483647 w 4336"/>
              <a:gd name="T65" fmla="*/ 2147483647 h 2190"/>
              <a:gd name="T66" fmla="*/ 2147483647 w 4336"/>
              <a:gd name="T67" fmla="*/ 2147483647 h 2190"/>
              <a:gd name="T68" fmla="*/ 2147483647 w 4336"/>
              <a:gd name="T69" fmla="*/ 2147483647 h 2190"/>
              <a:gd name="T70" fmla="*/ 2147483647 w 4336"/>
              <a:gd name="T71" fmla="*/ 2147483647 h 2190"/>
              <a:gd name="T72" fmla="*/ 2147483647 w 4336"/>
              <a:gd name="T73" fmla="*/ 2147483647 h 2190"/>
              <a:gd name="T74" fmla="*/ 2147483647 w 4336"/>
              <a:gd name="T75" fmla="*/ 2147483647 h 2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336"/>
              <a:gd name="T115" fmla="*/ 0 h 2190"/>
              <a:gd name="T116" fmla="*/ 4336 w 4336"/>
              <a:gd name="T117" fmla="*/ 2190 h 21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336" h="2190">
                <a:moveTo>
                  <a:pt x="2266" y="0"/>
                </a:moveTo>
                <a:cubicBezTo>
                  <a:pt x="2149" y="77"/>
                  <a:pt x="2232" y="36"/>
                  <a:pt x="1997" y="48"/>
                </a:cubicBezTo>
                <a:cubicBezTo>
                  <a:pt x="1936" y="51"/>
                  <a:pt x="1876" y="55"/>
                  <a:pt x="1815" y="58"/>
                </a:cubicBezTo>
                <a:cubicBezTo>
                  <a:pt x="1741" y="128"/>
                  <a:pt x="1828" y="278"/>
                  <a:pt x="1719" y="317"/>
                </a:cubicBezTo>
                <a:cubicBezTo>
                  <a:pt x="1696" y="339"/>
                  <a:pt x="1668" y="357"/>
                  <a:pt x="1651" y="384"/>
                </a:cubicBezTo>
                <a:cubicBezTo>
                  <a:pt x="1645" y="394"/>
                  <a:pt x="1640" y="405"/>
                  <a:pt x="1632" y="413"/>
                </a:cubicBezTo>
                <a:cubicBezTo>
                  <a:pt x="1624" y="421"/>
                  <a:pt x="1614" y="428"/>
                  <a:pt x="1603" y="432"/>
                </a:cubicBezTo>
                <a:cubicBezTo>
                  <a:pt x="1565" y="445"/>
                  <a:pt x="1488" y="461"/>
                  <a:pt x="1488" y="461"/>
                </a:cubicBezTo>
                <a:cubicBezTo>
                  <a:pt x="1418" y="496"/>
                  <a:pt x="1399" y="492"/>
                  <a:pt x="1306" y="499"/>
                </a:cubicBezTo>
                <a:cubicBezTo>
                  <a:pt x="1281" y="515"/>
                  <a:pt x="1276" y="516"/>
                  <a:pt x="1258" y="538"/>
                </a:cubicBezTo>
                <a:cubicBezTo>
                  <a:pt x="1251" y="547"/>
                  <a:pt x="1248" y="559"/>
                  <a:pt x="1239" y="566"/>
                </a:cubicBezTo>
                <a:cubicBezTo>
                  <a:pt x="1229" y="574"/>
                  <a:pt x="1166" y="585"/>
                  <a:pt x="1162" y="586"/>
                </a:cubicBezTo>
                <a:cubicBezTo>
                  <a:pt x="1095" y="653"/>
                  <a:pt x="1136" y="629"/>
                  <a:pt x="1037" y="653"/>
                </a:cubicBezTo>
                <a:cubicBezTo>
                  <a:pt x="949" y="739"/>
                  <a:pt x="1006" y="708"/>
                  <a:pt x="855" y="720"/>
                </a:cubicBezTo>
                <a:cubicBezTo>
                  <a:pt x="845" y="726"/>
                  <a:pt x="835" y="731"/>
                  <a:pt x="826" y="739"/>
                </a:cubicBezTo>
                <a:cubicBezTo>
                  <a:pt x="806" y="757"/>
                  <a:pt x="768" y="797"/>
                  <a:pt x="768" y="797"/>
                </a:cubicBezTo>
                <a:cubicBezTo>
                  <a:pt x="751" y="852"/>
                  <a:pt x="703" y="893"/>
                  <a:pt x="682" y="950"/>
                </a:cubicBezTo>
                <a:cubicBezTo>
                  <a:pt x="673" y="973"/>
                  <a:pt x="675" y="993"/>
                  <a:pt x="643" y="998"/>
                </a:cubicBezTo>
                <a:cubicBezTo>
                  <a:pt x="593" y="1006"/>
                  <a:pt x="541" y="1005"/>
                  <a:pt x="490" y="1008"/>
                </a:cubicBezTo>
                <a:cubicBezTo>
                  <a:pt x="470" y="1021"/>
                  <a:pt x="443" y="1023"/>
                  <a:pt x="423" y="1037"/>
                </a:cubicBezTo>
                <a:cubicBezTo>
                  <a:pt x="399" y="1053"/>
                  <a:pt x="371" y="1111"/>
                  <a:pt x="355" y="1133"/>
                </a:cubicBezTo>
                <a:cubicBezTo>
                  <a:pt x="338" y="1157"/>
                  <a:pt x="316" y="1177"/>
                  <a:pt x="298" y="1200"/>
                </a:cubicBezTo>
                <a:cubicBezTo>
                  <a:pt x="289" y="1226"/>
                  <a:pt x="266" y="1293"/>
                  <a:pt x="240" y="1306"/>
                </a:cubicBezTo>
                <a:cubicBezTo>
                  <a:pt x="223" y="1315"/>
                  <a:pt x="202" y="1312"/>
                  <a:pt x="183" y="1315"/>
                </a:cubicBezTo>
                <a:cubicBezTo>
                  <a:pt x="135" y="1324"/>
                  <a:pt x="87" y="1336"/>
                  <a:pt x="39" y="1344"/>
                </a:cubicBezTo>
                <a:cubicBezTo>
                  <a:pt x="15" y="1412"/>
                  <a:pt x="12" y="1388"/>
                  <a:pt x="0" y="1478"/>
                </a:cubicBezTo>
                <a:cubicBezTo>
                  <a:pt x="28" y="1587"/>
                  <a:pt x="144" y="1559"/>
                  <a:pt x="240" y="1565"/>
                </a:cubicBezTo>
                <a:cubicBezTo>
                  <a:pt x="302" y="1575"/>
                  <a:pt x="288" y="1566"/>
                  <a:pt x="336" y="1594"/>
                </a:cubicBezTo>
                <a:cubicBezTo>
                  <a:pt x="360" y="1608"/>
                  <a:pt x="377" y="1633"/>
                  <a:pt x="403" y="1642"/>
                </a:cubicBezTo>
                <a:cubicBezTo>
                  <a:pt x="425" y="1650"/>
                  <a:pt x="448" y="1647"/>
                  <a:pt x="471" y="1651"/>
                </a:cubicBezTo>
                <a:cubicBezTo>
                  <a:pt x="504" y="1657"/>
                  <a:pt x="535" y="1675"/>
                  <a:pt x="567" y="1680"/>
                </a:cubicBezTo>
                <a:cubicBezTo>
                  <a:pt x="621" y="1689"/>
                  <a:pt x="676" y="1692"/>
                  <a:pt x="730" y="1699"/>
                </a:cubicBezTo>
                <a:cubicBezTo>
                  <a:pt x="755" y="1708"/>
                  <a:pt x="783" y="1707"/>
                  <a:pt x="807" y="1718"/>
                </a:cubicBezTo>
                <a:cubicBezTo>
                  <a:pt x="815" y="1722"/>
                  <a:pt x="819" y="1732"/>
                  <a:pt x="826" y="1738"/>
                </a:cubicBezTo>
                <a:cubicBezTo>
                  <a:pt x="866" y="1769"/>
                  <a:pt x="935" y="1819"/>
                  <a:pt x="989" y="1824"/>
                </a:cubicBezTo>
                <a:cubicBezTo>
                  <a:pt x="1053" y="1830"/>
                  <a:pt x="1117" y="1831"/>
                  <a:pt x="1181" y="1834"/>
                </a:cubicBezTo>
                <a:cubicBezTo>
                  <a:pt x="1398" y="1863"/>
                  <a:pt x="1335" y="1854"/>
                  <a:pt x="1719" y="1862"/>
                </a:cubicBezTo>
                <a:cubicBezTo>
                  <a:pt x="2132" y="1839"/>
                  <a:pt x="2543" y="1850"/>
                  <a:pt x="2957" y="1862"/>
                </a:cubicBezTo>
                <a:cubicBezTo>
                  <a:pt x="3048" y="1893"/>
                  <a:pt x="3112" y="1992"/>
                  <a:pt x="3216" y="1997"/>
                </a:cubicBezTo>
                <a:cubicBezTo>
                  <a:pt x="3414" y="2007"/>
                  <a:pt x="3613" y="2014"/>
                  <a:pt x="3811" y="2026"/>
                </a:cubicBezTo>
                <a:cubicBezTo>
                  <a:pt x="3907" y="2056"/>
                  <a:pt x="3741" y="2007"/>
                  <a:pt x="3994" y="2045"/>
                </a:cubicBezTo>
                <a:cubicBezTo>
                  <a:pt x="4035" y="2051"/>
                  <a:pt x="4072" y="2106"/>
                  <a:pt x="4119" y="2122"/>
                </a:cubicBezTo>
                <a:cubicBezTo>
                  <a:pt x="4140" y="2153"/>
                  <a:pt x="4155" y="2169"/>
                  <a:pt x="4186" y="2189"/>
                </a:cubicBezTo>
                <a:cubicBezTo>
                  <a:pt x="4250" y="2181"/>
                  <a:pt x="4277" y="2190"/>
                  <a:pt x="4311" y="2141"/>
                </a:cubicBezTo>
                <a:cubicBezTo>
                  <a:pt x="4336" y="2061"/>
                  <a:pt x="4290" y="2081"/>
                  <a:pt x="4205" y="2074"/>
                </a:cubicBezTo>
                <a:cubicBezTo>
                  <a:pt x="4135" y="2050"/>
                  <a:pt x="4167" y="2059"/>
                  <a:pt x="4109" y="2045"/>
                </a:cubicBezTo>
                <a:cubicBezTo>
                  <a:pt x="4079" y="2025"/>
                  <a:pt x="4046" y="2003"/>
                  <a:pt x="4013" y="1987"/>
                </a:cubicBezTo>
                <a:cubicBezTo>
                  <a:pt x="3958" y="1960"/>
                  <a:pt x="4010" y="1996"/>
                  <a:pt x="3955" y="1968"/>
                </a:cubicBezTo>
                <a:cubicBezTo>
                  <a:pt x="3914" y="1947"/>
                  <a:pt x="3931" y="1935"/>
                  <a:pt x="3869" y="1930"/>
                </a:cubicBezTo>
                <a:cubicBezTo>
                  <a:pt x="3831" y="1927"/>
                  <a:pt x="3792" y="1923"/>
                  <a:pt x="3754" y="1920"/>
                </a:cubicBezTo>
                <a:cubicBezTo>
                  <a:pt x="3723" y="1909"/>
                  <a:pt x="3687" y="1906"/>
                  <a:pt x="3658" y="1891"/>
                </a:cubicBezTo>
                <a:cubicBezTo>
                  <a:pt x="3625" y="1874"/>
                  <a:pt x="3602" y="1844"/>
                  <a:pt x="3571" y="1824"/>
                </a:cubicBezTo>
                <a:cubicBezTo>
                  <a:pt x="3539" y="1775"/>
                  <a:pt x="3528" y="1800"/>
                  <a:pt x="3485" y="1766"/>
                </a:cubicBezTo>
                <a:cubicBezTo>
                  <a:pt x="3467" y="1752"/>
                  <a:pt x="3453" y="1734"/>
                  <a:pt x="3437" y="1718"/>
                </a:cubicBezTo>
                <a:cubicBezTo>
                  <a:pt x="3427" y="1708"/>
                  <a:pt x="3411" y="1707"/>
                  <a:pt x="3399" y="1699"/>
                </a:cubicBezTo>
                <a:cubicBezTo>
                  <a:pt x="3388" y="1691"/>
                  <a:pt x="3381" y="1679"/>
                  <a:pt x="3370" y="1670"/>
                </a:cubicBezTo>
                <a:cubicBezTo>
                  <a:pt x="3339" y="1644"/>
                  <a:pt x="3264" y="1613"/>
                  <a:pt x="3264" y="1613"/>
                </a:cubicBezTo>
                <a:cubicBezTo>
                  <a:pt x="3245" y="1594"/>
                  <a:pt x="3226" y="1574"/>
                  <a:pt x="3207" y="1555"/>
                </a:cubicBezTo>
                <a:cubicBezTo>
                  <a:pt x="3200" y="1548"/>
                  <a:pt x="3187" y="1536"/>
                  <a:pt x="3187" y="1536"/>
                </a:cubicBezTo>
                <a:cubicBezTo>
                  <a:pt x="3181" y="1523"/>
                  <a:pt x="3176" y="1510"/>
                  <a:pt x="3168" y="1498"/>
                </a:cubicBezTo>
                <a:cubicBezTo>
                  <a:pt x="3163" y="1490"/>
                  <a:pt x="3153" y="1486"/>
                  <a:pt x="3149" y="1478"/>
                </a:cubicBezTo>
                <a:cubicBezTo>
                  <a:pt x="3137" y="1451"/>
                  <a:pt x="3138" y="1420"/>
                  <a:pt x="3130" y="1392"/>
                </a:cubicBezTo>
                <a:cubicBezTo>
                  <a:pt x="3114" y="1335"/>
                  <a:pt x="3051" y="1238"/>
                  <a:pt x="2995" y="1219"/>
                </a:cubicBezTo>
                <a:cubicBezTo>
                  <a:pt x="2989" y="1209"/>
                  <a:pt x="2981" y="1200"/>
                  <a:pt x="2976" y="1190"/>
                </a:cubicBezTo>
                <a:cubicBezTo>
                  <a:pt x="2972" y="1181"/>
                  <a:pt x="2972" y="1171"/>
                  <a:pt x="2967" y="1162"/>
                </a:cubicBezTo>
                <a:cubicBezTo>
                  <a:pt x="2956" y="1142"/>
                  <a:pt x="2928" y="1104"/>
                  <a:pt x="2928" y="1104"/>
                </a:cubicBezTo>
                <a:cubicBezTo>
                  <a:pt x="2922" y="1085"/>
                  <a:pt x="2916" y="1065"/>
                  <a:pt x="2909" y="1046"/>
                </a:cubicBezTo>
                <a:cubicBezTo>
                  <a:pt x="2906" y="1037"/>
                  <a:pt x="2899" y="1018"/>
                  <a:pt x="2899" y="1018"/>
                </a:cubicBezTo>
                <a:cubicBezTo>
                  <a:pt x="2918" y="929"/>
                  <a:pt x="2918" y="821"/>
                  <a:pt x="2938" y="739"/>
                </a:cubicBezTo>
                <a:cubicBezTo>
                  <a:pt x="2939" y="735"/>
                  <a:pt x="2992" y="725"/>
                  <a:pt x="3015" y="720"/>
                </a:cubicBezTo>
                <a:cubicBezTo>
                  <a:pt x="3036" y="564"/>
                  <a:pt x="3030" y="634"/>
                  <a:pt x="3015" y="355"/>
                </a:cubicBezTo>
                <a:cubicBezTo>
                  <a:pt x="3004" y="155"/>
                  <a:pt x="2705" y="141"/>
                  <a:pt x="2573" y="134"/>
                </a:cubicBezTo>
                <a:cubicBezTo>
                  <a:pt x="2487" y="118"/>
                  <a:pt x="2408" y="80"/>
                  <a:pt x="2323" y="58"/>
                </a:cubicBezTo>
                <a:cubicBezTo>
                  <a:pt x="2310" y="55"/>
                  <a:pt x="2298" y="52"/>
                  <a:pt x="2285" y="48"/>
                </a:cubicBezTo>
                <a:cubicBezTo>
                  <a:pt x="2266" y="42"/>
                  <a:pt x="2227" y="29"/>
                  <a:pt x="2227" y="29"/>
                </a:cubicBezTo>
                <a:cubicBezTo>
                  <a:pt x="2167" y="39"/>
                  <a:pt x="2189" y="38"/>
                  <a:pt x="2160" y="38"/>
                </a:cubicBezTo>
              </a:path>
            </a:pathLst>
          </a:custGeom>
          <a:solidFill>
            <a:srgbClr val="FFFF00">
              <a:alpha val="39999"/>
            </a:srgbClr>
          </a:solidFill>
          <a:ln w="9525">
            <a:solidFill>
              <a:schemeClr val="tx1"/>
            </a:solidFill>
            <a:round/>
            <a:headEnd/>
            <a:tailEnd/>
          </a:ln>
        </p:spPr>
        <p:txBody>
          <a:bodyPr anchor="ctr"/>
          <a:lstStyle/>
          <a:p>
            <a:endParaRPr lang="en-US">
              <a:latin typeface="Arial" panose="020B0604020202020204" pitchFamily="34" charset="0"/>
              <a:cs typeface="Arial" panose="020B0604020202020204" pitchFamily="34" charset="0"/>
            </a:endParaRPr>
          </a:p>
        </p:txBody>
      </p:sp>
      <p:sp>
        <p:nvSpPr>
          <p:cNvPr id="292883" name="Freeform 19">
            <a:extLst>
              <a:ext uri="{FF2B5EF4-FFF2-40B4-BE49-F238E27FC236}">
                <a16:creationId xmlns:a16="http://schemas.microsoft.com/office/drawing/2014/main" id="{F2E6E7DC-A30A-4B7C-8036-927087090818}"/>
              </a:ext>
            </a:extLst>
          </p:cNvPr>
          <p:cNvSpPr>
            <a:spLocks/>
          </p:cNvSpPr>
          <p:nvPr/>
        </p:nvSpPr>
        <p:spPr bwMode="auto">
          <a:xfrm>
            <a:off x="5881688" y="3149600"/>
            <a:ext cx="3205162" cy="1863725"/>
          </a:xfrm>
          <a:custGeom>
            <a:avLst/>
            <a:gdLst>
              <a:gd name="T0" fmla="*/ 2147483647 w 2019"/>
              <a:gd name="T1" fmla="*/ 2147483647 h 1174"/>
              <a:gd name="T2" fmla="*/ 2147483647 w 2019"/>
              <a:gd name="T3" fmla="*/ 2147483647 h 1174"/>
              <a:gd name="T4" fmla="*/ 2147483647 w 2019"/>
              <a:gd name="T5" fmla="*/ 2147483647 h 1174"/>
              <a:gd name="T6" fmla="*/ 2147483647 w 2019"/>
              <a:gd name="T7" fmla="*/ 2147483647 h 1174"/>
              <a:gd name="T8" fmla="*/ 2147483647 w 2019"/>
              <a:gd name="T9" fmla="*/ 2147483647 h 1174"/>
              <a:gd name="T10" fmla="*/ 2147483647 w 2019"/>
              <a:gd name="T11" fmla="*/ 2147483647 h 1174"/>
              <a:gd name="T12" fmla="*/ 2147483647 w 2019"/>
              <a:gd name="T13" fmla="*/ 2147483647 h 1174"/>
              <a:gd name="T14" fmla="*/ 2147483647 w 2019"/>
              <a:gd name="T15" fmla="*/ 2147483647 h 1174"/>
              <a:gd name="T16" fmla="*/ 2147483647 w 2019"/>
              <a:gd name="T17" fmla="*/ 2147483647 h 1174"/>
              <a:gd name="T18" fmla="*/ 2147483647 w 2019"/>
              <a:gd name="T19" fmla="*/ 2147483647 h 1174"/>
              <a:gd name="T20" fmla="*/ 2147483647 w 2019"/>
              <a:gd name="T21" fmla="*/ 2147483647 h 1174"/>
              <a:gd name="T22" fmla="*/ 2147483647 w 2019"/>
              <a:gd name="T23" fmla="*/ 2147483647 h 1174"/>
              <a:gd name="T24" fmla="*/ 2147483647 w 2019"/>
              <a:gd name="T25" fmla="*/ 2147483647 h 1174"/>
              <a:gd name="T26" fmla="*/ 2147483647 w 2019"/>
              <a:gd name="T27" fmla="*/ 2147483647 h 1174"/>
              <a:gd name="T28" fmla="*/ 2147483647 w 2019"/>
              <a:gd name="T29" fmla="*/ 2147483647 h 1174"/>
              <a:gd name="T30" fmla="*/ 2147483647 w 2019"/>
              <a:gd name="T31" fmla="*/ 2147483647 h 1174"/>
              <a:gd name="T32" fmla="*/ 2147483647 w 2019"/>
              <a:gd name="T33" fmla="*/ 2147483647 h 1174"/>
              <a:gd name="T34" fmla="*/ 2147483647 w 2019"/>
              <a:gd name="T35" fmla="*/ 2147483647 h 1174"/>
              <a:gd name="T36" fmla="*/ 2147483647 w 2019"/>
              <a:gd name="T37" fmla="*/ 2147483647 h 1174"/>
              <a:gd name="T38" fmla="*/ 2147483647 w 2019"/>
              <a:gd name="T39" fmla="*/ 2147483647 h 1174"/>
              <a:gd name="T40" fmla="*/ 2147483647 w 2019"/>
              <a:gd name="T41" fmla="*/ 2147483647 h 1174"/>
              <a:gd name="T42" fmla="*/ 2147483647 w 2019"/>
              <a:gd name="T43" fmla="*/ 2147483647 h 1174"/>
              <a:gd name="T44" fmla="*/ 2147483647 w 2019"/>
              <a:gd name="T45" fmla="*/ 2147483647 h 1174"/>
              <a:gd name="T46" fmla="*/ 2147483647 w 2019"/>
              <a:gd name="T47" fmla="*/ 2147483647 h 1174"/>
              <a:gd name="T48" fmla="*/ 2147483647 w 2019"/>
              <a:gd name="T49" fmla="*/ 2147483647 h 1174"/>
              <a:gd name="T50" fmla="*/ 2147483647 w 2019"/>
              <a:gd name="T51" fmla="*/ 2147483647 h 1174"/>
              <a:gd name="T52" fmla="*/ 2147483647 w 2019"/>
              <a:gd name="T53" fmla="*/ 2147483647 h 1174"/>
              <a:gd name="T54" fmla="*/ 2147483647 w 2019"/>
              <a:gd name="T55" fmla="*/ 2147483647 h 1174"/>
              <a:gd name="T56" fmla="*/ 2147483647 w 2019"/>
              <a:gd name="T57" fmla="*/ 2147483647 h 1174"/>
              <a:gd name="T58" fmla="*/ 2147483647 w 2019"/>
              <a:gd name="T59" fmla="*/ 2147483647 h 1174"/>
              <a:gd name="T60" fmla="*/ 2147483647 w 2019"/>
              <a:gd name="T61" fmla="*/ 2147483647 h 1174"/>
              <a:gd name="T62" fmla="*/ 2147483647 w 2019"/>
              <a:gd name="T63" fmla="*/ 2147483647 h 1174"/>
              <a:gd name="T64" fmla="*/ 2147483647 w 2019"/>
              <a:gd name="T65" fmla="*/ 2147483647 h 1174"/>
              <a:gd name="T66" fmla="*/ 2147483647 w 2019"/>
              <a:gd name="T67" fmla="*/ 2147483647 h 1174"/>
              <a:gd name="T68" fmla="*/ 2147483647 w 2019"/>
              <a:gd name="T69" fmla="*/ 2147483647 h 1174"/>
              <a:gd name="T70" fmla="*/ 2147483647 w 2019"/>
              <a:gd name="T71" fmla="*/ 2147483647 h 1174"/>
              <a:gd name="T72" fmla="*/ 2147483647 w 2019"/>
              <a:gd name="T73" fmla="*/ 2147483647 h 1174"/>
              <a:gd name="T74" fmla="*/ 2147483647 w 2019"/>
              <a:gd name="T75" fmla="*/ 2147483647 h 1174"/>
              <a:gd name="T76" fmla="*/ 2147483647 w 2019"/>
              <a:gd name="T77" fmla="*/ 2147483647 h 1174"/>
              <a:gd name="T78" fmla="*/ 2147483647 w 2019"/>
              <a:gd name="T79" fmla="*/ 2147483647 h 1174"/>
              <a:gd name="T80" fmla="*/ 2147483647 w 2019"/>
              <a:gd name="T81" fmla="*/ 2147483647 h 1174"/>
              <a:gd name="T82" fmla="*/ 2147483647 w 2019"/>
              <a:gd name="T83" fmla="*/ 2147483647 h 1174"/>
              <a:gd name="T84" fmla="*/ 2147483647 w 2019"/>
              <a:gd name="T85" fmla="*/ 2147483647 h 1174"/>
              <a:gd name="T86" fmla="*/ 2147483647 w 2019"/>
              <a:gd name="T87" fmla="*/ 2147483647 h 1174"/>
              <a:gd name="T88" fmla="*/ 2147483647 w 2019"/>
              <a:gd name="T89" fmla="*/ 2147483647 h 1174"/>
              <a:gd name="T90" fmla="*/ 2147483647 w 2019"/>
              <a:gd name="T91" fmla="*/ 2147483647 h 1174"/>
              <a:gd name="T92" fmla="*/ 2147483647 w 2019"/>
              <a:gd name="T93" fmla="*/ 2147483647 h 1174"/>
              <a:gd name="T94" fmla="*/ 2147483647 w 2019"/>
              <a:gd name="T95" fmla="*/ 2147483647 h 1174"/>
              <a:gd name="T96" fmla="*/ 2147483647 w 2019"/>
              <a:gd name="T97" fmla="*/ 2147483647 h 1174"/>
              <a:gd name="T98" fmla="*/ 2147483647 w 2019"/>
              <a:gd name="T99" fmla="*/ 2147483647 h 1174"/>
              <a:gd name="T100" fmla="*/ 2147483647 w 2019"/>
              <a:gd name="T101" fmla="*/ 2147483647 h 1174"/>
              <a:gd name="T102" fmla="*/ 2147483647 w 2019"/>
              <a:gd name="T103" fmla="*/ 2147483647 h 1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19"/>
              <a:gd name="T157" fmla="*/ 0 h 1174"/>
              <a:gd name="T158" fmla="*/ 2019 w 2019"/>
              <a:gd name="T159" fmla="*/ 1174 h 1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19" h="1174">
                <a:moveTo>
                  <a:pt x="471" y="3"/>
                </a:moveTo>
                <a:cubicBezTo>
                  <a:pt x="423" y="8"/>
                  <a:pt x="370" y="0"/>
                  <a:pt x="327" y="22"/>
                </a:cubicBezTo>
                <a:cubicBezTo>
                  <a:pt x="230" y="71"/>
                  <a:pt x="395" y="15"/>
                  <a:pt x="279" y="51"/>
                </a:cubicBezTo>
                <a:cubicBezTo>
                  <a:pt x="252" y="78"/>
                  <a:pt x="226" y="108"/>
                  <a:pt x="202" y="138"/>
                </a:cubicBezTo>
                <a:cubicBezTo>
                  <a:pt x="192" y="150"/>
                  <a:pt x="179" y="177"/>
                  <a:pt x="164" y="186"/>
                </a:cubicBezTo>
                <a:cubicBezTo>
                  <a:pt x="146" y="197"/>
                  <a:pt x="72" y="204"/>
                  <a:pt x="68" y="205"/>
                </a:cubicBezTo>
                <a:cubicBezTo>
                  <a:pt x="58" y="211"/>
                  <a:pt x="47" y="215"/>
                  <a:pt x="39" y="224"/>
                </a:cubicBezTo>
                <a:cubicBezTo>
                  <a:pt x="24" y="241"/>
                  <a:pt x="1" y="282"/>
                  <a:pt x="1" y="282"/>
                </a:cubicBezTo>
                <a:cubicBezTo>
                  <a:pt x="9" y="375"/>
                  <a:pt x="0" y="390"/>
                  <a:pt x="49" y="454"/>
                </a:cubicBezTo>
                <a:cubicBezTo>
                  <a:pt x="59" y="509"/>
                  <a:pt x="59" y="565"/>
                  <a:pt x="77" y="618"/>
                </a:cubicBezTo>
                <a:cubicBezTo>
                  <a:pt x="89" y="655"/>
                  <a:pt x="125" y="667"/>
                  <a:pt x="154" y="685"/>
                </a:cubicBezTo>
                <a:cubicBezTo>
                  <a:pt x="207" y="718"/>
                  <a:pt x="257" y="752"/>
                  <a:pt x="317" y="771"/>
                </a:cubicBezTo>
                <a:cubicBezTo>
                  <a:pt x="356" y="810"/>
                  <a:pt x="395" y="839"/>
                  <a:pt x="433" y="877"/>
                </a:cubicBezTo>
                <a:cubicBezTo>
                  <a:pt x="448" y="939"/>
                  <a:pt x="483" y="986"/>
                  <a:pt x="529" y="1030"/>
                </a:cubicBezTo>
                <a:cubicBezTo>
                  <a:pt x="532" y="1040"/>
                  <a:pt x="531" y="1052"/>
                  <a:pt x="538" y="1059"/>
                </a:cubicBezTo>
                <a:cubicBezTo>
                  <a:pt x="565" y="1087"/>
                  <a:pt x="607" y="1098"/>
                  <a:pt x="634" y="1126"/>
                </a:cubicBezTo>
                <a:cubicBezTo>
                  <a:pt x="640" y="1133"/>
                  <a:pt x="645" y="1141"/>
                  <a:pt x="653" y="1146"/>
                </a:cubicBezTo>
                <a:cubicBezTo>
                  <a:pt x="674" y="1159"/>
                  <a:pt x="699" y="1163"/>
                  <a:pt x="721" y="1174"/>
                </a:cubicBezTo>
                <a:cubicBezTo>
                  <a:pt x="782" y="1159"/>
                  <a:pt x="813" y="1113"/>
                  <a:pt x="874" y="1098"/>
                </a:cubicBezTo>
                <a:cubicBezTo>
                  <a:pt x="877" y="1088"/>
                  <a:pt x="878" y="1077"/>
                  <a:pt x="884" y="1069"/>
                </a:cubicBezTo>
                <a:cubicBezTo>
                  <a:pt x="891" y="1060"/>
                  <a:pt x="909" y="1061"/>
                  <a:pt x="913" y="1050"/>
                </a:cubicBezTo>
                <a:cubicBezTo>
                  <a:pt x="966" y="924"/>
                  <a:pt x="890" y="976"/>
                  <a:pt x="970" y="934"/>
                </a:cubicBezTo>
                <a:cubicBezTo>
                  <a:pt x="973" y="925"/>
                  <a:pt x="977" y="915"/>
                  <a:pt x="980" y="906"/>
                </a:cubicBezTo>
                <a:cubicBezTo>
                  <a:pt x="1016" y="799"/>
                  <a:pt x="976" y="849"/>
                  <a:pt x="1153" y="838"/>
                </a:cubicBezTo>
                <a:cubicBezTo>
                  <a:pt x="1265" y="802"/>
                  <a:pt x="1216" y="814"/>
                  <a:pt x="1460" y="838"/>
                </a:cubicBezTo>
                <a:cubicBezTo>
                  <a:pt x="1469" y="839"/>
                  <a:pt x="1472" y="852"/>
                  <a:pt x="1479" y="858"/>
                </a:cubicBezTo>
                <a:cubicBezTo>
                  <a:pt x="1506" y="879"/>
                  <a:pt x="1537" y="896"/>
                  <a:pt x="1565" y="915"/>
                </a:cubicBezTo>
                <a:cubicBezTo>
                  <a:pt x="1582" y="926"/>
                  <a:pt x="1623" y="934"/>
                  <a:pt x="1623" y="934"/>
                </a:cubicBezTo>
                <a:cubicBezTo>
                  <a:pt x="1633" y="947"/>
                  <a:pt x="1640" y="963"/>
                  <a:pt x="1652" y="973"/>
                </a:cubicBezTo>
                <a:cubicBezTo>
                  <a:pt x="1660" y="979"/>
                  <a:pt x="1672" y="977"/>
                  <a:pt x="1681" y="982"/>
                </a:cubicBezTo>
                <a:cubicBezTo>
                  <a:pt x="1691" y="987"/>
                  <a:pt x="1701" y="994"/>
                  <a:pt x="1709" y="1002"/>
                </a:cubicBezTo>
                <a:cubicBezTo>
                  <a:pt x="1736" y="1029"/>
                  <a:pt x="1740" y="1071"/>
                  <a:pt x="1767" y="1098"/>
                </a:cubicBezTo>
                <a:cubicBezTo>
                  <a:pt x="1797" y="1128"/>
                  <a:pt x="1896" y="1141"/>
                  <a:pt x="1940" y="1155"/>
                </a:cubicBezTo>
                <a:cubicBezTo>
                  <a:pt x="1995" y="1142"/>
                  <a:pt x="1995" y="1155"/>
                  <a:pt x="1969" y="1069"/>
                </a:cubicBezTo>
                <a:cubicBezTo>
                  <a:pt x="1961" y="1043"/>
                  <a:pt x="1897" y="1013"/>
                  <a:pt x="1882" y="1002"/>
                </a:cubicBezTo>
                <a:cubicBezTo>
                  <a:pt x="1844" y="975"/>
                  <a:pt x="1818" y="938"/>
                  <a:pt x="1786" y="906"/>
                </a:cubicBezTo>
                <a:cubicBezTo>
                  <a:pt x="1712" y="832"/>
                  <a:pt x="1803" y="946"/>
                  <a:pt x="1729" y="858"/>
                </a:cubicBezTo>
                <a:cubicBezTo>
                  <a:pt x="1721" y="849"/>
                  <a:pt x="1697" y="830"/>
                  <a:pt x="1709" y="829"/>
                </a:cubicBezTo>
                <a:cubicBezTo>
                  <a:pt x="1779" y="822"/>
                  <a:pt x="1850" y="835"/>
                  <a:pt x="1921" y="838"/>
                </a:cubicBezTo>
                <a:cubicBezTo>
                  <a:pt x="1946" y="835"/>
                  <a:pt x="1974" y="839"/>
                  <a:pt x="1997" y="829"/>
                </a:cubicBezTo>
                <a:cubicBezTo>
                  <a:pt x="2019" y="819"/>
                  <a:pt x="2000" y="769"/>
                  <a:pt x="1997" y="762"/>
                </a:cubicBezTo>
                <a:cubicBezTo>
                  <a:pt x="1974" y="709"/>
                  <a:pt x="1880" y="628"/>
                  <a:pt x="1825" y="608"/>
                </a:cubicBezTo>
                <a:cubicBezTo>
                  <a:pt x="1782" y="565"/>
                  <a:pt x="1735" y="533"/>
                  <a:pt x="1690" y="493"/>
                </a:cubicBezTo>
                <a:cubicBezTo>
                  <a:pt x="1662" y="468"/>
                  <a:pt x="1625" y="415"/>
                  <a:pt x="1585" y="397"/>
                </a:cubicBezTo>
                <a:cubicBezTo>
                  <a:pt x="1540" y="377"/>
                  <a:pt x="1488" y="365"/>
                  <a:pt x="1441" y="349"/>
                </a:cubicBezTo>
                <a:cubicBezTo>
                  <a:pt x="1422" y="343"/>
                  <a:pt x="1383" y="330"/>
                  <a:pt x="1383" y="330"/>
                </a:cubicBezTo>
                <a:cubicBezTo>
                  <a:pt x="1354" y="310"/>
                  <a:pt x="1330" y="303"/>
                  <a:pt x="1297" y="291"/>
                </a:cubicBezTo>
                <a:cubicBezTo>
                  <a:pt x="1226" y="223"/>
                  <a:pt x="1175" y="240"/>
                  <a:pt x="1066" y="234"/>
                </a:cubicBezTo>
                <a:cubicBezTo>
                  <a:pt x="978" y="203"/>
                  <a:pt x="878" y="192"/>
                  <a:pt x="797" y="147"/>
                </a:cubicBezTo>
                <a:cubicBezTo>
                  <a:pt x="777" y="136"/>
                  <a:pt x="761" y="119"/>
                  <a:pt x="740" y="109"/>
                </a:cubicBezTo>
                <a:cubicBezTo>
                  <a:pt x="706" y="92"/>
                  <a:pt x="666" y="81"/>
                  <a:pt x="634" y="61"/>
                </a:cubicBezTo>
                <a:cubicBezTo>
                  <a:pt x="557" y="13"/>
                  <a:pt x="571" y="3"/>
                  <a:pt x="471" y="3"/>
                </a:cubicBezTo>
                <a:close/>
              </a:path>
            </a:pathLst>
          </a:custGeom>
          <a:solidFill>
            <a:srgbClr val="FFFF00">
              <a:alpha val="39999"/>
            </a:srgbClr>
          </a:solidFill>
          <a:ln w="9525">
            <a:solidFill>
              <a:schemeClr val="tx1"/>
            </a:solidFill>
            <a:round/>
            <a:headEnd/>
            <a:tailEnd/>
          </a:ln>
        </p:spPr>
        <p:txBody>
          <a:bodyPr anchor="ctr"/>
          <a:lstStyle/>
          <a:p>
            <a:endParaRPr lang="en-US">
              <a:latin typeface="Arial" panose="020B0604020202020204" pitchFamily="34" charset="0"/>
              <a:cs typeface="Arial" panose="020B0604020202020204" pitchFamily="34" charset="0"/>
            </a:endParaRPr>
          </a:p>
        </p:txBody>
      </p:sp>
      <p:sp>
        <p:nvSpPr>
          <p:cNvPr id="292885" name="Freeform 21">
            <a:extLst>
              <a:ext uri="{FF2B5EF4-FFF2-40B4-BE49-F238E27FC236}">
                <a16:creationId xmlns:a16="http://schemas.microsoft.com/office/drawing/2014/main" id="{C09410B5-B5D6-4EEB-ADE8-8B2C86DB058C}"/>
              </a:ext>
            </a:extLst>
          </p:cNvPr>
          <p:cNvSpPr>
            <a:spLocks/>
          </p:cNvSpPr>
          <p:nvPr/>
        </p:nvSpPr>
        <p:spPr bwMode="auto">
          <a:xfrm>
            <a:off x="5559425" y="2041525"/>
            <a:ext cx="3600450" cy="1957388"/>
          </a:xfrm>
          <a:custGeom>
            <a:avLst/>
            <a:gdLst>
              <a:gd name="T0" fmla="*/ 2147483647 w 2268"/>
              <a:gd name="T1" fmla="*/ 2147483647 h 1233"/>
              <a:gd name="T2" fmla="*/ 2147483647 w 2268"/>
              <a:gd name="T3" fmla="*/ 2147483647 h 1233"/>
              <a:gd name="T4" fmla="*/ 2147483647 w 2268"/>
              <a:gd name="T5" fmla="*/ 2147483647 h 1233"/>
              <a:gd name="T6" fmla="*/ 2147483647 w 2268"/>
              <a:gd name="T7" fmla="*/ 2147483647 h 1233"/>
              <a:gd name="T8" fmla="*/ 2147483647 w 2268"/>
              <a:gd name="T9" fmla="*/ 2147483647 h 1233"/>
              <a:gd name="T10" fmla="*/ 2147483647 w 2268"/>
              <a:gd name="T11" fmla="*/ 2147483647 h 1233"/>
              <a:gd name="T12" fmla="*/ 2147483647 w 2268"/>
              <a:gd name="T13" fmla="*/ 2147483647 h 1233"/>
              <a:gd name="T14" fmla="*/ 2147483647 w 2268"/>
              <a:gd name="T15" fmla="*/ 2147483647 h 1233"/>
              <a:gd name="T16" fmla="*/ 2147483647 w 2268"/>
              <a:gd name="T17" fmla="*/ 2147483647 h 1233"/>
              <a:gd name="T18" fmla="*/ 2147483647 w 2268"/>
              <a:gd name="T19" fmla="*/ 2147483647 h 1233"/>
              <a:gd name="T20" fmla="*/ 2147483647 w 2268"/>
              <a:gd name="T21" fmla="*/ 2147483647 h 1233"/>
              <a:gd name="T22" fmla="*/ 2147483647 w 2268"/>
              <a:gd name="T23" fmla="*/ 0 h 1233"/>
              <a:gd name="T24" fmla="*/ 2147483647 w 2268"/>
              <a:gd name="T25" fmla="*/ 2147483647 h 1233"/>
              <a:gd name="T26" fmla="*/ 2147483647 w 2268"/>
              <a:gd name="T27" fmla="*/ 2147483647 h 1233"/>
              <a:gd name="T28" fmla="*/ 2147483647 w 2268"/>
              <a:gd name="T29" fmla="*/ 2147483647 h 1233"/>
              <a:gd name="T30" fmla="*/ 2147483647 w 2268"/>
              <a:gd name="T31" fmla="*/ 2147483647 h 1233"/>
              <a:gd name="T32" fmla="*/ 2147483647 w 2268"/>
              <a:gd name="T33" fmla="*/ 2147483647 h 1233"/>
              <a:gd name="T34" fmla="*/ 2147483647 w 2268"/>
              <a:gd name="T35" fmla="*/ 2147483647 h 1233"/>
              <a:gd name="T36" fmla="*/ 2147483647 w 2268"/>
              <a:gd name="T37" fmla="*/ 2147483647 h 1233"/>
              <a:gd name="T38" fmla="*/ 2147483647 w 2268"/>
              <a:gd name="T39" fmla="*/ 2147483647 h 1233"/>
              <a:gd name="T40" fmla="*/ 2147483647 w 2268"/>
              <a:gd name="T41" fmla="*/ 2147483647 h 1233"/>
              <a:gd name="T42" fmla="*/ 2147483647 w 2268"/>
              <a:gd name="T43" fmla="*/ 2147483647 h 1233"/>
              <a:gd name="T44" fmla="*/ 2147483647 w 2268"/>
              <a:gd name="T45" fmla="*/ 2147483647 h 1233"/>
              <a:gd name="T46" fmla="*/ 2147483647 w 2268"/>
              <a:gd name="T47" fmla="*/ 2147483647 h 1233"/>
              <a:gd name="T48" fmla="*/ 2147483647 w 2268"/>
              <a:gd name="T49" fmla="*/ 2147483647 h 1233"/>
              <a:gd name="T50" fmla="*/ 2147483647 w 2268"/>
              <a:gd name="T51" fmla="*/ 2147483647 h 1233"/>
              <a:gd name="T52" fmla="*/ 2147483647 w 2268"/>
              <a:gd name="T53" fmla="*/ 2147483647 h 1233"/>
              <a:gd name="T54" fmla="*/ 2147483647 w 2268"/>
              <a:gd name="T55" fmla="*/ 2147483647 h 1233"/>
              <a:gd name="T56" fmla="*/ 2147483647 w 2268"/>
              <a:gd name="T57" fmla="*/ 2147483647 h 1233"/>
              <a:gd name="T58" fmla="*/ 2147483647 w 2268"/>
              <a:gd name="T59" fmla="*/ 2147483647 h 1233"/>
              <a:gd name="T60" fmla="*/ 2147483647 w 2268"/>
              <a:gd name="T61" fmla="*/ 2147483647 h 1233"/>
              <a:gd name="T62" fmla="*/ 2147483647 w 2268"/>
              <a:gd name="T63" fmla="*/ 2147483647 h 1233"/>
              <a:gd name="T64" fmla="*/ 2147483647 w 2268"/>
              <a:gd name="T65" fmla="*/ 2147483647 h 1233"/>
              <a:gd name="T66" fmla="*/ 2147483647 w 2268"/>
              <a:gd name="T67" fmla="*/ 2147483647 h 1233"/>
              <a:gd name="T68" fmla="*/ 2147483647 w 2268"/>
              <a:gd name="T69" fmla="*/ 2147483647 h 1233"/>
              <a:gd name="T70" fmla="*/ 2147483647 w 2268"/>
              <a:gd name="T71" fmla="*/ 2147483647 h 1233"/>
              <a:gd name="T72" fmla="*/ 2147483647 w 2268"/>
              <a:gd name="T73" fmla="*/ 2147483647 h 1233"/>
              <a:gd name="T74" fmla="*/ 2147483647 w 2268"/>
              <a:gd name="T75" fmla="*/ 2147483647 h 1233"/>
              <a:gd name="T76" fmla="*/ 2147483647 w 2268"/>
              <a:gd name="T77" fmla="*/ 2147483647 h 1233"/>
              <a:gd name="T78" fmla="*/ 2147483647 w 2268"/>
              <a:gd name="T79" fmla="*/ 2147483647 h 1233"/>
              <a:gd name="T80" fmla="*/ 2147483647 w 2268"/>
              <a:gd name="T81" fmla="*/ 2147483647 h 1233"/>
              <a:gd name="T82" fmla="*/ 2147483647 w 2268"/>
              <a:gd name="T83" fmla="*/ 2147483647 h 1233"/>
              <a:gd name="T84" fmla="*/ 2147483647 w 2268"/>
              <a:gd name="T85" fmla="*/ 2147483647 h 1233"/>
              <a:gd name="T86" fmla="*/ 2147483647 w 2268"/>
              <a:gd name="T87" fmla="*/ 2147483647 h 1233"/>
              <a:gd name="T88" fmla="*/ 2147483647 w 2268"/>
              <a:gd name="T89" fmla="*/ 2147483647 h 12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68"/>
              <a:gd name="T136" fmla="*/ 0 h 1233"/>
              <a:gd name="T137" fmla="*/ 2268 w 2268"/>
              <a:gd name="T138" fmla="*/ 1233 h 12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68" h="1233">
                <a:moveTo>
                  <a:pt x="2268" y="836"/>
                </a:moveTo>
                <a:cubicBezTo>
                  <a:pt x="2241" y="797"/>
                  <a:pt x="2211" y="756"/>
                  <a:pt x="2172" y="730"/>
                </a:cubicBezTo>
                <a:cubicBezTo>
                  <a:pt x="2142" y="687"/>
                  <a:pt x="2088" y="671"/>
                  <a:pt x="2056" y="624"/>
                </a:cubicBezTo>
                <a:cubicBezTo>
                  <a:pt x="2007" y="552"/>
                  <a:pt x="1929" y="473"/>
                  <a:pt x="1855" y="432"/>
                </a:cubicBezTo>
                <a:cubicBezTo>
                  <a:pt x="1835" y="421"/>
                  <a:pt x="1816" y="407"/>
                  <a:pt x="1797" y="394"/>
                </a:cubicBezTo>
                <a:cubicBezTo>
                  <a:pt x="1787" y="388"/>
                  <a:pt x="1780" y="375"/>
                  <a:pt x="1768" y="375"/>
                </a:cubicBezTo>
                <a:cubicBezTo>
                  <a:pt x="1679" y="372"/>
                  <a:pt x="1589" y="368"/>
                  <a:pt x="1500" y="365"/>
                </a:cubicBezTo>
                <a:cubicBezTo>
                  <a:pt x="1425" y="348"/>
                  <a:pt x="1368" y="334"/>
                  <a:pt x="1288" y="327"/>
                </a:cubicBezTo>
                <a:cubicBezTo>
                  <a:pt x="1138" y="225"/>
                  <a:pt x="877" y="235"/>
                  <a:pt x="722" y="231"/>
                </a:cubicBezTo>
                <a:cubicBezTo>
                  <a:pt x="700" y="220"/>
                  <a:pt x="674" y="217"/>
                  <a:pt x="655" y="202"/>
                </a:cubicBezTo>
                <a:cubicBezTo>
                  <a:pt x="610" y="167"/>
                  <a:pt x="585" y="104"/>
                  <a:pt x="530" y="87"/>
                </a:cubicBezTo>
                <a:cubicBezTo>
                  <a:pt x="469" y="26"/>
                  <a:pt x="413" y="11"/>
                  <a:pt x="328" y="0"/>
                </a:cubicBezTo>
                <a:cubicBezTo>
                  <a:pt x="212" y="12"/>
                  <a:pt x="148" y="23"/>
                  <a:pt x="21" y="29"/>
                </a:cubicBezTo>
                <a:cubicBezTo>
                  <a:pt x="15" y="39"/>
                  <a:pt x="0" y="47"/>
                  <a:pt x="2" y="58"/>
                </a:cubicBezTo>
                <a:cubicBezTo>
                  <a:pt x="4" y="69"/>
                  <a:pt x="22" y="69"/>
                  <a:pt x="31" y="77"/>
                </a:cubicBezTo>
                <a:cubicBezTo>
                  <a:pt x="112" y="147"/>
                  <a:pt x="31" y="91"/>
                  <a:pt x="98" y="135"/>
                </a:cubicBezTo>
                <a:cubicBezTo>
                  <a:pt x="49" y="147"/>
                  <a:pt x="45" y="137"/>
                  <a:pt x="98" y="173"/>
                </a:cubicBezTo>
                <a:cubicBezTo>
                  <a:pt x="177" y="226"/>
                  <a:pt x="186" y="229"/>
                  <a:pt x="280" y="240"/>
                </a:cubicBezTo>
                <a:cubicBezTo>
                  <a:pt x="300" y="247"/>
                  <a:pt x="339" y="257"/>
                  <a:pt x="348" y="279"/>
                </a:cubicBezTo>
                <a:cubicBezTo>
                  <a:pt x="351" y="288"/>
                  <a:pt x="335" y="292"/>
                  <a:pt x="328" y="298"/>
                </a:cubicBezTo>
                <a:cubicBezTo>
                  <a:pt x="372" y="342"/>
                  <a:pt x="407" y="369"/>
                  <a:pt x="463" y="394"/>
                </a:cubicBezTo>
                <a:cubicBezTo>
                  <a:pt x="481" y="402"/>
                  <a:pt x="520" y="413"/>
                  <a:pt x="520" y="413"/>
                </a:cubicBezTo>
                <a:cubicBezTo>
                  <a:pt x="511" y="419"/>
                  <a:pt x="485" y="423"/>
                  <a:pt x="492" y="432"/>
                </a:cubicBezTo>
                <a:cubicBezTo>
                  <a:pt x="504" y="448"/>
                  <a:pt x="530" y="445"/>
                  <a:pt x="549" y="452"/>
                </a:cubicBezTo>
                <a:cubicBezTo>
                  <a:pt x="560" y="456"/>
                  <a:pt x="567" y="467"/>
                  <a:pt x="578" y="471"/>
                </a:cubicBezTo>
                <a:cubicBezTo>
                  <a:pt x="616" y="485"/>
                  <a:pt x="672" y="493"/>
                  <a:pt x="712" y="500"/>
                </a:cubicBezTo>
                <a:cubicBezTo>
                  <a:pt x="722" y="506"/>
                  <a:pt x="731" y="514"/>
                  <a:pt x="741" y="519"/>
                </a:cubicBezTo>
                <a:cubicBezTo>
                  <a:pt x="750" y="523"/>
                  <a:pt x="762" y="522"/>
                  <a:pt x="770" y="528"/>
                </a:cubicBezTo>
                <a:cubicBezTo>
                  <a:pt x="779" y="535"/>
                  <a:pt x="781" y="549"/>
                  <a:pt x="789" y="557"/>
                </a:cubicBezTo>
                <a:cubicBezTo>
                  <a:pt x="797" y="565"/>
                  <a:pt x="808" y="570"/>
                  <a:pt x="818" y="576"/>
                </a:cubicBezTo>
                <a:cubicBezTo>
                  <a:pt x="840" y="641"/>
                  <a:pt x="862" y="779"/>
                  <a:pt x="952" y="788"/>
                </a:cubicBezTo>
                <a:cubicBezTo>
                  <a:pt x="1006" y="793"/>
                  <a:pt x="1061" y="794"/>
                  <a:pt x="1116" y="797"/>
                </a:cubicBezTo>
                <a:cubicBezTo>
                  <a:pt x="1152" y="822"/>
                  <a:pt x="1181" y="853"/>
                  <a:pt x="1212" y="884"/>
                </a:cubicBezTo>
                <a:cubicBezTo>
                  <a:pt x="1226" y="898"/>
                  <a:pt x="1250" y="890"/>
                  <a:pt x="1269" y="893"/>
                </a:cubicBezTo>
                <a:cubicBezTo>
                  <a:pt x="1371" y="906"/>
                  <a:pt x="1463" y="916"/>
                  <a:pt x="1567" y="922"/>
                </a:cubicBezTo>
                <a:cubicBezTo>
                  <a:pt x="1614" y="938"/>
                  <a:pt x="1642" y="973"/>
                  <a:pt x="1682" y="999"/>
                </a:cubicBezTo>
                <a:cubicBezTo>
                  <a:pt x="1725" y="1064"/>
                  <a:pt x="1669" y="994"/>
                  <a:pt x="1749" y="1037"/>
                </a:cubicBezTo>
                <a:cubicBezTo>
                  <a:pt x="1777" y="1052"/>
                  <a:pt x="1800" y="1076"/>
                  <a:pt x="1826" y="1095"/>
                </a:cubicBezTo>
                <a:cubicBezTo>
                  <a:pt x="1843" y="1108"/>
                  <a:pt x="1835" y="1144"/>
                  <a:pt x="1855" y="1152"/>
                </a:cubicBezTo>
                <a:cubicBezTo>
                  <a:pt x="1882" y="1163"/>
                  <a:pt x="1912" y="1158"/>
                  <a:pt x="1941" y="1162"/>
                </a:cubicBezTo>
                <a:cubicBezTo>
                  <a:pt x="2010" y="1170"/>
                  <a:pt x="2076" y="1184"/>
                  <a:pt x="2143" y="1200"/>
                </a:cubicBezTo>
                <a:cubicBezTo>
                  <a:pt x="2149" y="1207"/>
                  <a:pt x="2153" y="1219"/>
                  <a:pt x="2162" y="1220"/>
                </a:cubicBezTo>
                <a:cubicBezTo>
                  <a:pt x="2251" y="1233"/>
                  <a:pt x="2251" y="1088"/>
                  <a:pt x="2258" y="1037"/>
                </a:cubicBezTo>
                <a:cubicBezTo>
                  <a:pt x="2255" y="967"/>
                  <a:pt x="2256" y="896"/>
                  <a:pt x="2248" y="826"/>
                </a:cubicBezTo>
                <a:cubicBezTo>
                  <a:pt x="2247" y="815"/>
                  <a:pt x="2229" y="797"/>
                  <a:pt x="2229" y="797"/>
                </a:cubicBezTo>
              </a:path>
            </a:pathLst>
          </a:custGeom>
          <a:solidFill>
            <a:srgbClr val="99CC00">
              <a:alpha val="39999"/>
            </a:srgbClr>
          </a:solidFill>
          <a:ln w="9525">
            <a:solidFill>
              <a:schemeClr val="tx1"/>
            </a:solidFill>
            <a:round/>
            <a:headEnd/>
            <a:tailEnd/>
          </a:ln>
        </p:spPr>
        <p:txBody>
          <a:bodyPr anchor="ctr"/>
          <a:lstStyle/>
          <a:p>
            <a:endParaRPr lang="en-US">
              <a:latin typeface="Arial" panose="020B0604020202020204" pitchFamily="34" charset="0"/>
              <a:cs typeface="Arial" panose="020B0604020202020204" pitchFamily="34" charset="0"/>
            </a:endParaRPr>
          </a:p>
        </p:txBody>
      </p:sp>
      <p:sp>
        <p:nvSpPr>
          <p:cNvPr id="292886" name="Freeform 22">
            <a:extLst>
              <a:ext uri="{FF2B5EF4-FFF2-40B4-BE49-F238E27FC236}">
                <a16:creationId xmlns:a16="http://schemas.microsoft.com/office/drawing/2014/main" id="{B0F90910-CDAB-4AED-A102-2971B5CCA5FC}"/>
              </a:ext>
            </a:extLst>
          </p:cNvPr>
          <p:cNvSpPr>
            <a:spLocks/>
          </p:cNvSpPr>
          <p:nvPr/>
        </p:nvSpPr>
        <p:spPr bwMode="auto">
          <a:xfrm>
            <a:off x="5589588" y="2606675"/>
            <a:ext cx="3581400" cy="3435350"/>
          </a:xfrm>
          <a:custGeom>
            <a:avLst/>
            <a:gdLst>
              <a:gd name="T0" fmla="*/ 2147483647 w 2256"/>
              <a:gd name="T1" fmla="*/ 2147483647 h 2164"/>
              <a:gd name="T2" fmla="*/ 2147483647 w 2256"/>
              <a:gd name="T3" fmla="*/ 2147483647 h 2164"/>
              <a:gd name="T4" fmla="*/ 2147483647 w 2256"/>
              <a:gd name="T5" fmla="*/ 2147483647 h 2164"/>
              <a:gd name="T6" fmla="*/ 2147483647 w 2256"/>
              <a:gd name="T7" fmla="*/ 2147483647 h 2164"/>
              <a:gd name="T8" fmla="*/ 2147483647 w 2256"/>
              <a:gd name="T9" fmla="*/ 2147483647 h 2164"/>
              <a:gd name="T10" fmla="*/ 2147483647 w 2256"/>
              <a:gd name="T11" fmla="*/ 2147483647 h 2164"/>
              <a:gd name="T12" fmla="*/ 2147483647 w 2256"/>
              <a:gd name="T13" fmla="*/ 2147483647 h 2164"/>
              <a:gd name="T14" fmla="*/ 2147483647 w 2256"/>
              <a:gd name="T15" fmla="*/ 0 h 2164"/>
              <a:gd name="T16" fmla="*/ 2147483647 w 2256"/>
              <a:gd name="T17" fmla="*/ 2147483647 h 2164"/>
              <a:gd name="T18" fmla="*/ 2147483647 w 2256"/>
              <a:gd name="T19" fmla="*/ 2147483647 h 2164"/>
              <a:gd name="T20" fmla="*/ 2147483647 w 2256"/>
              <a:gd name="T21" fmla="*/ 2147483647 h 2164"/>
              <a:gd name="T22" fmla="*/ 2147483647 w 2256"/>
              <a:gd name="T23" fmla="*/ 2147483647 h 2164"/>
              <a:gd name="T24" fmla="*/ 2147483647 w 2256"/>
              <a:gd name="T25" fmla="*/ 2147483647 h 2164"/>
              <a:gd name="T26" fmla="*/ 2147483647 w 2256"/>
              <a:gd name="T27" fmla="*/ 2147483647 h 2164"/>
              <a:gd name="T28" fmla="*/ 2147483647 w 2256"/>
              <a:gd name="T29" fmla="*/ 2147483647 h 2164"/>
              <a:gd name="T30" fmla="*/ 2147483647 w 2256"/>
              <a:gd name="T31" fmla="*/ 2147483647 h 2164"/>
              <a:gd name="T32" fmla="*/ 2147483647 w 2256"/>
              <a:gd name="T33" fmla="*/ 2147483647 h 2164"/>
              <a:gd name="T34" fmla="*/ 2147483647 w 2256"/>
              <a:gd name="T35" fmla="*/ 2147483647 h 2164"/>
              <a:gd name="T36" fmla="*/ 2147483647 w 2256"/>
              <a:gd name="T37" fmla="*/ 2147483647 h 2164"/>
              <a:gd name="T38" fmla="*/ 2147483647 w 2256"/>
              <a:gd name="T39" fmla="*/ 2147483647 h 2164"/>
              <a:gd name="T40" fmla="*/ 2147483647 w 2256"/>
              <a:gd name="T41" fmla="*/ 2147483647 h 2164"/>
              <a:gd name="T42" fmla="*/ 2147483647 w 2256"/>
              <a:gd name="T43" fmla="*/ 2147483647 h 2164"/>
              <a:gd name="T44" fmla="*/ 2147483647 w 2256"/>
              <a:gd name="T45" fmla="*/ 2147483647 h 2164"/>
              <a:gd name="T46" fmla="*/ 2147483647 w 2256"/>
              <a:gd name="T47" fmla="*/ 2147483647 h 2164"/>
              <a:gd name="T48" fmla="*/ 2147483647 w 2256"/>
              <a:gd name="T49" fmla="*/ 2147483647 h 2164"/>
              <a:gd name="T50" fmla="*/ 2147483647 w 2256"/>
              <a:gd name="T51" fmla="*/ 2147483647 h 2164"/>
              <a:gd name="T52" fmla="*/ 2147483647 w 2256"/>
              <a:gd name="T53" fmla="*/ 2147483647 h 2164"/>
              <a:gd name="T54" fmla="*/ 2147483647 w 2256"/>
              <a:gd name="T55" fmla="*/ 2147483647 h 2164"/>
              <a:gd name="T56" fmla="*/ 2147483647 w 2256"/>
              <a:gd name="T57" fmla="*/ 2147483647 h 2164"/>
              <a:gd name="T58" fmla="*/ 2147483647 w 2256"/>
              <a:gd name="T59" fmla="*/ 2147483647 h 2164"/>
              <a:gd name="T60" fmla="*/ 2147483647 w 2256"/>
              <a:gd name="T61" fmla="*/ 2147483647 h 2164"/>
              <a:gd name="T62" fmla="*/ 2147483647 w 2256"/>
              <a:gd name="T63" fmla="*/ 2147483647 h 2164"/>
              <a:gd name="T64" fmla="*/ 2147483647 w 2256"/>
              <a:gd name="T65" fmla="*/ 2147483647 h 2164"/>
              <a:gd name="T66" fmla="*/ 2147483647 w 2256"/>
              <a:gd name="T67" fmla="*/ 2147483647 h 2164"/>
              <a:gd name="T68" fmla="*/ 2147483647 w 2256"/>
              <a:gd name="T69" fmla="*/ 2147483647 h 2164"/>
              <a:gd name="T70" fmla="*/ 2147483647 w 2256"/>
              <a:gd name="T71" fmla="*/ 2147483647 h 2164"/>
              <a:gd name="T72" fmla="*/ 2147483647 w 2256"/>
              <a:gd name="T73" fmla="*/ 2147483647 h 2164"/>
              <a:gd name="T74" fmla="*/ 2147483647 w 2256"/>
              <a:gd name="T75" fmla="*/ 2147483647 h 2164"/>
              <a:gd name="T76" fmla="*/ 2147483647 w 2256"/>
              <a:gd name="T77" fmla="*/ 2147483647 h 2164"/>
              <a:gd name="T78" fmla="*/ 2147483647 w 2256"/>
              <a:gd name="T79" fmla="*/ 2147483647 h 2164"/>
              <a:gd name="T80" fmla="*/ 2147483647 w 2256"/>
              <a:gd name="T81" fmla="*/ 2147483647 h 2164"/>
              <a:gd name="T82" fmla="*/ 2147483647 w 2256"/>
              <a:gd name="T83" fmla="*/ 2147483647 h 2164"/>
              <a:gd name="T84" fmla="*/ 2147483647 w 2256"/>
              <a:gd name="T85" fmla="*/ 2147483647 h 2164"/>
              <a:gd name="T86" fmla="*/ 2147483647 w 2256"/>
              <a:gd name="T87" fmla="*/ 2147483647 h 2164"/>
              <a:gd name="T88" fmla="*/ 2147483647 w 2256"/>
              <a:gd name="T89" fmla="*/ 2147483647 h 2164"/>
              <a:gd name="T90" fmla="*/ 2147483647 w 2256"/>
              <a:gd name="T91" fmla="*/ 2147483647 h 2164"/>
              <a:gd name="T92" fmla="*/ 2147483647 w 2256"/>
              <a:gd name="T93" fmla="*/ 2147483647 h 2164"/>
              <a:gd name="T94" fmla="*/ 2147483647 w 2256"/>
              <a:gd name="T95" fmla="*/ 2147483647 h 2164"/>
              <a:gd name="T96" fmla="*/ 2147483647 w 2256"/>
              <a:gd name="T97" fmla="*/ 2147483647 h 2164"/>
              <a:gd name="T98" fmla="*/ 2147483647 w 2256"/>
              <a:gd name="T99" fmla="*/ 2147483647 h 2164"/>
              <a:gd name="T100" fmla="*/ 2147483647 w 2256"/>
              <a:gd name="T101" fmla="*/ 2147483647 h 2164"/>
              <a:gd name="T102" fmla="*/ 2147483647 w 2256"/>
              <a:gd name="T103" fmla="*/ 2147483647 h 2164"/>
              <a:gd name="T104" fmla="*/ 2147483647 w 2256"/>
              <a:gd name="T105" fmla="*/ 2147483647 h 2164"/>
              <a:gd name="T106" fmla="*/ 2147483647 w 2256"/>
              <a:gd name="T107" fmla="*/ 2147483647 h 2164"/>
              <a:gd name="T108" fmla="*/ 2147483647 w 2256"/>
              <a:gd name="T109" fmla="*/ 2147483647 h 2164"/>
              <a:gd name="T110" fmla="*/ 2147483647 w 2256"/>
              <a:gd name="T111" fmla="*/ 2147483647 h 2164"/>
              <a:gd name="T112" fmla="*/ 2147483647 w 2256"/>
              <a:gd name="T113" fmla="*/ 2147483647 h 2164"/>
              <a:gd name="T114" fmla="*/ 2147483647 w 2256"/>
              <a:gd name="T115" fmla="*/ 2147483647 h 2164"/>
              <a:gd name="T116" fmla="*/ 2147483647 w 2256"/>
              <a:gd name="T117" fmla="*/ 2147483647 h 2164"/>
              <a:gd name="T118" fmla="*/ 2147483647 w 2256"/>
              <a:gd name="T119" fmla="*/ 2147483647 h 2164"/>
              <a:gd name="T120" fmla="*/ 2147483647 w 2256"/>
              <a:gd name="T121" fmla="*/ 2147483647 h 2164"/>
              <a:gd name="T122" fmla="*/ 2147483647 w 2256"/>
              <a:gd name="T123" fmla="*/ 2147483647 h 2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56"/>
              <a:gd name="T187" fmla="*/ 0 h 2164"/>
              <a:gd name="T188" fmla="*/ 2256 w 2256"/>
              <a:gd name="T189" fmla="*/ 2164 h 2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56" h="2164">
                <a:moveTo>
                  <a:pt x="837" y="412"/>
                </a:moveTo>
                <a:cubicBezTo>
                  <a:pt x="815" y="396"/>
                  <a:pt x="793" y="380"/>
                  <a:pt x="770" y="364"/>
                </a:cubicBezTo>
                <a:cubicBezTo>
                  <a:pt x="761" y="357"/>
                  <a:pt x="741" y="345"/>
                  <a:pt x="741" y="345"/>
                </a:cubicBezTo>
                <a:cubicBezTo>
                  <a:pt x="704" y="289"/>
                  <a:pt x="732" y="346"/>
                  <a:pt x="732" y="268"/>
                </a:cubicBezTo>
                <a:cubicBezTo>
                  <a:pt x="732" y="108"/>
                  <a:pt x="588" y="150"/>
                  <a:pt x="463" y="144"/>
                </a:cubicBezTo>
                <a:cubicBezTo>
                  <a:pt x="412" y="126"/>
                  <a:pt x="359" y="107"/>
                  <a:pt x="319" y="67"/>
                </a:cubicBezTo>
                <a:cubicBezTo>
                  <a:pt x="309" y="57"/>
                  <a:pt x="301" y="46"/>
                  <a:pt x="290" y="38"/>
                </a:cubicBezTo>
                <a:cubicBezTo>
                  <a:pt x="272" y="24"/>
                  <a:pt x="233" y="0"/>
                  <a:pt x="233" y="0"/>
                </a:cubicBezTo>
                <a:cubicBezTo>
                  <a:pt x="193" y="9"/>
                  <a:pt x="174" y="18"/>
                  <a:pt x="146" y="48"/>
                </a:cubicBezTo>
                <a:cubicBezTo>
                  <a:pt x="134" y="139"/>
                  <a:pt x="102" y="243"/>
                  <a:pt x="156" y="326"/>
                </a:cubicBezTo>
                <a:cubicBezTo>
                  <a:pt x="150" y="428"/>
                  <a:pt x="185" y="531"/>
                  <a:pt x="79" y="556"/>
                </a:cubicBezTo>
                <a:cubicBezTo>
                  <a:pt x="68" y="587"/>
                  <a:pt x="51" y="611"/>
                  <a:pt x="41" y="643"/>
                </a:cubicBezTo>
                <a:cubicBezTo>
                  <a:pt x="42" y="680"/>
                  <a:pt x="0" y="961"/>
                  <a:pt x="108" y="998"/>
                </a:cubicBezTo>
                <a:cubicBezTo>
                  <a:pt x="147" y="1058"/>
                  <a:pt x="181" y="1117"/>
                  <a:pt x="252" y="1142"/>
                </a:cubicBezTo>
                <a:cubicBezTo>
                  <a:pt x="273" y="1211"/>
                  <a:pt x="258" y="1282"/>
                  <a:pt x="309" y="1334"/>
                </a:cubicBezTo>
                <a:cubicBezTo>
                  <a:pt x="322" y="1385"/>
                  <a:pt x="329" y="1397"/>
                  <a:pt x="377" y="1420"/>
                </a:cubicBezTo>
                <a:cubicBezTo>
                  <a:pt x="417" y="1461"/>
                  <a:pt x="448" y="1456"/>
                  <a:pt x="492" y="1478"/>
                </a:cubicBezTo>
                <a:cubicBezTo>
                  <a:pt x="546" y="1505"/>
                  <a:pt x="597" y="1527"/>
                  <a:pt x="655" y="1545"/>
                </a:cubicBezTo>
                <a:cubicBezTo>
                  <a:pt x="722" y="1612"/>
                  <a:pt x="654" y="1534"/>
                  <a:pt x="693" y="1612"/>
                </a:cubicBezTo>
                <a:cubicBezTo>
                  <a:pt x="707" y="1639"/>
                  <a:pt x="744" y="1652"/>
                  <a:pt x="770" y="1660"/>
                </a:cubicBezTo>
                <a:cubicBezTo>
                  <a:pt x="844" y="1711"/>
                  <a:pt x="952" y="1710"/>
                  <a:pt x="1039" y="1718"/>
                </a:cubicBezTo>
                <a:cubicBezTo>
                  <a:pt x="1093" y="1732"/>
                  <a:pt x="1085" y="1745"/>
                  <a:pt x="1145" y="1756"/>
                </a:cubicBezTo>
                <a:cubicBezTo>
                  <a:pt x="1159" y="1766"/>
                  <a:pt x="1182" y="1780"/>
                  <a:pt x="1193" y="1795"/>
                </a:cubicBezTo>
                <a:cubicBezTo>
                  <a:pt x="1246" y="1865"/>
                  <a:pt x="1204" y="1845"/>
                  <a:pt x="1269" y="1862"/>
                </a:cubicBezTo>
                <a:cubicBezTo>
                  <a:pt x="1360" y="1856"/>
                  <a:pt x="1432" y="1840"/>
                  <a:pt x="1519" y="1852"/>
                </a:cubicBezTo>
                <a:cubicBezTo>
                  <a:pt x="1439" y="2164"/>
                  <a:pt x="1960" y="1951"/>
                  <a:pt x="2172" y="1948"/>
                </a:cubicBezTo>
                <a:cubicBezTo>
                  <a:pt x="2256" y="1928"/>
                  <a:pt x="2242" y="1953"/>
                  <a:pt x="2229" y="1852"/>
                </a:cubicBezTo>
                <a:cubicBezTo>
                  <a:pt x="2232" y="1820"/>
                  <a:pt x="2234" y="1788"/>
                  <a:pt x="2239" y="1756"/>
                </a:cubicBezTo>
                <a:cubicBezTo>
                  <a:pt x="2241" y="1746"/>
                  <a:pt x="2251" y="1738"/>
                  <a:pt x="2249" y="1728"/>
                </a:cubicBezTo>
                <a:cubicBezTo>
                  <a:pt x="2247" y="1716"/>
                  <a:pt x="2236" y="1709"/>
                  <a:pt x="2229" y="1699"/>
                </a:cubicBezTo>
                <a:cubicBezTo>
                  <a:pt x="2213" y="1651"/>
                  <a:pt x="2204" y="1598"/>
                  <a:pt x="2162" y="1564"/>
                </a:cubicBezTo>
                <a:cubicBezTo>
                  <a:pt x="2153" y="1557"/>
                  <a:pt x="2144" y="1550"/>
                  <a:pt x="2133" y="1545"/>
                </a:cubicBezTo>
                <a:cubicBezTo>
                  <a:pt x="2115" y="1537"/>
                  <a:pt x="2076" y="1526"/>
                  <a:pt x="2076" y="1526"/>
                </a:cubicBezTo>
                <a:cubicBezTo>
                  <a:pt x="2050" y="1500"/>
                  <a:pt x="2014" y="1485"/>
                  <a:pt x="1989" y="1459"/>
                </a:cubicBezTo>
                <a:cubicBezTo>
                  <a:pt x="1955" y="1424"/>
                  <a:pt x="1915" y="1390"/>
                  <a:pt x="1874" y="1363"/>
                </a:cubicBezTo>
                <a:cubicBezTo>
                  <a:pt x="1800" y="1250"/>
                  <a:pt x="1636" y="1215"/>
                  <a:pt x="1509" y="1200"/>
                </a:cubicBezTo>
                <a:cubicBezTo>
                  <a:pt x="1481" y="1180"/>
                  <a:pt x="1465" y="1162"/>
                  <a:pt x="1433" y="1152"/>
                </a:cubicBezTo>
                <a:cubicBezTo>
                  <a:pt x="1378" y="1097"/>
                  <a:pt x="1359" y="1159"/>
                  <a:pt x="1317" y="1180"/>
                </a:cubicBezTo>
                <a:cubicBezTo>
                  <a:pt x="1305" y="1186"/>
                  <a:pt x="1292" y="1187"/>
                  <a:pt x="1279" y="1190"/>
                </a:cubicBezTo>
                <a:cubicBezTo>
                  <a:pt x="1173" y="1260"/>
                  <a:pt x="1336" y="1157"/>
                  <a:pt x="1212" y="1219"/>
                </a:cubicBezTo>
                <a:cubicBezTo>
                  <a:pt x="1191" y="1229"/>
                  <a:pt x="1173" y="1244"/>
                  <a:pt x="1154" y="1257"/>
                </a:cubicBezTo>
                <a:cubicBezTo>
                  <a:pt x="1144" y="1263"/>
                  <a:pt x="1125" y="1276"/>
                  <a:pt x="1125" y="1276"/>
                </a:cubicBezTo>
                <a:cubicBezTo>
                  <a:pt x="1116" y="1323"/>
                  <a:pt x="1107" y="1341"/>
                  <a:pt x="1087" y="1382"/>
                </a:cubicBezTo>
                <a:cubicBezTo>
                  <a:pt x="1058" y="1440"/>
                  <a:pt x="1068" y="1473"/>
                  <a:pt x="991" y="1497"/>
                </a:cubicBezTo>
                <a:cubicBezTo>
                  <a:pt x="939" y="1531"/>
                  <a:pt x="884" y="1516"/>
                  <a:pt x="828" y="1497"/>
                </a:cubicBezTo>
                <a:cubicBezTo>
                  <a:pt x="809" y="1478"/>
                  <a:pt x="785" y="1463"/>
                  <a:pt x="770" y="1440"/>
                </a:cubicBezTo>
                <a:cubicBezTo>
                  <a:pt x="764" y="1430"/>
                  <a:pt x="760" y="1418"/>
                  <a:pt x="751" y="1411"/>
                </a:cubicBezTo>
                <a:cubicBezTo>
                  <a:pt x="743" y="1405"/>
                  <a:pt x="732" y="1404"/>
                  <a:pt x="722" y="1401"/>
                </a:cubicBezTo>
                <a:cubicBezTo>
                  <a:pt x="690" y="1353"/>
                  <a:pt x="713" y="1378"/>
                  <a:pt x="645" y="1334"/>
                </a:cubicBezTo>
                <a:cubicBezTo>
                  <a:pt x="607" y="1309"/>
                  <a:pt x="626" y="1305"/>
                  <a:pt x="597" y="1276"/>
                </a:cubicBezTo>
                <a:cubicBezTo>
                  <a:pt x="559" y="1238"/>
                  <a:pt x="515" y="1204"/>
                  <a:pt x="473" y="1171"/>
                </a:cubicBezTo>
                <a:cubicBezTo>
                  <a:pt x="425" y="1133"/>
                  <a:pt x="400" y="1070"/>
                  <a:pt x="348" y="1036"/>
                </a:cubicBezTo>
                <a:cubicBezTo>
                  <a:pt x="303" y="1007"/>
                  <a:pt x="275" y="969"/>
                  <a:pt x="242" y="931"/>
                </a:cubicBezTo>
                <a:cubicBezTo>
                  <a:pt x="224" y="911"/>
                  <a:pt x="204" y="892"/>
                  <a:pt x="185" y="873"/>
                </a:cubicBezTo>
                <a:cubicBezTo>
                  <a:pt x="178" y="866"/>
                  <a:pt x="165" y="854"/>
                  <a:pt x="165" y="854"/>
                </a:cubicBezTo>
                <a:cubicBezTo>
                  <a:pt x="172" y="807"/>
                  <a:pt x="180" y="765"/>
                  <a:pt x="194" y="720"/>
                </a:cubicBezTo>
                <a:cubicBezTo>
                  <a:pt x="196" y="680"/>
                  <a:pt x="172" y="559"/>
                  <a:pt x="223" y="508"/>
                </a:cubicBezTo>
                <a:cubicBezTo>
                  <a:pt x="250" y="481"/>
                  <a:pt x="313" y="465"/>
                  <a:pt x="348" y="451"/>
                </a:cubicBezTo>
                <a:cubicBezTo>
                  <a:pt x="367" y="444"/>
                  <a:pt x="405" y="432"/>
                  <a:pt x="405" y="432"/>
                </a:cubicBezTo>
                <a:cubicBezTo>
                  <a:pt x="434" y="389"/>
                  <a:pt x="437" y="353"/>
                  <a:pt x="492" y="336"/>
                </a:cubicBezTo>
                <a:cubicBezTo>
                  <a:pt x="582" y="339"/>
                  <a:pt x="673" y="330"/>
                  <a:pt x="761" y="345"/>
                </a:cubicBezTo>
                <a:cubicBezTo>
                  <a:pt x="774" y="347"/>
                  <a:pt x="770" y="384"/>
                  <a:pt x="770" y="384"/>
                </a:cubicBezTo>
              </a:path>
            </a:pathLst>
          </a:custGeom>
          <a:solidFill>
            <a:srgbClr val="99CC00">
              <a:alpha val="39999"/>
            </a:srgbClr>
          </a:solidFill>
          <a:ln w="9525">
            <a:solidFill>
              <a:schemeClr val="tx1"/>
            </a:solidFill>
            <a:round/>
            <a:headEnd/>
            <a:tailEnd/>
          </a:ln>
        </p:spPr>
        <p:txBody>
          <a:bodyPr anchor="ctr"/>
          <a:lstStyle/>
          <a:p>
            <a:endParaRPr lang="en-US">
              <a:latin typeface="Arial" panose="020B0604020202020204" pitchFamily="34" charset="0"/>
              <a:cs typeface="Arial" panose="020B0604020202020204" pitchFamily="34" charset="0"/>
            </a:endParaRPr>
          </a:p>
        </p:txBody>
      </p:sp>
      <p:sp>
        <p:nvSpPr>
          <p:cNvPr id="292888" name="Freeform 24">
            <a:extLst>
              <a:ext uri="{FF2B5EF4-FFF2-40B4-BE49-F238E27FC236}">
                <a16:creationId xmlns:a16="http://schemas.microsoft.com/office/drawing/2014/main" id="{4F4592C4-DD98-43A5-B708-4F7E43D90F74}"/>
              </a:ext>
            </a:extLst>
          </p:cNvPr>
          <p:cNvSpPr>
            <a:spLocks/>
          </p:cNvSpPr>
          <p:nvPr/>
        </p:nvSpPr>
        <p:spPr bwMode="auto">
          <a:xfrm>
            <a:off x="1782763" y="5529263"/>
            <a:ext cx="4141787" cy="1222375"/>
          </a:xfrm>
          <a:custGeom>
            <a:avLst/>
            <a:gdLst>
              <a:gd name="T0" fmla="*/ 2147483647 w 2609"/>
              <a:gd name="T1" fmla="*/ 2147483647 h 770"/>
              <a:gd name="T2" fmla="*/ 2147483647 w 2609"/>
              <a:gd name="T3" fmla="*/ 2147483647 h 770"/>
              <a:gd name="T4" fmla="*/ 2147483647 w 2609"/>
              <a:gd name="T5" fmla="*/ 2147483647 h 770"/>
              <a:gd name="T6" fmla="*/ 2147483647 w 2609"/>
              <a:gd name="T7" fmla="*/ 2147483647 h 770"/>
              <a:gd name="T8" fmla="*/ 2147483647 w 2609"/>
              <a:gd name="T9" fmla="*/ 2147483647 h 770"/>
              <a:gd name="T10" fmla="*/ 2147483647 w 2609"/>
              <a:gd name="T11" fmla="*/ 2147483647 h 770"/>
              <a:gd name="T12" fmla="*/ 2147483647 w 2609"/>
              <a:gd name="T13" fmla="*/ 2147483647 h 770"/>
              <a:gd name="T14" fmla="*/ 2147483647 w 2609"/>
              <a:gd name="T15" fmla="*/ 2147483647 h 770"/>
              <a:gd name="T16" fmla="*/ 2147483647 w 2609"/>
              <a:gd name="T17" fmla="*/ 2147483647 h 770"/>
              <a:gd name="T18" fmla="*/ 2147483647 w 2609"/>
              <a:gd name="T19" fmla="*/ 2147483647 h 770"/>
              <a:gd name="T20" fmla="*/ 2147483647 w 2609"/>
              <a:gd name="T21" fmla="*/ 2147483647 h 770"/>
              <a:gd name="T22" fmla="*/ 2147483647 w 2609"/>
              <a:gd name="T23" fmla="*/ 2147483647 h 770"/>
              <a:gd name="T24" fmla="*/ 2147483647 w 2609"/>
              <a:gd name="T25" fmla="*/ 2147483647 h 770"/>
              <a:gd name="T26" fmla="*/ 2147483647 w 2609"/>
              <a:gd name="T27" fmla="*/ 2147483647 h 770"/>
              <a:gd name="T28" fmla="*/ 2147483647 w 2609"/>
              <a:gd name="T29" fmla="*/ 2147483647 h 770"/>
              <a:gd name="T30" fmla="*/ 2147483647 w 2609"/>
              <a:gd name="T31" fmla="*/ 2147483647 h 770"/>
              <a:gd name="T32" fmla="*/ 2147483647 w 2609"/>
              <a:gd name="T33" fmla="*/ 2147483647 h 770"/>
              <a:gd name="T34" fmla="*/ 2147483647 w 2609"/>
              <a:gd name="T35" fmla="*/ 2147483647 h 770"/>
              <a:gd name="T36" fmla="*/ 2147483647 w 2609"/>
              <a:gd name="T37" fmla="*/ 2147483647 h 770"/>
              <a:gd name="T38" fmla="*/ 2147483647 w 2609"/>
              <a:gd name="T39" fmla="*/ 2147483647 h 770"/>
              <a:gd name="T40" fmla="*/ 2147483647 w 2609"/>
              <a:gd name="T41" fmla="*/ 2147483647 h 770"/>
              <a:gd name="T42" fmla="*/ 2147483647 w 2609"/>
              <a:gd name="T43" fmla="*/ 2147483647 h 770"/>
              <a:gd name="T44" fmla="*/ 2147483647 w 2609"/>
              <a:gd name="T45" fmla="*/ 2147483647 h 770"/>
              <a:gd name="T46" fmla="*/ 2147483647 w 2609"/>
              <a:gd name="T47" fmla="*/ 2147483647 h 770"/>
              <a:gd name="T48" fmla="*/ 2147483647 w 2609"/>
              <a:gd name="T49" fmla="*/ 2147483647 h 770"/>
              <a:gd name="T50" fmla="*/ 2147483647 w 2609"/>
              <a:gd name="T51" fmla="*/ 2147483647 h 770"/>
              <a:gd name="T52" fmla="*/ 2147483647 w 2609"/>
              <a:gd name="T53" fmla="*/ 2147483647 h 770"/>
              <a:gd name="T54" fmla="*/ 2147483647 w 2609"/>
              <a:gd name="T55" fmla="*/ 2147483647 h 770"/>
              <a:gd name="T56" fmla="*/ 2147483647 w 2609"/>
              <a:gd name="T57" fmla="*/ 2147483647 h 770"/>
              <a:gd name="T58" fmla="*/ 0 w 2609"/>
              <a:gd name="T59" fmla="*/ 2147483647 h 770"/>
              <a:gd name="T60" fmla="*/ 2147483647 w 2609"/>
              <a:gd name="T61" fmla="*/ 2147483647 h 770"/>
              <a:gd name="T62" fmla="*/ 2147483647 w 2609"/>
              <a:gd name="T63" fmla="*/ 2147483647 h 770"/>
              <a:gd name="T64" fmla="*/ 2147483647 w 2609"/>
              <a:gd name="T65" fmla="*/ 2147483647 h 770"/>
              <a:gd name="T66" fmla="*/ 2147483647 w 2609"/>
              <a:gd name="T67" fmla="*/ 2147483647 h 770"/>
              <a:gd name="T68" fmla="*/ 2147483647 w 2609"/>
              <a:gd name="T69" fmla="*/ 2147483647 h 770"/>
              <a:gd name="T70" fmla="*/ 2147483647 w 2609"/>
              <a:gd name="T71" fmla="*/ 2147483647 h 770"/>
              <a:gd name="T72" fmla="*/ 2147483647 w 2609"/>
              <a:gd name="T73" fmla="*/ 2147483647 h 770"/>
              <a:gd name="T74" fmla="*/ 2147483647 w 2609"/>
              <a:gd name="T75" fmla="*/ 2147483647 h 770"/>
              <a:gd name="T76" fmla="*/ 2147483647 w 2609"/>
              <a:gd name="T77" fmla="*/ 2147483647 h 770"/>
              <a:gd name="T78" fmla="*/ 2147483647 w 2609"/>
              <a:gd name="T79" fmla="*/ 2147483647 h 770"/>
              <a:gd name="T80" fmla="*/ 2147483647 w 2609"/>
              <a:gd name="T81" fmla="*/ 2147483647 h 770"/>
              <a:gd name="T82" fmla="*/ 2147483647 w 2609"/>
              <a:gd name="T83" fmla="*/ 2147483647 h 7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09"/>
              <a:gd name="T127" fmla="*/ 0 h 770"/>
              <a:gd name="T128" fmla="*/ 2609 w 2609"/>
              <a:gd name="T129" fmla="*/ 770 h 7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09" h="770">
                <a:moveTo>
                  <a:pt x="394" y="683"/>
                </a:moveTo>
                <a:cubicBezTo>
                  <a:pt x="458" y="686"/>
                  <a:pt x="524" y="710"/>
                  <a:pt x="586" y="693"/>
                </a:cubicBezTo>
                <a:cubicBezTo>
                  <a:pt x="606" y="688"/>
                  <a:pt x="559" y="654"/>
                  <a:pt x="567" y="635"/>
                </a:cubicBezTo>
                <a:cubicBezTo>
                  <a:pt x="573" y="620"/>
                  <a:pt x="599" y="629"/>
                  <a:pt x="615" y="626"/>
                </a:cubicBezTo>
                <a:cubicBezTo>
                  <a:pt x="672" y="629"/>
                  <a:pt x="730" y="628"/>
                  <a:pt x="787" y="635"/>
                </a:cubicBezTo>
                <a:cubicBezTo>
                  <a:pt x="842" y="642"/>
                  <a:pt x="887" y="682"/>
                  <a:pt x="931" y="712"/>
                </a:cubicBezTo>
                <a:cubicBezTo>
                  <a:pt x="972" y="739"/>
                  <a:pt x="1028" y="753"/>
                  <a:pt x="1075" y="770"/>
                </a:cubicBezTo>
                <a:cubicBezTo>
                  <a:pt x="1139" y="748"/>
                  <a:pt x="1115" y="697"/>
                  <a:pt x="1104" y="645"/>
                </a:cubicBezTo>
                <a:cubicBezTo>
                  <a:pt x="1114" y="530"/>
                  <a:pt x="1092" y="490"/>
                  <a:pt x="1200" y="453"/>
                </a:cubicBezTo>
                <a:cubicBezTo>
                  <a:pt x="1365" y="494"/>
                  <a:pt x="1529" y="494"/>
                  <a:pt x="1699" y="501"/>
                </a:cubicBezTo>
                <a:cubicBezTo>
                  <a:pt x="1741" y="512"/>
                  <a:pt x="1783" y="519"/>
                  <a:pt x="1824" y="530"/>
                </a:cubicBezTo>
                <a:cubicBezTo>
                  <a:pt x="1885" y="527"/>
                  <a:pt x="1949" y="538"/>
                  <a:pt x="2007" y="520"/>
                </a:cubicBezTo>
                <a:cubicBezTo>
                  <a:pt x="2029" y="513"/>
                  <a:pt x="2045" y="463"/>
                  <a:pt x="2045" y="463"/>
                </a:cubicBezTo>
                <a:cubicBezTo>
                  <a:pt x="2101" y="476"/>
                  <a:pt x="2117" y="508"/>
                  <a:pt x="2170" y="520"/>
                </a:cubicBezTo>
                <a:cubicBezTo>
                  <a:pt x="2241" y="563"/>
                  <a:pt x="2276" y="569"/>
                  <a:pt x="2362" y="578"/>
                </a:cubicBezTo>
                <a:cubicBezTo>
                  <a:pt x="2378" y="591"/>
                  <a:pt x="2390" y="612"/>
                  <a:pt x="2410" y="616"/>
                </a:cubicBezTo>
                <a:cubicBezTo>
                  <a:pt x="2493" y="632"/>
                  <a:pt x="2526" y="594"/>
                  <a:pt x="2592" y="568"/>
                </a:cubicBezTo>
                <a:cubicBezTo>
                  <a:pt x="2609" y="520"/>
                  <a:pt x="2593" y="518"/>
                  <a:pt x="2554" y="491"/>
                </a:cubicBezTo>
                <a:cubicBezTo>
                  <a:pt x="2528" y="453"/>
                  <a:pt x="2483" y="392"/>
                  <a:pt x="2439" y="376"/>
                </a:cubicBezTo>
                <a:cubicBezTo>
                  <a:pt x="2387" y="327"/>
                  <a:pt x="2363" y="319"/>
                  <a:pt x="2295" y="309"/>
                </a:cubicBezTo>
                <a:cubicBezTo>
                  <a:pt x="2125" y="319"/>
                  <a:pt x="2125" y="326"/>
                  <a:pt x="1949" y="309"/>
                </a:cubicBezTo>
                <a:cubicBezTo>
                  <a:pt x="1894" y="304"/>
                  <a:pt x="1827" y="232"/>
                  <a:pt x="1786" y="203"/>
                </a:cubicBezTo>
                <a:cubicBezTo>
                  <a:pt x="1737" y="168"/>
                  <a:pt x="1670" y="162"/>
                  <a:pt x="1613" y="155"/>
                </a:cubicBezTo>
                <a:cubicBezTo>
                  <a:pt x="1561" y="139"/>
                  <a:pt x="1511" y="152"/>
                  <a:pt x="1459" y="165"/>
                </a:cubicBezTo>
                <a:cubicBezTo>
                  <a:pt x="1334" y="162"/>
                  <a:pt x="1209" y="166"/>
                  <a:pt x="1085" y="155"/>
                </a:cubicBezTo>
                <a:cubicBezTo>
                  <a:pt x="1064" y="153"/>
                  <a:pt x="1047" y="135"/>
                  <a:pt x="1027" y="127"/>
                </a:cubicBezTo>
                <a:cubicBezTo>
                  <a:pt x="1015" y="122"/>
                  <a:pt x="1002" y="118"/>
                  <a:pt x="989" y="117"/>
                </a:cubicBezTo>
                <a:cubicBezTo>
                  <a:pt x="925" y="111"/>
                  <a:pt x="861" y="110"/>
                  <a:pt x="797" y="107"/>
                </a:cubicBezTo>
                <a:cubicBezTo>
                  <a:pt x="744" y="91"/>
                  <a:pt x="715" y="48"/>
                  <a:pt x="663" y="31"/>
                </a:cubicBezTo>
                <a:cubicBezTo>
                  <a:pt x="28" y="41"/>
                  <a:pt x="257" y="0"/>
                  <a:pt x="0" y="59"/>
                </a:cubicBezTo>
                <a:cubicBezTo>
                  <a:pt x="6" y="66"/>
                  <a:pt x="10" y="77"/>
                  <a:pt x="19" y="79"/>
                </a:cubicBezTo>
                <a:cubicBezTo>
                  <a:pt x="47" y="87"/>
                  <a:pt x="83" y="71"/>
                  <a:pt x="106" y="88"/>
                </a:cubicBezTo>
                <a:cubicBezTo>
                  <a:pt x="111" y="92"/>
                  <a:pt x="90" y="154"/>
                  <a:pt x="87" y="165"/>
                </a:cubicBezTo>
                <a:cubicBezTo>
                  <a:pt x="126" y="179"/>
                  <a:pt x="162" y="194"/>
                  <a:pt x="202" y="203"/>
                </a:cubicBezTo>
                <a:cubicBezTo>
                  <a:pt x="107" y="236"/>
                  <a:pt x="120" y="183"/>
                  <a:pt x="135" y="309"/>
                </a:cubicBezTo>
                <a:cubicBezTo>
                  <a:pt x="125" y="315"/>
                  <a:pt x="106" y="316"/>
                  <a:pt x="106" y="328"/>
                </a:cubicBezTo>
                <a:cubicBezTo>
                  <a:pt x="106" y="340"/>
                  <a:pt x="126" y="340"/>
                  <a:pt x="135" y="347"/>
                </a:cubicBezTo>
                <a:cubicBezTo>
                  <a:pt x="142" y="353"/>
                  <a:pt x="146" y="363"/>
                  <a:pt x="154" y="367"/>
                </a:cubicBezTo>
                <a:cubicBezTo>
                  <a:pt x="191" y="383"/>
                  <a:pt x="256" y="391"/>
                  <a:pt x="298" y="405"/>
                </a:cubicBezTo>
                <a:cubicBezTo>
                  <a:pt x="310" y="444"/>
                  <a:pt x="307" y="481"/>
                  <a:pt x="336" y="511"/>
                </a:cubicBezTo>
                <a:cubicBezTo>
                  <a:pt x="348" y="545"/>
                  <a:pt x="353" y="583"/>
                  <a:pt x="365" y="616"/>
                </a:cubicBezTo>
                <a:cubicBezTo>
                  <a:pt x="375" y="642"/>
                  <a:pt x="394" y="653"/>
                  <a:pt x="394" y="683"/>
                </a:cubicBezTo>
                <a:close/>
              </a:path>
            </a:pathLst>
          </a:custGeom>
          <a:solidFill>
            <a:srgbClr val="993300">
              <a:alpha val="39999"/>
            </a:srgbClr>
          </a:solidFill>
          <a:ln w="9525">
            <a:solidFill>
              <a:schemeClr val="tx1"/>
            </a:solidFill>
            <a:round/>
            <a:headEnd/>
            <a:tailEnd/>
          </a:ln>
        </p:spPr>
        <p:txBody>
          <a:bodyPr anchor="ctr"/>
          <a:lstStyle/>
          <a:p>
            <a:endParaRPr lang="en-US">
              <a:latin typeface="Arial" panose="020B0604020202020204" pitchFamily="34" charset="0"/>
              <a:cs typeface="Arial" panose="020B0604020202020204" pitchFamily="34" charset="0"/>
            </a:endParaRPr>
          </a:p>
        </p:txBody>
      </p:sp>
      <p:sp>
        <p:nvSpPr>
          <p:cNvPr id="292889" name="Freeform 25">
            <a:extLst>
              <a:ext uri="{FF2B5EF4-FFF2-40B4-BE49-F238E27FC236}">
                <a16:creationId xmlns:a16="http://schemas.microsoft.com/office/drawing/2014/main" id="{F927C5B9-D262-453C-A262-F4A570F19C3E}"/>
              </a:ext>
            </a:extLst>
          </p:cNvPr>
          <p:cNvSpPr>
            <a:spLocks/>
          </p:cNvSpPr>
          <p:nvPr/>
        </p:nvSpPr>
        <p:spPr bwMode="auto">
          <a:xfrm>
            <a:off x="-320675" y="5106988"/>
            <a:ext cx="2457450" cy="836612"/>
          </a:xfrm>
          <a:custGeom>
            <a:avLst/>
            <a:gdLst>
              <a:gd name="T0" fmla="*/ 2147483647 w 1548"/>
              <a:gd name="T1" fmla="*/ 2147483647 h 527"/>
              <a:gd name="T2" fmla="*/ 2147483647 w 1548"/>
              <a:gd name="T3" fmla="*/ 2147483647 h 527"/>
              <a:gd name="T4" fmla="*/ 2147483647 w 1548"/>
              <a:gd name="T5" fmla="*/ 2147483647 h 527"/>
              <a:gd name="T6" fmla="*/ 2147483647 w 1548"/>
              <a:gd name="T7" fmla="*/ 2147483647 h 527"/>
              <a:gd name="T8" fmla="*/ 2147483647 w 1548"/>
              <a:gd name="T9" fmla="*/ 2147483647 h 527"/>
              <a:gd name="T10" fmla="*/ 2147483647 w 1548"/>
              <a:gd name="T11" fmla="*/ 2147483647 h 527"/>
              <a:gd name="T12" fmla="*/ 2147483647 w 1548"/>
              <a:gd name="T13" fmla="*/ 2147483647 h 527"/>
              <a:gd name="T14" fmla="*/ 2147483647 w 1548"/>
              <a:gd name="T15" fmla="*/ 2147483647 h 527"/>
              <a:gd name="T16" fmla="*/ 2147483647 w 1548"/>
              <a:gd name="T17" fmla="*/ 2147483647 h 527"/>
              <a:gd name="T18" fmla="*/ 2147483647 w 1548"/>
              <a:gd name="T19" fmla="*/ 2147483647 h 527"/>
              <a:gd name="T20" fmla="*/ 2147483647 w 1548"/>
              <a:gd name="T21" fmla="*/ 2147483647 h 527"/>
              <a:gd name="T22" fmla="*/ 2147483647 w 1548"/>
              <a:gd name="T23" fmla="*/ 2147483647 h 527"/>
              <a:gd name="T24" fmla="*/ 2147483647 w 1548"/>
              <a:gd name="T25" fmla="*/ 2147483647 h 527"/>
              <a:gd name="T26" fmla="*/ 2147483647 w 1548"/>
              <a:gd name="T27" fmla="*/ 2147483647 h 527"/>
              <a:gd name="T28" fmla="*/ 2147483647 w 1548"/>
              <a:gd name="T29" fmla="*/ 2147483647 h 527"/>
              <a:gd name="T30" fmla="*/ 2147483647 w 1548"/>
              <a:gd name="T31" fmla="*/ 2147483647 h 527"/>
              <a:gd name="T32" fmla="*/ 2147483647 w 1548"/>
              <a:gd name="T33" fmla="*/ 2147483647 h 5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48"/>
              <a:gd name="T52" fmla="*/ 0 h 527"/>
              <a:gd name="T53" fmla="*/ 1548 w 1548"/>
              <a:gd name="T54" fmla="*/ 527 h 5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48" h="527">
                <a:moveTo>
                  <a:pt x="1498" y="450"/>
                </a:moveTo>
                <a:cubicBezTo>
                  <a:pt x="1472" y="447"/>
                  <a:pt x="1440" y="458"/>
                  <a:pt x="1421" y="441"/>
                </a:cubicBezTo>
                <a:cubicBezTo>
                  <a:pt x="1404" y="426"/>
                  <a:pt x="1429" y="388"/>
                  <a:pt x="1412" y="373"/>
                </a:cubicBezTo>
                <a:cubicBezTo>
                  <a:pt x="1393" y="356"/>
                  <a:pt x="1361" y="367"/>
                  <a:pt x="1335" y="364"/>
                </a:cubicBezTo>
                <a:cubicBezTo>
                  <a:pt x="1322" y="358"/>
                  <a:pt x="1308" y="353"/>
                  <a:pt x="1296" y="345"/>
                </a:cubicBezTo>
                <a:cubicBezTo>
                  <a:pt x="1288" y="340"/>
                  <a:pt x="1285" y="330"/>
                  <a:pt x="1277" y="325"/>
                </a:cubicBezTo>
                <a:cubicBezTo>
                  <a:pt x="1260" y="315"/>
                  <a:pt x="1239" y="313"/>
                  <a:pt x="1220" y="306"/>
                </a:cubicBezTo>
                <a:cubicBezTo>
                  <a:pt x="0" y="319"/>
                  <a:pt x="323" y="0"/>
                  <a:pt x="260" y="412"/>
                </a:cubicBezTo>
                <a:cubicBezTo>
                  <a:pt x="258" y="422"/>
                  <a:pt x="253" y="431"/>
                  <a:pt x="250" y="441"/>
                </a:cubicBezTo>
                <a:cubicBezTo>
                  <a:pt x="277" y="516"/>
                  <a:pt x="248" y="464"/>
                  <a:pt x="404" y="460"/>
                </a:cubicBezTo>
                <a:cubicBezTo>
                  <a:pt x="628" y="455"/>
                  <a:pt x="852" y="453"/>
                  <a:pt x="1076" y="450"/>
                </a:cubicBezTo>
                <a:cubicBezTo>
                  <a:pt x="1102" y="366"/>
                  <a:pt x="1174" y="406"/>
                  <a:pt x="1258" y="412"/>
                </a:cubicBezTo>
                <a:cubicBezTo>
                  <a:pt x="1274" y="472"/>
                  <a:pt x="1284" y="458"/>
                  <a:pt x="1344" y="469"/>
                </a:cubicBezTo>
                <a:cubicBezTo>
                  <a:pt x="1360" y="517"/>
                  <a:pt x="1383" y="517"/>
                  <a:pt x="1431" y="527"/>
                </a:cubicBezTo>
                <a:cubicBezTo>
                  <a:pt x="1441" y="521"/>
                  <a:pt x="1449" y="512"/>
                  <a:pt x="1460" y="508"/>
                </a:cubicBezTo>
                <a:cubicBezTo>
                  <a:pt x="1475" y="502"/>
                  <a:pt x="1498" y="511"/>
                  <a:pt x="1508" y="498"/>
                </a:cubicBezTo>
                <a:cubicBezTo>
                  <a:pt x="1548" y="447"/>
                  <a:pt x="1412" y="450"/>
                  <a:pt x="1498" y="450"/>
                </a:cubicBezTo>
                <a:close/>
              </a:path>
            </a:pathLst>
          </a:custGeom>
          <a:solidFill>
            <a:srgbClr val="339966">
              <a:alpha val="39999"/>
            </a:srgbClr>
          </a:solidFill>
          <a:ln w="9525">
            <a:solidFill>
              <a:schemeClr val="tx1"/>
            </a:solidFill>
            <a:round/>
            <a:headEnd/>
            <a:tailEnd/>
          </a:ln>
        </p:spPr>
        <p:txBody>
          <a:bodyPr anchor="ctr"/>
          <a:lstStyle/>
          <a:p>
            <a:endParaRPr lang="en-US">
              <a:latin typeface="Arial" panose="020B0604020202020204" pitchFamily="34" charset="0"/>
              <a:cs typeface="Arial" panose="020B0604020202020204" pitchFamily="34" charset="0"/>
            </a:endParaRPr>
          </a:p>
        </p:txBody>
      </p:sp>
      <p:sp>
        <p:nvSpPr>
          <p:cNvPr id="292892" name="Freeform 28">
            <a:extLst>
              <a:ext uri="{FF2B5EF4-FFF2-40B4-BE49-F238E27FC236}">
                <a16:creationId xmlns:a16="http://schemas.microsoft.com/office/drawing/2014/main" id="{338E0AB0-358B-41E5-89AE-CED2CA2073F9}"/>
              </a:ext>
            </a:extLst>
          </p:cNvPr>
          <p:cNvSpPr>
            <a:spLocks/>
          </p:cNvSpPr>
          <p:nvPr/>
        </p:nvSpPr>
        <p:spPr bwMode="auto">
          <a:xfrm>
            <a:off x="-6350" y="5105400"/>
            <a:ext cx="9147175" cy="1785938"/>
          </a:xfrm>
          <a:custGeom>
            <a:avLst/>
            <a:gdLst>
              <a:gd name="T0" fmla="*/ 2147483647 w 5762"/>
              <a:gd name="T1" fmla="*/ 0 h 1125"/>
              <a:gd name="T2" fmla="*/ 2147483647 w 5762"/>
              <a:gd name="T3" fmla="*/ 2147483647 h 1125"/>
              <a:gd name="T4" fmla="*/ 2147483647 w 5762"/>
              <a:gd name="T5" fmla="*/ 2147483647 h 1125"/>
              <a:gd name="T6" fmla="*/ 2147483647 w 5762"/>
              <a:gd name="T7" fmla="*/ 2147483647 h 1125"/>
              <a:gd name="T8" fmla="*/ 2147483647 w 5762"/>
              <a:gd name="T9" fmla="*/ 2147483647 h 1125"/>
              <a:gd name="T10" fmla="*/ 2147483647 w 5762"/>
              <a:gd name="T11" fmla="*/ 2147483647 h 1125"/>
              <a:gd name="T12" fmla="*/ 2147483647 w 5762"/>
              <a:gd name="T13" fmla="*/ 2147483647 h 1125"/>
              <a:gd name="T14" fmla="*/ 2147483647 w 5762"/>
              <a:gd name="T15" fmla="*/ 2147483647 h 1125"/>
              <a:gd name="T16" fmla="*/ 2147483647 w 5762"/>
              <a:gd name="T17" fmla="*/ 2147483647 h 1125"/>
              <a:gd name="T18" fmla="*/ 2147483647 w 5762"/>
              <a:gd name="T19" fmla="*/ 2147483647 h 1125"/>
              <a:gd name="T20" fmla="*/ 2147483647 w 5762"/>
              <a:gd name="T21" fmla="*/ 2147483647 h 1125"/>
              <a:gd name="T22" fmla="*/ 2147483647 w 5762"/>
              <a:gd name="T23" fmla="*/ 2147483647 h 1125"/>
              <a:gd name="T24" fmla="*/ 2147483647 w 5762"/>
              <a:gd name="T25" fmla="*/ 2147483647 h 1125"/>
              <a:gd name="T26" fmla="*/ 2147483647 w 5762"/>
              <a:gd name="T27" fmla="*/ 2147483647 h 1125"/>
              <a:gd name="T28" fmla="*/ 2147483647 w 5762"/>
              <a:gd name="T29" fmla="*/ 2147483647 h 1125"/>
              <a:gd name="T30" fmla="*/ 2147483647 w 5762"/>
              <a:gd name="T31" fmla="*/ 2147483647 h 1125"/>
              <a:gd name="T32" fmla="*/ 2147483647 w 5762"/>
              <a:gd name="T33" fmla="*/ 2147483647 h 1125"/>
              <a:gd name="T34" fmla="*/ 2147483647 w 5762"/>
              <a:gd name="T35" fmla="*/ 2147483647 h 1125"/>
              <a:gd name="T36" fmla="*/ 2147483647 w 5762"/>
              <a:gd name="T37" fmla="*/ 2147483647 h 1125"/>
              <a:gd name="T38" fmla="*/ 2147483647 w 5762"/>
              <a:gd name="T39" fmla="*/ 2147483647 h 1125"/>
              <a:gd name="T40" fmla="*/ 2147483647 w 5762"/>
              <a:gd name="T41" fmla="*/ 2147483647 h 1125"/>
              <a:gd name="T42" fmla="*/ 2147483647 w 5762"/>
              <a:gd name="T43" fmla="*/ 2147483647 h 1125"/>
              <a:gd name="T44" fmla="*/ 2147483647 w 5762"/>
              <a:gd name="T45" fmla="*/ 2147483647 h 1125"/>
              <a:gd name="T46" fmla="*/ 2147483647 w 5762"/>
              <a:gd name="T47" fmla="*/ 2147483647 h 1125"/>
              <a:gd name="T48" fmla="*/ 2147483647 w 5762"/>
              <a:gd name="T49" fmla="*/ 2147483647 h 1125"/>
              <a:gd name="T50" fmla="*/ 2147483647 w 5762"/>
              <a:gd name="T51" fmla="*/ 2147483647 h 1125"/>
              <a:gd name="T52" fmla="*/ 2147483647 w 5762"/>
              <a:gd name="T53" fmla="*/ 2147483647 h 1125"/>
              <a:gd name="T54" fmla="*/ 2147483647 w 5762"/>
              <a:gd name="T55" fmla="*/ 2147483647 h 1125"/>
              <a:gd name="T56" fmla="*/ 2147483647 w 5762"/>
              <a:gd name="T57" fmla="*/ 2147483647 h 1125"/>
              <a:gd name="T58" fmla="*/ 2147483647 w 5762"/>
              <a:gd name="T59" fmla="*/ 2147483647 h 1125"/>
              <a:gd name="T60" fmla="*/ 2147483647 w 5762"/>
              <a:gd name="T61" fmla="*/ 2147483647 h 1125"/>
              <a:gd name="T62" fmla="*/ 2147483647 w 5762"/>
              <a:gd name="T63" fmla="*/ 2147483647 h 1125"/>
              <a:gd name="T64" fmla="*/ 2147483647 w 5762"/>
              <a:gd name="T65" fmla="*/ 2147483647 h 1125"/>
              <a:gd name="T66" fmla="*/ 2147483647 w 5762"/>
              <a:gd name="T67" fmla="*/ 2147483647 h 1125"/>
              <a:gd name="T68" fmla="*/ 2147483647 w 5762"/>
              <a:gd name="T69" fmla="*/ 2147483647 h 1125"/>
              <a:gd name="T70" fmla="*/ 2147483647 w 5762"/>
              <a:gd name="T71" fmla="*/ 2147483647 h 1125"/>
              <a:gd name="T72" fmla="*/ 2147483647 w 5762"/>
              <a:gd name="T73" fmla="*/ 2147483647 h 1125"/>
              <a:gd name="T74" fmla="*/ 2147483647 w 5762"/>
              <a:gd name="T75" fmla="*/ 2147483647 h 1125"/>
              <a:gd name="T76" fmla="*/ 2147483647 w 5762"/>
              <a:gd name="T77" fmla="*/ 2147483647 h 1125"/>
              <a:gd name="T78" fmla="*/ 2147483647 w 5762"/>
              <a:gd name="T79" fmla="*/ 2147483647 h 1125"/>
              <a:gd name="T80" fmla="*/ 2147483647 w 5762"/>
              <a:gd name="T81" fmla="*/ 2147483647 h 1125"/>
              <a:gd name="T82" fmla="*/ 2147483647 w 5762"/>
              <a:gd name="T83" fmla="*/ 2147483647 h 1125"/>
              <a:gd name="T84" fmla="*/ 2147483647 w 5762"/>
              <a:gd name="T85" fmla="*/ 2147483647 h 1125"/>
              <a:gd name="T86" fmla="*/ 2147483647 w 5762"/>
              <a:gd name="T87" fmla="*/ 2147483647 h 11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62"/>
              <a:gd name="T133" fmla="*/ 0 h 1125"/>
              <a:gd name="T134" fmla="*/ 5762 w 5762"/>
              <a:gd name="T135" fmla="*/ 1125 h 11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62" h="1125">
                <a:moveTo>
                  <a:pt x="129" y="38"/>
                </a:moveTo>
                <a:cubicBezTo>
                  <a:pt x="90" y="29"/>
                  <a:pt x="66" y="22"/>
                  <a:pt x="33" y="0"/>
                </a:cubicBezTo>
                <a:cubicBezTo>
                  <a:pt x="36" y="58"/>
                  <a:pt x="0" y="133"/>
                  <a:pt x="42" y="173"/>
                </a:cubicBezTo>
                <a:cubicBezTo>
                  <a:pt x="86" y="215"/>
                  <a:pt x="165" y="170"/>
                  <a:pt x="225" y="182"/>
                </a:cubicBezTo>
                <a:cubicBezTo>
                  <a:pt x="275" y="192"/>
                  <a:pt x="294" y="259"/>
                  <a:pt x="340" y="269"/>
                </a:cubicBezTo>
                <a:cubicBezTo>
                  <a:pt x="459" y="294"/>
                  <a:pt x="583" y="295"/>
                  <a:pt x="705" y="298"/>
                </a:cubicBezTo>
                <a:cubicBezTo>
                  <a:pt x="1086" y="306"/>
                  <a:pt x="1466" y="304"/>
                  <a:pt x="1847" y="307"/>
                </a:cubicBezTo>
                <a:cubicBezTo>
                  <a:pt x="1888" y="369"/>
                  <a:pt x="1994" y="360"/>
                  <a:pt x="2058" y="365"/>
                </a:cubicBezTo>
                <a:cubicBezTo>
                  <a:pt x="2183" y="404"/>
                  <a:pt x="2301" y="406"/>
                  <a:pt x="2433" y="413"/>
                </a:cubicBezTo>
                <a:cubicBezTo>
                  <a:pt x="2507" y="436"/>
                  <a:pt x="2420" y="413"/>
                  <a:pt x="2577" y="413"/>
                </a:cubicBezTo>
                <a:cubicBezTo>
                  <a:pt x="2645" y="413"/>
                  <a:pt x="2679" y="475"/>
                  <a:pt x="2740" y="480"/>
                </a:cubicBezTo>
                <a:cubicBezTo>
                  <a:pt x="2858" y="489"/>
                  <a:pt x="2977" y="490"/>
                  <a:pt x="3095" y="499"/>
                </a:cubicBezTo>
                <a:cubicBezTo>
                  <a:pt x="3146" y="517"/>
                  <a:pt x="3115" y="503"/>
                  <a:pt x="3182" y="547"/>
                </a:cubicBezTo>
                <a:cubicBezTo>
                  <a:pt x="3238" y="584"/>
                  <a:pt x="3443" y="575"/>
                  <a:pt x="3460" y="576"/>
                </a:cubicBezTo>
                <a:cubicBezTo>
                  <a:pt x="3507" y="595"/>
                  <a:pt x="3555" y="611"/>
                  <a:pt x="3604" y="624"/>
                </a:cubicBezTo>
                <a:cubicBezTo>
                  <a:pt x="3614" y="634"/>
                  <a:pt x="3627" y="640"/>
                  <a:pt x="3633" y="653"/>
                </a:cubicBezTo>
                <a:cubicBezTo>
                  <a:pt x="3663" y="720"/>
                  <a:pt x="3622" y="757"/>
                  <a:pt x="3719" y="787"/>
                </a:cubicBezTo>
                <a:cubicBezTo>
                  <a:pt x="3725" y="797"/>
                  <a:pt x="3740" y="805"/>
                  <a:pt x="3738" y="816"/>
                </a:cubicBezTo>
                <a:cubicBezTo>
                  <a:pt x="3736" y="829"/>
                  <a:pt x="3690" y="842"/>
                  <a:pt x="3681" y="845"/>
                </a:cubicBezTo>
                <a:cubicBezTo>
                  <a:pt x="3616" y="909"/>
                  <a:pt x="3649" y="893"/>
                  <a:pt x="3594" y="912"/>
                </a:cubicBezTo>
                <a:cubicBezTo>
                  <a:pt x="3583" y="911"/>
                  <a:pt x="3496" y="904"/>
                  <a:pt x="3470" y="893"/>
                </a:cubicBezTo>
                <a:cubicBezTo>
                  <a:pt x="3424" y="874"/>
                  <a:pt x="3385" y="848"/>
                  <a:pt x="3335" y="835"/>
                </a:cubicBezTo>
                <a:cubicBezTo>
                  <a:pt x="3246" y="775"/>
                  <a:pt x="3301" y="795"/>
                  <a:pt x="3162" y="806"/>
                </a:cubicBezTo>
                <a:cubicBezTo>
                  <a:pt x="3137" y="832"/>
                  <a:pt x="3076" y="874"/>
                  <a:pt x="3076" y="874"/>
                </a:cubicBezTo>
                <a:cubicBezTo>
                  <a:pt x="2931" y="861"/>
                  <a:pt x="2788" y="854"/>
                  <a:pt x="2644" y="835"/>
                </a:cubicBezTo>
                <a:cubicBezTo>
                  <a:pt x="2587" y="817"/>
                  <a:pt x="2527" y="806"/>
                  <a:pt x="2471" y="787"/>
                </a:cubicBezTo>
                <a:cubicBezTo>
                  <a:pt x="2449" y="790"/>
                  <a:pt x="2426" y="795"/>
                  <a:pt x="2404" y="797"/>
                </a:cubicBezTo>
                <a:cubicBezTo>
                  <a:pt x="2248" y="811"/>
                  <a:pt x="2276" y="760"/>
                  <a:pt x="2250" y="835"/>
                </a:cubicBezTo>
                <a:cubicBezTo>
                  <a:pt x="2247" y="918"/>
                  <a:pt x="2214" y="1006"/>
                  <a:pt x="2241" y="1085"/>
                </a:cubicBezTo>
                <a:cubicBezTo>
                  <a:pt x="2251" y="1115"/>
                  <a:pt x="2305" y="1094"/>
                  <a:pt x="2337" y="1094"/>
                </a:cubicBezTo>
                <a:cubicBezTo>
                  <a:pt x="2465" y="1094"/>
                  <a:pt x="2593" y="1088"/>
                  <a:pt x="2721" y="1085"/>
                </a:cubicBezTo>
                <a:cubicBezTo>
                  <a:pt x="2834" y="1046"/>
                  <a:pt x="2948" y="1078"/>
                  <a:pt x="3066" y="1085"/>
                </a:cubicBezTo>
                <a:cubicBezTo>
                  <a:pt x="3149" y="1090"/>
                  <a:pt x="3233" y="1091"/>
                  <a:pt x="3316" y="1094"/>
                </a:cubicBezTo>
                <a:cubicBezTo>
                  <a:pt x="3405" y="1125"/>
                  <a:pt x="3502" y="1115"/>
                  <a:pt x="3585" y="1075"/>
                </a:cubicBezTo>
                <a:cubicBezTo>
                  <a:pt x="3640" y="1020"/>
                  <a:pt x="3585" y="1065"/>
                  <a:pt x="3652" y="1037"/>
                </a:cubicBezTo>
                <a:cubicBezTo>
                  <a:pt x="3663" y="1033"/>
                  <a:pt x="3670" y="1023"/>
                  <a:pt x="3681" y="1018"/>
                </a:cubicBezTo>
                <a:cubicBezTo>
                  <a:pt x="3699" y="1010"/>
                  <a:pt x="3738" y="998"/>
                  <a:pt x="3738" y="998"/>
                </a:cubicBezTo>
                <a:cubicBezTo>
                  <a:pt x="3862" y="1004"/>
                  <a:pt x="3948" y="997"/>
                  <a:pt x="4065" y="1008"/>
                </a:cubicBezTo>
                <a:cubicBezTo>
                  <a:pt x="4078" y="1018"/>
                  <a:pt x="4093" y="1025"/>
                  <a:pt x="4103" y="1037"/>
                </a:cubicBezTo>
                <a:cubicBezTo>
                  <a:pt x="4141" y="1083"/>
                  <a:pt x="4078" y="1055"/>
                  <a:pt x="4142" y="1075"/>
                </a:cubicBezTo>
                <a:cubicBezTo>
                  <a:pt x="4173" y="1096"/>
                  <a:pt x="4202" y="1112"/>
                  <a:pt x="4238" y="1123"/>
                </a:cubicBezTo>
                <a:cubicBezTo>
                  <a:pt x="4302" y="1120"/>
                  <a:pt x="4366" y="1119"/>
                  <a:pt x="4430" y="1114"/>
                </a:cubicBezTo>
                <a:cubicBezTo>
                  <a:pt x="4471" y="1111"/>
                  <a:pt x="4491" y="1089"/>
                  <a:pt x="4526" y="1066"/>
                </a:cubicBezTo>
                <a:cubicBezTo>
                  <a:pt x="4564" y="1041"/>
                  <a:pt x="4617" y="1031"/>
                  <a:pt x="4660" y="1018"/>
                </a:cubicBezTo>
                <a:cubicBezTo>
                  <a:pt x="4770" y="984"/>
                  <a:pt x="4891" y="1011"/>
                  <a:pt x="5006" y="1008"/>
                </a:cubicBezTo>
                <a:cubicBezTo>
                  <a:pt x="5027" y="994"/>
                  <a:pt x="5051" y="961"/>
                  <a:pt x="5073" y="950"/>
                </a:cubicBezTo>
                <a:cubicBezTo>
                  <a:pt x="5106" y="933"/>
                  <a:pt x="5136" y="934"/>
                  <a:pt x="5169" y="912"/>
                </a:cubicBezTo>
                <a:cubicBezTo>
                  <a:pt x="5179" y="915"/>
                  <a:pt x="5198" y="922"/>
                  <a:pt x="5198" y="922"/>
                </a:cubicBezTo>
                <a:cubicBezTo>
                  <a:pt x="5082" y="902"/>
                  <a:pt x="5163" y="905"/>
                  <a:pt x="5178" y="950"/>
                </a:cubicBezTo>
                <a:cubicBezTo>
                  <a:pt x="5181" y="959"/>
                  <a:pt x="5165" y="963"/>
                  <a:pt x="5159" y="970"/>
                </a:cubicBezTo>
                <a:cubicBezTo>
                  <a:pt x="5233" y="993"/>
                  <a:pt x="5254" y="992"/>
                  <a:pt x="5351" y="998"/>
                </a:cubicBezTo>
                <a:cubicBezTo>
                  <a:pt x="5385" y="1034"/>
                  <a:pt x="5473" y="1053"/>
                  <a:pt x="5524" y="1066"/>
                </a:cubicBezTo>
                <a:cubicBezTo>
                  <a:pt x="5530" y="1075"/>
                  <a:pt x="5532" y="1094"/>
                  <a:pt x="5543" y="1094"/>
                </a:cubicBezTo>
                <a:cubicBezTo>
                  <a:pt x="5611" y="1097"/>
                  <a:pt x="5745" y="1075"/>
                  <a:pt x="5745" y="1075"/>
                </a:cubicBezTo>
                <a:cubicBezTo>
                  <a:pt x="5762" y="1021"/>
                  <a:pt x="5751" y="1070"/>
                  <a:pt x="5745" y="989"/>
                </a:cubicBezTo>
                <a:cubicBezTo>
                  <a:pt x="5740" y="928"/>
                  <a:pt x="5753" y="864"/>
                  <a:pt x="5735" y="806"/>
                </a:cubicBezTo>
                <a:cubicBezTo>
                  <a:pt x="5728" y="784"/>
                  <a:pt x="5697" y="781"/>
                  <a:pt x="5678" y="768"/>
                </a:cubicBezTo>
                <a:cubicBezTo>
                  <a:pt x="5631" y="737"/>
                  <a:pt x="5543" y="734"/>
                  <a:pt x="5495" y="730"/>
                </a:cubicBezTo>
                <a:cubicBezTo>
                  <a:pt x="5463" y="720"/>
                  <a:pt x="5431" y="712"/>
                  <a:pt x="5399" y="701"/>
                </a:cubicBezTo>
                <a:cubicBezTo>
                  <a:pt x="5380" y="695"/>
                  <a:pt x="5342" y="682"/>
                  <a:pt x="5342" y="682"/>
                </a:cubicBezTo>
                <a:cubicBezTo>
                  <a:pt x="5221" y="599"/>
                  <a:pt x="4986" y="627"/>
                  <a:pt x="4881" y="624"/>
                </a:cubicBezTo>
                <a:cubicBezTo>
                  <a:pt x="4862" y="618"/>
                  <a:pt x="4837" y="620"/>
                  <a:pt x="4823" y="605"/>
                </a:cubicBezTo>
                <a:cubicBezTo>
                  <a:pt x="4774" y="555"/>
                  <a:pt x="4767" y="534"/>
                  <a:pt x="4708" y="518"/>
                </a:cubicBezTo>
                <a:cubicBezTo>
                  <a:pt x="4630" y="443"/>
                  <a:pt x="4743" y="541"/>
                  <a:pt x="4622" y="480"/>
                </a:cubicBezTo>
                <a:cubicBezTo>
                  <a:pt x="4612" y="475"/>
                  <a:pt x="4613" y="456"/>
                  <a:pt x="4602" y="451"/>
                </a:cubicBezTo>
                <a:cubicBezTo>
                  <a:pt x="4585" y="442"/>
                  <a:pt x="4564" y="445"/>
                  <a:pt x="4545" y="442"/>
                </a:cubicBezTo>
                <a:cubicBezTo>
                  <a:pt x="4253" y="456"/>
                  <a:pt x="4049" y="457"/>
                  <a:pt x="3729" y="451"/>
                </a:cubicBezTo>
                <a:cubicBezTo>
                  <a:pt x="3635" y="422"/>
                  <a:pt x="3552" y="354"/>
                  <a:pt x="3450" y="346"/>
                </a:cubicBezTo>
                <a:cubicBezTo>
                  <a:pt x="3380" y="341"/>
                  <a:pt x="3309" y="339"/>
                  <a:pt x="3239" y="336"/>
                </a:cubicBezTo>
                <a:cubicBezTo>
                  <a:pt x="3181" y="324"/>
                  <a:pt x="3132" y="311"/>
                  <a:pt x="3076" y="298"/>
                </a:cubicBezTo>
                <a:cubicBezTo>
                  <a:pt x="2617" y="307"/>
                  <a:pt x="2740" y="285"/>
                  <a:pt x="2519" y="326"/>
                </a:cubicBezTo>
                <a:cubicBezTo>
                  <a:pt x="2426" y="424"/>
                  <a:pt x="2364" y="361"/>
                  <a:pt x="2183" y="355"/>
                </a:cubicBezTo>
                <a:cubicBezTo>
                  <a:pt x="2115" y="334"/>
                  <a:pt x="2199" y="362"/>
                  <a:pt x="2116" y="326"/>
                </a:cubicBezTo>
                <a:cubicBezTo>
                  <a:pt x="2079" y="310"/>
                  <a:pt x="2039" y="308"/>
                  <a:pt x="2001" y="298"/>
                </a:cubicBezTo>
                <a:cubicBezTo>
                  <a:pt x="1981" y="293"/>
                  <a:pt x="1963" y="283"/>
                  <a:pt x="1943" y="278"/>
                </a:cubicBezTo>
                <a:cubicBezTo>
                  <a:pt x="1930" y="275"/>
                  <a:pt x="1918" y="272"/>
                  <a:pt x="1905" y="269"/>
                </a:cubicBezTo>
                <a:cubicBezTo>
                  <a:pt x="1795" y="197"/>
                  <a:pt x="1954" y="307"/>
                  <a:pt x="1857" y="221"/>
                </a:cubicBezTo>
                <a:cubicBezTo>
                  <a:pt x="1850" y="215"/>
                  <a:pt x="1788" y="175"/>
                  <a:pt x="1770" y="163"/>
                </a:cubicBezTo>
                <a:cubicBezTo>
                  <a:pt x="1753" y="152"/>
                  <a:pt x="1741" y="132"/>
                  <a:pt x="1722" y="125"/>
                </a:cubicBezTo>
                <a:cubicBezTo>
                  <a:pt x="1666" y="104"/>
                  <a:pt x="1598" y="101"/>
                  <a:pt x="1540" y="86"/>
                </a:cubicBezTo>
                <a:cubicBezTo>
                  <a:pt x="1358" y="91"/>
                  <a:pt x="1173" y="76"/>
                  <a:pt x="993" y="106"/>
                </a:cubicBezTo>
                <a:cubicBezTo>
                  <a:pt x="982" y="108"/>
                  <a:pt x="975" y="124"/>
                  <a:pt x="964" y="125"/>
                </a:cubicBezTo>
                <a:cubicBezTo>
                  <a:pt x="888" y="133"/>
                  <a:pt x="811" y="131"/>
                  <a:pt x="734" y="134"/>
                </a:cubicBezTo>
                <a:cubicBezTo>
                  <a:pt x="703" y="145"/>
                  <a:pt x="678" y="162"/>
                  <a:pt x="647" y="173"/>
                </a:cubicBezTo>
                <a:cubicBezTo>
                  <a:pt x="634" y="172"/>
                  <a:pt x="502" y="160"/>
                  <a:pt x="474" y="154"/>
                </a:cubicBezTo>
                <a:cubicBezTo>
                  <a:pt x="412" y="140"/>
                  <a:pt x="396" y="116"/>
                  <a:pt x="330" y="106"/>
                </a:cubicBezTo>
                <a:cubicBezTo>
                  <a:pt x="278" y="87"/>
                  <a:pt x="222" y="87"/>
                  <a:pt x="167" y="77"/>
                </a:cubicBezTo>
                <a:cubicBezTo>
                  <a:pt x="159" y="72"/>
                  <a:pt x="95" y="38"/>
                  <a:pt x="129" y="38"/>
                </a:cubicBezTo>
                <a:close/>
              </a:path>
            </a:pathLst>
          </a:custGeom>
          <a:solidFill>
            <a:srgbClr val="99CC00">
              <a:alpha val="39999"/>
            </a:srgbClr>
          </a:solidFill>
          <a:ln w="9525">
            <a:solidFill>
              <a:schemeClr val="tx1"/>
            </a:solidFill>
            <a:round/>
            <a:headEnd/>
            <a:tailEnd/>
          </a:ln>
        </p:spPr>
        <p:txBody>
          <a:bodyPr anchor="ctr"/>
          <a:lstStyle/>
          <a:p>
            <a:endParaRPr lang="en-US">
              <a:latin typeface="Arial" panose="020B0604020202020204" pitchFamily="34" charset="0"/>
              <a:cs typeface="Arial" panose="020B0604020202020204" pitchFamily="34" charset="0"/>
            </a:endParaRPr>
          </a:p>
        </p:txBody>
      </p:sp>
      <p:sp>
        <p:nvSpPr>
          <p:cNvPr id="292893" name="Freeform 29">
            <a:extLst>
              <a:ext uri="{FF2B5EF4-FFF2-40B4-BE49-F238E27FC236}">
                <a16:creationId xmlns:a16="http://schemas.microsoft.com/office/drawing/2014/main" id="{6A08A9EE-88AF-4002-9544-20176BCA3BCD}"/>
              </a:ext>
            </a:extLst>
          </p:cNvPr>
          <p:cNvSpPr>
            <a:spLocks/>
          </p:cNvSpPr>
          <p:nvPr/>
        </p:nvSpPr>
        <p:spPr bwMode="auto">
          <a:xfrm>
            <a:off x="92075" y="2244725"/>
            <a:ext cx="9102725" cy="4491038"/>
          </a:xfrm>
          <a:custGeom>
            <a:avLst/>
            <a:gdLst>
              <a:gd name="T0" fmla="*/ 2147483647 w 5734"/>
              <a:gd name="T1" fmla="*/ 2147483647 h 2829"/>
              <a:gd name="T2" fmla="*/ 2147483647 w 5734"/>
              <a:gd name="T3" fmla="*/ 2147483647 h 2829"/>
              <a:gd name="T4" fmla="*/ 2147483647 w 5734"/>
              <a:gd name="T5" fmla="*/ 2147483647 h 2829"/>
              <a:gd name="T6" fmla="*/ 2147483647 w 5734"/>
              <a:gd name="T7" fmla="*/ 2147483647 h 2829"/>
              <a:gd name="T8" fmla="*/ 2147483647 w 5734"/>
              <a:gd name="T9" fmla="*/ 2147483647 h 2829"/>
              <a:gd name="T10" fmla="*/ 2147483647 w 5734"/>
              <a:gd name="T11" fmla="*/ 2147483647 h 2829"/>
              <a:gd name="T12" fmla="*/ 2147483647 w 5734"/>
              <a:gd name="T13" fmla="*/ 2147483647 h 2829"/>
              <a:gd name="T14" fmla="*/ 2147483647 w 5734"/>
              <a:gd name="T15" fmla="*/ 2147483647 h 2829"/>
              <a:gd name="T16" fmla="*/ 2147483647 w 5734"/>
              <a:gd name="T17" fmla="*/ 2147483647 h 2829"/>
              <a:gd name="T18" fmla="*/ 2147483647 w 5734"/>
              <a:gd name="T19" fmla="*/ 2147483647 h 2829"/>
              <a:gd name="T20" fmla="*/ 2147483647 w 5734"/>
              <a:gd name="T21" fmla="*/ 2147483647 h 2829"/>
              <a:gd name="T22" fmla="*/ 2147483647 w 5734"/>
              <a:gd name="T23" fmla="*/ 2147483647 h 2829"/>
              <a:gd name="T24" fmla="*/ 2147483647 w 5734"/>
              <a:gd name="T25" fmla="*/ 2147483647 h 2829"/>
              <a:gd name="T26" fmla="*/ 2147483647 w 5734"/>
              <a:gd name="T27" fmla="*/ 2147483647 h 2829"/>
              <a:gd name="T28" fmla="*/ 2147483647 w 5734"/>
              <a:gd name="T29" fmla="*/ 2147483647 h 2829"/>
              <a:gd name="T30" fmla="*/ 2147483647 w 5734"/>
              <a:gd name="T31" fmla="*/ 2147483647 h 2829"/>
              <a:gd name="T32" fmla="*/ 2147483647 w 5734"/>
              <a:gd name="T33" fmla="*/ 2147483647 h 2829"/>
              <a:gd name="T34" fmla="*/ 0 w 5734"/>
              <a:gd name="T35" fmla="*/ 2147483647 h 2829"/>
              <a:gd name="T36" fmla="*/ 2147483647 w 5734"/>
              <a:gd name="T37" fmla="*/ 2147483647 h 2829"/>
              <a:gd name="T38" fmla="*/ 2147483647 w 5734"/>
              <a:gd name="T39" fmla="*/ 2147483647 h 2829"/>
              <a:gd name="T40" fmla="*/ 2147483647 w 5734"/>
              <a:gd name="T41" fmla="*/ 2147483647 h 2829"/>
              <a:gd name="T42" fmla="*/ 2147483647 w 5734"/>
              <a:gd name="T43" fmla="*/ 2147483647 h 2829"/>
              <a:gd name="T44" fmla="*/ 2147483647 w 5734"/>
              <a:gd name="T45" fmla="*/ 2147483647 h 2829"/>
              <a:gd name="T46" fmla="*/ 2147483647 w 5734"/>
              <a:gd name="T47" fmla="*/ 2147483647 h 2829"/>
              <a:gd name="T48" fmla="*/ 2147483647 w 5734"/>
              <a:gd name="T49" fmla="*/ 2147483647 h 2829"/>
              <a:gd name="T50" fmla="*/ 2147483647 w 5734"/>
              <a:gd name="T51" fmla="*/ 2147483647 h 2829"/>
              <a:gd name="T52" fmla="*/ 2147483647 w 5734"/>
              <a:gd name="T53" fmla="*/ 2147483647 h 2829"/>
              <a:gd name="T54" fmla="*/ 2147483647 w 5734"/>
              <a:gd name="T55" fmla="*/ 2147483647 h 2829"/>
              <a:gd name="T56" fmla="*/ 2147483647 w 5734"/>
              <a:gd name="T57" fmla="*/ 2147483647 h 2829"/>
              <a:gd name="T58" fmla="*/ 2147483647 w 5734"/>
              <a:gd name="T59" fmla="*/ 2147483647 h 2829"/>
              <a:gd name="T60" fmla="*/ 2147483647 w 5734"/>
              <a:gd name="T61" fmla="*/ 2147483647 h 2829"/>
              <a:gd name="T62" fmla="*/ 2147483647 w 5734"/>
              <a:gd name="T63" fmla="*/ 2147483647 h 2829"/>
              <a:gd name="T64" fmla="*/ 2147483647 w 5734"/>
              <a:gd name="T65" fmla="*/ 2147483647 h 2829"/>
              <a:gd name="T66" fmla="*/ 2147483647 w 5734"/>
              <a:gd name="T67" fmla="*/ 2147483647 h 2829"/>
              <a:gd name="T68" fmla="*/ 2147483647 w 5734"/>
              <a:gd name="T69" fmla="*/ 2147483647 h 2829"/>
              <a:gd name="T70" fmla="*/ 2147483647 w 5734"/>
              <a:gd name="T71" fmla="*/ 2147483647 h 2829"/>
              <a:gd name="T72" fmla="*/ 2147483647 w 5734"/>
              <a:gd name="T73" fmla="*/ 2147483647 h 2829"/>
              <a:gd name="T74" fmla="*/ 2147483647 w 5734"/>
              <a:gd name="T75" fmla="*/ 2147483647 h 2829"/>
              <a:gd name="T76" fmla="*/ 2147483647 w 5734"/>
              <a:gd name="T77" fmla="*/ 2147483647 h 2829"/>
              <a:gd name="T78" fmla="*/ 2147483647 w 5734"/>
              <a:gd name="T79" fmla="*/ 2147483647 h 2829"/>
              <a:gd name="T80" fmla="*/ 2147483647 w 5734"/>
              <a:gd name="T81" fmla="*/ 2147483647 h 2829"/>
              <a:gd name="T82" fmla="*/ 2147483647 w 5734"/>
              <a:gd name="T83" fmla="*/ 2147483647 h 2829"/>
              <a:gd name="T84" fmla="*/ 2147483647 w 5734"/>
              <a:gd name="T85" fmla="*/ 2147483647 h 2829"/>
              <a:gd name="T86" fmla="*/ 2147483647 w 5734"/>
              <a:gd name="T87" fmla="*/ 2147483647 h 2829"/>
              <a:gd name="T88" fmla="*/ 2147483647 w 5734"/>
              <a:gd name="T89" fmla="*/ 2147483647 h 2829"/>
              <a:gd name="T90" fmla="*/ 2147483647 w 5734"/>
              <a:gd name="T91" fmla="*/ 2147483647 h 2829"/>
              <a:gd name="T92" fmla="*/ 2147483647 w 5734"/>
              <a:gd name="T93" fmla="*/ 2147483647 h 2829"/>
              <a:gd name="T94" fmla="*/ 2147483647 w 5734"/>
              <a:gd name="T95" fmla="*/ 2147483647 h 2829"/>
              <a:gd name="T96" fmla="*/ 2147483647 w 5734"/>
              <a:gd name="T97" fmla="*/ 2147483647 h 2829"/>
              <a:gd name="T98" fmla="*/ 2147483647 w 5734"/>
              <a:gd name="T99" fmla="*/ 2147483647 h 2829"/>
              <a:gd name="T100" fmla="*/ 2147483647 w 5734"/>
              <a:gd name="T101" fmla="*/ 2147483647 h 2829"/>
              <a:gd name="T102" fmla="*/ 2147483647 w 5734"/>
              <a:gd name="T103" fmla="*/ 2147483647 h 2829"/>
              <a:gd name="T104" fmla="*/ 2147483647 w 5734"/>
              <a:gd name="T105" fmla="*/ 2147483647 h 2829"/>
              <a:gd name="T106" fmla="*/ 2147483647 w 5734"/>
              <a:gd name="T107" fmla="*/ 2147483647 h 2829"/>
              <a:gd name="T108" fmla="*/ 2147483647 w 5734"/>
              <a:gd name="T109" fmla="*/ 2147483647 h 2829"/>
              <a:gd name="T110" fmla="*/ 2147483647 w 5734"/>
              <a:gd name="T111" fmla="*/ 2147483647 h 2829"/>
              <a:gd name="T112" fmla="*/ 2147483647 w 5734"/>
              <a:gd name="T113" fmla="*/ 2147483647 h 28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34"/>
              <a:gd name="T172" fmla="*/ 0 h 2829"/>
              <a:gd name="T173" fmla="*/ 5734 w 5734"/>
              <a:gd name="T174" fmla="*/ 2829 h 28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34" h="2829">
                <a:moveTo>
                  <a:pt x="3686" y="160"/>
                </a:moveTo>
                <a:cubicBezTo>
                  <a:pt x="3665" y="159"/>
                  <a:pt x="3200" y="144"/>
                  <a:pt x="3168" y="141"/>
                </a:cubicBezTo>
                <a:cubicBezTo>
                  <a:pt x="3157" y="140"/>
                  <a:pt x="3149" y="128"/>
                  <a:pt x="3139" y="122"/>
                </a:cubicBezTo>
                <a:cubicBezTo>
                  <a:pt x="3075" y="86"/>
                  <a:pt x="3028" y="50"/>
                  <a:pt x="2956" y="36"/>
                </a:cubicBezTo>
                <a:cubicBezTo>
                  <a:pt x="2783" y="39"/>
                  <a:pt x="2602" y="0"/>
                  <a:pt x="2438" y="55"/>
                </a:cubicBezTo>
                <a:cubicBezTo>
                  <a:pt x="2285" y="106"/>
                  <a:pt x="2576" y="39"/>
                  <a:pt x="2361" y="84"/>
                </a:cubicBezTo>
                <a:cubicBezTo>
                  <a:pt x="2329" y="131"/>
                  <a:pt x="2344" y="186"/>
                  <a:pt x="2304" y="228"/>
                </a:cubicBezTo>
                <a:cubicBezTo>
                  <a:pt x="2292" y="261"/>
                  <a:pt x="2287" y="328"/>
                  <a:pt x="2275" y="352"/>
                </a:cubicBezTo>
                <a:cubicBezTo>
                  <a:pt x="2267" y="369"/>
                  <a:pt x="2232" y="376"/>
                  <a:pt x="2217" y="381"/>
                </a:cubicBezTo>
                <a:cubicBezTo>
                  <a:pt x="2184" y="402"/>
                  <a:pt x="2159" y="410"/>
                  <a:pt x="2121" y="420"/>
                </a:cubicBezTo>
                <a:cubicBezTo>
                  <a:pt x="2071" y="493"/>
                  <a:pt x="2136" y="405"/>
                  <a:pt x="2073" y="468"/>
                </a:cubicBezTo>
                <a:cubicBezTo>
                  <a:pt x="2065" y="476"/>
                  <a:pt x="2063" y="490"/>
                  <a:pt x="2054" y="496"/>
                </a:cubicBezTo>
                <a:cubicBezTo>
                  <a:pt x="2032" y="511"/>
                  <a:pt x="1974" y="519"/>
                  <a:pt x="1948" y="525"/>
                </a:cubicBezTo>
                <a:cubicBezTo>
                  <a:pt x="1936" y="533"/>
                  <a:pt x="1859" y="581"/>
                  <a:pt x="1852" y="583"/>
                </a:cubicBezTo>
                <a:cubicBezTo>
                  <a:pt x="1824" y="591"/>
                  <a:pt x="1795" y="589"/>
                  <a:pt x="1766" y="592"/>
                </a:cubicBezTo>
                <a:cubicBezTo>
                  <a:pt x="1697" y="616"/>
                  <a:pt x="1708" y="621"/>
                  <a:pt x="1651" y="660"/>
                </a:cubicBezTo>
                <a:cubicBezTo>
                  <a:pt x="1638" y="697"/>
                  <a:pt x="1621" y="705"/>
                  <a:pt x="1584" y="717"/>
                </a:cubicBezTo>
                <a:cubicBezTo>
                  <a:pt x="1550" y="750"/>
                  <a:pt x="1535" y="787"/>
                  <a:pt x="1488" y="804"/>
                </a:cubicBezTo>
                <a:cubicBezTo>
                  <a:pt x="1517" y="893"/>
                  <a:pt x="1413" y="884"/>
                  <a:pt x="1363" y="890"/>
                </a:cubicBezTo>
                <a:cubicBezTo>
                  <a:pt x="1296" y="912"/>
                  <a:pt x="1244" y="950"/>
                  <a:pt x="1190" y="996"/>
                </a:cubicBezTo>
                <a:cubicBezTo>
                  <a:pt x="1156" y="1026"/>
                  <a:pt x="1159" y="1035"/>
                  <a:pt x="1123" y="1053"/>
                </a:cubicBezTo>
                <a:cubicBezTo>
                  <a:pt x="1101" y="1064"/>
                  <a:pt x="1069" y="1068"/>
                  <a:pt x="1046" y="1072"/>
                </a:cubicBezTo>
                <a:cubicBezTo>
                  <a:pt x="1028" y="1099"/>
                  <a:pt x="1029" y="1106"/>
                  <a:pt x="998" y="1120"/>
                </a:cubicBezTo>
                <a:cubicBezTo>
                  <a:pt x="979" y="1128"/>
                  <a:pt x="940" y="1140"/>
                  <a:pt x="940" y="1140"/>
                </a:cubicBezTo>
                <a:cubicBezTo>
                  <a:pt x="926" y="1184"/>
                  <a:pt x="929" y="1189"/>
                  <a:pt x="873" y="1226"/>
                </a:cubicBezTo>
                <a:cubicBezTo>
                  <a:pt x="854" y="1239"/>
                  <a:pt x="816" y="1264"/>
                  <a:pt x="816" y="1264"/>
                </a:cubicBezTo>
                <a:cubicBezTo>
                  <a:pt x="789" y="1304"/>
                  <a:pt x="769" y="1297"/>
                  <a:pt x="729" y="1322"/>
                </a:cubicBezTo>
                <a:cubicBezTo>
                  <a:pt x="669" y="1359"/>
                  <a:pt x="634" y="1392"/>
                  <a:pt x="566" y="1408"/>
                </a:cubicBezTo>
                <a:cubicBezTo>
                  <a:pt x="484" y="1464"/>
                  <a:pt x="424" y="1485"/>
                  <a:pt x="326" y="1495"/>
                </a:cubicBezTo>
                <a:cubicBezTo>
                  <a:pt x="303" y="1500"/>
                  <a:pt x="282" y="1509"/>
                  <a:pt x="259" y="1514"/>
                </a:cubicBezTo>
                <a:cubicBezTo>
                  <a:pt x="227" y="1521"/>
                  <a:pt x="163" y="1533"/>
                  <a:pt x="163" y="1533"/>
                </a:cubicBezTo>
                <a:cubicBezTo>
                  <a:pt x="134" y="1552"/>
                  <a:pt x="97" y="1553"/>
                  <a:pt x="76" y="1581"/>
                </a:cubicBezTo>
                <a:cubicBezTo>
                  <a:pt x="62" y="1599"/>
                  <a:pt x="38" y="1639"/>
                  <a:pt x="38" y="1639"/>
                </a:cubicBezTo>
                <a:cubicBezTo>
                  <a:pt x="35" y="1652"/>
                  <a:pt x="31" y="1664"/>
                  <a:pt x="28" y="1677"/>
                </a:cubicBezTo>
                <a:cubicBezTo>
                  <a:pt x="24" y="1696"/>
                  <a:pt x="24" y="1716"/>
                  <a:pt x="19" y="1735"/>
                </a:cubicBezTo>
                <a:cubicBezTo>
                  <a:pt x="14" y="1754"/>
                  <a:pt x="0" y="1792"/>
                  <a:pt x="0" y="1792"/>
                </a:cubicBezTo>
                <a:cubicBezTo>
                  <a:pt x="6" y="1802"/>
                  <a:pt x="10" y="1814"/>
                  <a:pt x="19" y="1821"/>
                </a:cubicBezTo>
                <a:cubicBezTo>
                  <a:pt x="27" y="1827"/>
                  <a:pt x="38" y="1829"/>
                  <a:pt x="48" y="1831"/>
                </a:cubicBezTo>
                <a:cubicBezTo>
                  <a:pt x="136" y="1850"/>
                  <a:pt x="217" y="1862"/>
                  <a:pt x="307" y="1869"/>
                </a:cubicBezTo>
                <a:cubicBezTo>
                  <a:pt x="661" y="1943"/>
                  <a:pt x="349" y="1888"/>
                  <a:pt x="1248" y="1898"/>
                </a:cubicBezTo>
                <a:cubicBezTo>
                  <a:pt x="1277" y="1991"/>
                  <a:pt x="1250" y="1870"/>
                  <a:pt x="1228" y="1936"/>
                </a:cubicBezTo>
                <a:cubicBezTo>
                  <a:pt x="1217" y="1970"/>
                  <a:pt x="1224" y="2007"/>
                  <a:pt x="1219" y="2042"/>
                </a:cubicBezTo>
                <a:cubicBezTo>
                  <a:pt x="1217" y="2055"/>
                  <a:pt x="1204" y="2095"/>
                  <a:pt x="1200" y="2109"/>
                </a:cubicBezTo>
                <a:cubicBezTo>
                  <a:pt x="1203" y="2154"/>
                  <a:pt x="1201" y="2200"/>
                  <a:pt x="1209" y="2244"/>
                </a:cubicBezTo>
                <a:cubicBezTo>
                  <a:pt x="1217" y="2288"/>
                  <a:pt x="1282" y="2299"/>
                  <a:pt x="1315" y="2311"/>
                </a:cubicBezTo>
                <a:cubicBezTo>
                  <a:pt x="1362" y="2383"/>
                  <a:pt x="1336" y="2462"/>
                  <a:pt x="1363" y="2541"/>
                </a:cubicBezTo>
                <a:cubicBezTo>
                  <a:pt x="1372" y="2598"/>
                  <a:pt x="1371" y="2626"/>
                  <a:pt x="1411" y="2666"/>
                </a:cubicBezTo>
                <a:cubicBezTo>
                  <a:pt x="1442" y="2767"/>
                  <a:pt x="1494" y="2798"/>
                  <a:pt x="1593" y="2829"/>
                </a:cubicBezTo>
                <a:cubicBezTo>
                  <a:pt x="2065" y="2797"/>
                  <a:pt x="1878" y="2825"/>
                  <a:pt x="2102" y="2772"/>
                </a:cubicBezTo>
                <a:cubicBezTo>
                  <a:pt x="2113" y="2766"/>
                  <a:pt x="2158" y="2744"/>
                  <a:pt x="2169" y="2733"/>
                </a:cubicBezTo>
                <a:cubicBezTo>
                  <a:pt x="2205" y="2697"/>
                  <a:pt x="2225" y="2652"/>
                  <a:pt x="2265" y="2618"/>
                </a:cubicBezTo>
                <a:cubicBezTo>
                  <a:pt x="2302" y="2587"/>
                  <a:pt x="2284" y="2609"/>
                  <a:pt x="2323" y="2589"/>
                </a:cubicBezTo>
                <a:cubicBezTo>
                  <a:pt x="2395" y="2553"/>
                  <a:pt x="2474" y="2533"/>
                  <a:pt x="2553" y="2512"/>
                </a:cubicBezTo>
                <a:cubicBezTo>
                  <a:pt x="2900" y="2519"/>
                  <a:pt x="3244" y="2535"/>
                  <a:pt x="3590" y="2522"/>
                </a:cubicBezTo>
                <a:cubicBezTo>
                  <a:pt x="3635" y="2493"/>
                  <a:pt x="3647" y="2496"/>
                  <a:pt x="3667" y="2455"/>
                </a:cubicBezTo>
                <a:cubicBezTo>
                  <a:pt x="3694" y="2399"/>
                  <a:pt x="3698" y="2331"/>
                  <a:pt x="3763" y="2311"/>
                </a:cubicBezTo>
                <a:cubicBezTo>
                  <a:pt x="3778" y="2262"/>
                  <a:pt x="3825" y="2246"/>
                  <a:pt x="3868" y="2224"/>
                </a:cubicBezTo>
                <a:cubicBezTo>
                  <a:pt x="4029" y="2232"/>
                  <a:pt x="4187" y="2245"/>
                  <a:pt x="4348" y="2253"/>
                </a:cubicBezTo>
                <a:cubicBezTo>
                  <a:pt x="4463" y="2259"/>
                  <a:pt x="4694" y="2272"/>
                  <a:pt x="4694" y="2272"/>
                </a:cubicBezTo>
                <a:cubicBezTo>
                  <a:pt x="4757" y="2288"/>
                  <a:pt x="4812" y="2301"/>
                  <a:pt x="4876" y="2311"/>
                </a:cubicBezTo>
                <a:cubicBezTo>
                  <a:pt x="4922" y="2341"/>
                  <a:pt x="4894" y="2326"/>
                  <a:pt x="4963" y="2349"/>
                </a:cubicBezTo>
                <a:cubicBezTo>
                  <a:pt x="4992" y="2358"/>
                  <a:pt x="5049" y="2378"/>
                  <a:pt x="5049" y="2378"/>
                </a:cubicBezTo>
                <a:cubicBezTo>
                  <a:pt x="5164" y="2464"/>
                  <a:pt x="5334" y="2474"/>
                  <a:pt x="5472" y="2484"/>
                </a:cubicBezTo>
                <a:cubicBezTo>
                  <a:pt x="5546" y="2508"/>
                  <a:pt x="5454" y="2484"/>
                  <a:pt x="5529" y="2484"/>
                </a:cubicBezTo>
                <a:cubicBezTo>
                  <a:pt x="5545" y="2484"/>
                  <a:pt x="5561" y="2490"/>
                  <a:pt x="5577" y="2493"/>
                </a:cubicBezTo>
                <a:cubicBezTo>
                  <a:pt x="5734" y="2482"/>
                  <a:pt x="5689" y="2518"/>
                  <a:pt x="5721" y="2416"/>
                </a:cubicBezTo>
                <a:cubicBezTo>
                  <a:pt x="5718" y="2397"/>
                  <a:pt x="5718" y="2377"/>
                  <a:pt x="5712" y="2359"/>
                </a:cubicBezTo>
                <a:cubicBezTo>
                  <a:pt x="5686" y="2283"/>
                  <a:pt x="5547" y="2240"/>
                  <a:pt x="5472" y="2224"/>
                </a:cubicBezTo>
                <a:cubicBezTo>
                  <a:pt x="5346" y="2250"/>
                  <a:pt x="5228" y="2201"/>
                  <a:pt x="5107" y="2176"/>
                </a:cubicBezTo>
                <a:cubicBezTo>
                  <a:pt x="5072" y="2142"/>
                  <a:pt x="5037" y="2134"/>
                  <a:pt x="4992" y="2119"/>
                </a:cubicBezTo>
                <a:cubicBezTo>
                  <a:pt x="4982" y="2116"/>
                  <a:pt x="4973" y="2112"/>
                  <a:pt x="4963" y="2109"/>
                </a:cubicBezTo>
                <a:cubicBezTo>
                  <a:pt x="4953" y="2106"/>
                  <a:pt x="4934" y="2100"/>
                  <a:pt x="4934" y="2100"/>
                </a:cubicBezTo>
                <a:cubicBezTo>
                  <a:pt x="4888" y="2052"/>
                  <a:pt x="4816" y="2041"/>
                  <a:pt x="4752" y="2032"/>
                </a:cubicBezTo>
                <a:cubicBezTo>
                  <a:pt x="4716" y="2021"/>
                  <a:pt x="4692" y="1997"/>
                  <a:pt x="4656" y="1984"/>
                </a:cubicBezTo>
                <a:cubicBezTo>
                  <a:pt x="4595" y="1926"/>
                  <a:pt x="4675" y="2009"/>
                  <a:pt x="4627" y="1936"/>
                </a:cubicBezTo>
                <a:cubicBezTo>
                  <a:pt x="4594" y="1887"/>
                  <a:pt x="4602" y="1931"/>
                  <a:pt x="4579" y="1879"/>
                </a:cubicBezTo>
                <a:cubicBezTo>
                  <a:pt x="4559" y="1833"/>
                  <a:pt x="4554" y="1783"/>
                  <a:pt x="4540" y="1735"/>
                </a:cubicBezTo>
                <a:cubicBezTo>
                  <a:pt x="4527" y="1687"/>
                  <a:pt x="4531" y="1706"/>
                  <a:pt x="4492" y="1648"/>
                </a:cubicBezTo>
                <a:cubicBezTo>
                  <a:pt x="4486" y="1639"/>
                  <a:pt x="4473" y="1620"/>
                  <a:pt x="4473" y="1620"/>
                </a:cubicBezTo>
                <a:cubicBezTo>
                  <a:pt x="4491" y="1567"/>
                  <a:pt x="4472" y="1610"/>
                  <a:pt x="4521" y="1552"/>
                </a:cubicBezTo>
                <a:cubicBezTo>
                  <a:pt x="4528" y="1543"/>
                  <a:pt x="4530" y="1530"/>
                  <a:pt x="4540" y="1524"/>
                </a:cubicBezTo>
                <a:cubicBezTo>
                  <a:pt x="4557" y="1513"/>
                  <a:pt x="4581" y="1515"/>
                  <a:pt x="4598" y="1504"/>
                </a:cubicBezTo>
                <a:cubicBezTo>
                  <a:pt x="4644" y="1474"/>
                  <a:pt x="4690" y="1444"/>
                  <a:pt x="4742" y="1428"/>
                </a:cubicBezTo>
                <a:cubicBezTo>
                  <a:pt x="5039" y="1472"/>
                  <a:pt x="4914" y="1458"/>
                  <a:pt x="5116" y="1476"/>
                </a:cubicBezTo>
                <a:cubicBezTo>
                  <a:pt x="5167" y="1488"/>
                  <a:pt x="5218" y="1496"/>
                  <a:pt x="5270" y="1504"/>
                </a:cubicBezTo>
                <a:cubicBezTo>
                  <a:pt x="5315" y="1520"/>
                  <a:pt x="5358" y="1537"/>
                  <a:pt x="5404" y="1552"/>
                </a:cubicBezTo>
                <a:cubicBezTo>
                  <a:pt x="5451" y="1584"/>
                  <a:pt x="5450" y="1598"/>
                  <a:pt x="5510" y="1610"/>
                </a:cubicBezTo>
                <a:cubicBezTo>
                  <a:pt x="5507" y="1620"/>
                  <a:pt x="5495" y="1630"/>
                  <a:pt x="5500" y="1639"/>
                </a:cubicBezTo>
                <a:cubicBezTo>
                  <a:pt x="5505" y="1648"/>
                  <a:pt x="5519" y="1645"/>
                  <a:pt x="5529" y="1648"/>
                </a:cubicBezTo>
                <a:cubicBezTo>
                  <a:pt x="5548" y="1654"/>
                  <a:pt x="5587" y="1668"/>
                  <a:pt x="5587" y="1668"/>
                </a:cubicBezTo>
                <a:cubicBezTo>
                  <a:pt x="5599" y="1554"/>
                  <a:pt x="5599" y="1604"/>
                  <a:pt x="5625" y="1524"/>
                </a:cubicBezTo>
                <a:cubicBezTo>
                  <a:pt x="5611" y="1479"/>
                  <a:pt x="5633" y="1470"/>
                  <a:pt x="5654" y="1428"/>
                </a:cubicBezTo>
                <a:cubicBezTo>
                  <a:pt x="5651" y="1396"/>
                  <a:pt x="5651" y="1363"/>
                  <a:pt x="5644" y="1332"/>
                </a:cubicBezTo>
                <a:cubicBezTo>
                  <a:pt x="5625" y="1242"/>
                  <a:pt x="5493" y="1176"/>
                  <a:pt x="5414" y="1149"/>
                </a:cubicBezTo>
                <a:cubicBezTo>
                  <a:pt x="5356" y="1091"/>
                  <a:pt x="5290" y="1058"/>
                  <a:pt x="5222" y="1015"/>
                </a:cubicBezTo>
                <a:cubicBezTo>
                  <a:pt x="5175" y="985"/>
                  <a:pt x="5141" y="936"/>
                  <a:pt x="5088" y="919"/>
                </a:cubicBezTo>
                <a:cubicBezTo>
                  <a:pt x="4974" y="834"/>
                  <a:pt x="5117" y="933"/>
                  <a:pt x="5011" y="880"/>
                </a:cubicBezTo>
                <a:cubicBezTo>
                  <a:pt x="4954" y="852"/>
                  <a:pt x="4907" y="794"/>
                  <a:pt x="4848" y="775"/>
                </a:cubicBezTo>
                <a:cubicBezTo>
                  <a:pt x="4812" y="739"/>
                  <a:pt x="4798" y="742"/>
                  <a:pt x="4752" y="727"/>
                </a:cubicBezTo>
                <a:cubicBezTo>
                  <a:pt x="4687" y="685"/>
                  <a:pt x="4766" y="703"/>
                  <a:pt x="4704" y="650"/>
                </a:cubicBezTo>
                <a:cubicBezTo>
                  <a:pt x="4657" y="610"/>
                  <a:pt x="4546" y="603"/>
                  <a:pt x="4483" y="592"/>
                </a:cubicBezTo>
                <a:cubicBezTo>
                  <a:pt x="4464" y="579"/>
                  <a:pt x="4444" y="567"/>
                  <a:pt x="4425" y="554"/>
                </a:cubicBezTo>
                <a:cubicBezTo>
                  <a:pt x="4401" y="538"/>
                  <a:pt x="4348" y="516"/>
                  <a:pt x="4348" y="516"/>
                </a:cubicBezTo>
                <a:cubicBezTo>
                  <a:pt x="4302" y="468"/>
                  <a:pt x="4246" y="458"/>
                  <a:pt x="4185" y="439"/>
                </a:cubicBezTo>
                <a:cubicBezTo>
                  <a:pt x="4179" y="426"/>
                  <a:pt x="4177" y="409"/>
                  <a:pt x="4166" y="400"/>
                </a:cubicBezTo>
                <a:cubicBezTo>
                  <a:pt x="4156" y="392"/>
                  <a:pt x="4140" y="397"/>
                  <a:pt x="4128" y="391"/>
                </a:cubicBezTo>
                <a:cubicBezTo>
                  <a:pt x="4120" y="387"/>
                  <a:pt x="4116" y="377"/>
                  <a:pt x="4108" y="372"/>
                </a:cubicBezTo>
                <a:cubicBezTo>
                  <a:pt x="4100" y="367"/>
                  <a:pt x="4089" y="365"/>
                  <a:pt x="4080" y="362"/>
                </a:cubicBezTo>
                <a:cubicBezTo>
                  <a:pt x="4036" y="320"/>
                  <a:pt x="4004" y="286"/>
                  <a:pt x="3945" y="266"/>
                </a:cubicBezTo>
                <a:cubicBezTo>
                  <a:pt x="3916" y="269"/>
                  <a:pt x="3887" y="284"/>
                  <a:pt x="3859" y="276"/>
                </a:cubicBezTo>
                <a:cubicBezTo>
                  <a:pt x="3848" y="273"/>
                  <a:pt x="3880" y="258"/>
                  <a:pt x="3878" y="247"/>
                </a:cubicBezTo>
                <a:cubicBezTo>
                  <a:pt x="3876" y="236"/>
                  <a:pt x="3860" y="231"/>
                  <a:pt x="3849" y="228"/>
                </a:cubicBezTo>
                <a:cubicBezTo>
                  <a:pt x="3709" y="190"/>
                  <a:pt x="3559" y="186"/>
                  <a:pt x="3417" y="180"/>
                </a:cubicBezTo>
                <a:cubicBezTo>
                  <a:pt x="3321" y="171"/>
                  <a:pt x="3246" y="158"/>
                  <a:pt x="3148" y="151"/>
                </a:cubicBezTo>
                <a:cubicBezTo>
                  <a:pt x="3139" y="148"/>
                  <a:pt x="3120" y="141"/>
                  <a:pt x="3120" y="141"/>
                </a:cubicBezTo>
              </a:path>
            </a:pathLst>
          </a:custGeom>
          <a:noFill/>
          <a:ln w="63500">
            <a:solidFill>
              <a:srgbClr val="FF0000"/>
            </a:solidFill>
            <a:prstDash val="dashDot"/>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2875"/>
                                        </p:tgtEl>
                                        <p:attrNameLst>
                                          <p:attrName>style.visibility</p:attrName>
                                        </p:attrNameLst>
                                      </p:cBhvr>
                                      <p:to>
                                        <p:strVal val="visible"/>
                                      </p:to>
                                    </p:set>
                                    <p:animEffect transition="in" filter="dissolve">
                                      <p:cBhvr>
                                        <p:cTn id="7" dur="500"/>
                                        <p:tgtEl>
                                          <p:spTgt spid="292875"/>
                                        </p:tgtEl>
                                      </p:cBhvr>
                                    </p:animEffect>
                                  </p:childTnLst>
                                </p:cTn>
                              </p:par>
                              <p:par>
                                <p:cTn id="8" presetID="9" presetClass="entr" presetSubtype="0" fill="hold" nodeType="withEffect">
                                  <p:stCondLst>
                                    <p:cond delay="0"/>
                                  </p:stCondLst>
                                  <p:childTnLst>
                                    <p:set>
                                      <p:cBhvr>
                                        <p:cTn id="9" dur="1" fill="hold">
                                          <p:stCondLst>
                                            <p:cond delay="0"/>
                                          </p:stCondLst>
                                        </p:cTn>
                                        <p:tgtEl>
                                          <p:spTgt spid="292889"/>
                                        </p:tgtEl>
                                        <p:attrNameLst>
                                          <p:attrName>style.visibility</p:attrName>
                                        </p:attrNameLst>
                                      </p:cBhvr>
                                      <p:to>
                                        <p:strVal val="visible"/>
                                      </p:to>
                                    </p:set>
                                    <p:animEffect transition="in" filter="dissolve">
                                      <p:cBhvr>
                                        <p:cTn id="10" dur="500"/>
                                        <p:tgtEl>
                                          <p:spTgt spid="2928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92892"/>
                                        </p:tgtEl>
                                        <p:attrNameLst>
                                          <p:attrName>style.visibility</p:attrName>
                                        </p:attrNameLst>
                                      </p:cBhvr>
                                      <p:to>
                                        <p:strVal val="visible"/>
                                      </p:to>
                                    </p:set>
                                    <p:animEffect transition="in" filter="dissolve">
                                      <p:cBhvr>
                                        <p:cTn id="15" dur="500"/>
                                        <p:tgtEl>
                                          <p:spTgt spid="292892"/>
                                        </p:tgtEl>
                                      </p:cBhvr>
                                    </p:animEffect>
                                  </p:childTnLst>
                                </p:cTn>
                              </p:par>
                              <p:par>
                                <p:cTn id="16" presetID="9" presetClass="entr" presetSubtype="0" fill="hold" nodeType="withEffect">
                                  <p:stCondLst>
                                    <p:cond delay="0"/>
                                  </p:stCondLst>
                                  <p:childTnLst>
                                    <p:set>
                                      <p:cBhvr>
                                        <p:cTn id="17" dur="1" fill="hold">
                                          <p:stCondLst>
                                            <p:cond delay="0"/>
                                          </p:stCondLst>
                                        </p:cTn>
                                        <p:tgtEl>
                                          <p:spTgt spid="292879"/>
                                        </p:tgtEl>
                                        <p:attrNameLst>
                                          <p:attrName>style.visibility</p:attrName>
                                        </p:attrNameLst>
                                      </p:cBhvr>
                                      <p:to>
                                        <p:strVal val="visible"/>
                                      </p:to>
                                    </p:set>
                                    <p:animEffect transition="in" filter="dissolve">
                                      <p:cBhvr>
                                        <p:cTn id="18" dur="500"/>
                                        <p:tgtEl>
                                          <p:spTgt spid="292879"/>
                                        </p:tgtEl>
                                      </p:cBhvr>
                                    </p:animEffect>
                                  </p:childTnLst>
                                </p:cTn>
                              </p:par>
                              <p:par>
                                <p:cTn id="19" presetID="9" presetClass="entr" presetSubtype="0" fill="hold" nodeType="withEffect">
                                  <p:stCondLst>
                                    <p:cond delay="0"/>
                                  </p:stCondLst>
                                  <p:childTnLst>
                                    <p:set>
                                      <p:cBhvr>
                                        <p:cTn id="20" dur="1" fill="hold">
                                          <p:stCondLst>
                                            <p:cond delay="0"/>
                                          </p:stCondLst>
                                        </p:cTn>
                                        <p:tgtEl>
                                          <p:spTgt spid="292878"/>
                                        </p:tgtEl>
                                        <p:attrNameLst>
                                          <p:attrName>style.visibility</p:attrName>
                                        </p:attrNameLst>
                                      </p:cBhvr>
                                      <p:to>
                                        <p:strVal val="visible"/>
                                      </p:to>
                                    </p:set>
                                    <p:animEffect transition="in" filter="dissolve">
                                      <p:cBhvr>
                                        <p:cTn id="21" dur="500"/>
                                        <p:tgtEl>
                                          <p:spTgt spid="292878"/>
                                        </p:tgtEl>
                                      </p:cBhvr>
                                    </p:animEffect>
                                  </p:childTnLst>
                                </p:cTn>
                              </p:par>
                              <p:par>
                                <p:cTn id="22" presetID="9" presetClass="entr" presetSubtype="0" fill="hold" nodeType="withEffect">
                                  <p:stCondLst>
                                    <p:cond delay="0"/>
                                  </p:stCondLst>
                                  <p:childTnLst>
                                    <p:set>
                                      <p:cBhvr>
                                        <p:cTn id="23" dur="1" fill="hold">
                                          <p:stCondLst>
                                            <p:cond delay="0"/>
                                          </p:stCondLst>
                                        </p:cTn>
                                        <p:tgtEl>
                                          <p:spTgt spid="292886"/>
                                        </p:tgtEl>
                                        <p:attrNameLst>
                                          <p:attrName>style.visibility</p:attrName>
                                        </p:attrNameLst>
                                      </p:cBhvr>
                                      <p:to>
                                        <p:strVal val="visible"/>
                                      </p:to>
                                    </p:set>
                                    <p:animEffect transition="in" filter="dissolve">
                                      <p:cBhvr>
                                        <p:cTn id="24" dur="500"/>
                                        <p:tgtEl>
                                          <p:spTgt spid="292886"/>
                                        </p:tgtEl>
                                      </p:cBhvr>
                                    </p:animEffect>
                                  </p:childTnLst>
                                </p:cTn>
                              </p:par>
                              <p:par>
                                <p:cTn id="25" presetID="9" presetClass="entr" presetSubtype="0" fill="hold" nodeType="withEffect">
                                  <p:stCondLst>
                                    <p:cond delay="0"/>
                                  </p:stCondLst>
                                  <p:childTnLst>
                                    <p:set>
                                      <p:cBhvr>
                                        <p:cTn id="26" dur="1" fill="hold">
                                          <p:stCondLst>
                                            <p:cond delay="0"/>
                                          </p:stCondLst>
                                        </p:cTn>
                                        <p:tgtEl>
                                          <p:spTgt spid="292885"/>
                                        </p:tgtEl>
                                        <p:attrNameLst>
                                          <p:attrName>style.visibility</p:attrName>
                                        </p:attrNameLst>
                                      </p:cBhvr>
                                      <p:to>
                                        <p:strVal val="visible"/>
                                      </p:to>
                                    </p:set>
                                    <p:animEffect transition="in" filter="dissolve">
                                      <p:cBhvr>
                                        <p:cTn id="27" dur="500"/>
                                        <p:tgtEl>
                                          <p:spTgt spid="2928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92888"/>
                                        </p:tgtEl>
                                        <p:attrNameLst>
                                          <p:attrName>style.visibility</p:attrName>
                                        </p:attrNameLst>
                                      </p:cBhvr>
                                      <p:to>
                                        <p:strVal val="visible"/>
                                      </p:to>
                                    </p:set>
                                    <p:animEffect transition="in" filter="dissolve">
                                      <p:cBhvr>
                                        <p:cTn id="32" dur="500"/>
                                        <p:tgtEl>
                                          <p:spTgt spid="292888"/>
                                        </p:tgtEl>
                                      </p:cBhvr>
                                    </p:animEffect>
                                  </p:childTnLst>
                                </p:cTn>
                              </p:par>
                              <p:par>
                                <p:cTn id="33" presetID="9" presetClass="entr" presetSubtype="0" fill="hold" nodeType="withEffect">
                                  <p:stCondLst>
                                    <p:cond delay="0"/>
                                  </p:stCondLst>
                                  <p:childTnLst>
                                    <p:set>
                                      <p:cBhvr>
                                        <p:cTn id="34" dur="1" fill="hold">
                                          <p:stCondLst>
                                            <p:cond delay="0"/>
                                          </p:stCondLst>
                                        </p:cTn>
                                        <p:tgtEl>
                                          <p:spTgt spid="292880"/>
                                        </p:tgtEl>
                                        <p:attrNameLst>
                                          <p:attrName>style.visibility</p:attrName>
                                        </p:attrNameLst>
                                      </p:cBhvr>
                                      <p:to>
                                        <p:strVal val="visible"/>
                                      </p:to>
                                    </p:set>
                                    <p:animEffect transition="in" filter="dissolve">
                                      <p:cBhvr>
                                        <p:cTn id="35" dur="500"/>
                                        <p:tgtEl>
                                          <p:spTgt spid="29288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92882"/>
                                        </p:tgtEl>
                                        <p:attrNameLst>
                                          <p:attrName>style.visibility</p:attrName>
                                        </p:attrNameLst>
                                      </p:cBhvr>
                                      <p:to>
                                        <p:strVal val="visible"/>
                                      </p:to>
                                    </p:set>
                                    <p:animEffect transition="in" filter="dissolve">
                                      <p:cBhvr>
                                        <p:cTn id="40" dur="500"/>
                                        <p:tgtEl>
                                          <p:spTgt spid="292882"/>
                                        </p:tgtEl>
                                      </p:cBhvr>
                                    </p:animEffect>
                                  </p:childTnLst>
                                </p:cTn>
                              </p:par>
                              <p:par>
                                <p:cTn id="41" presetID="9" presetClass="entr" presetSubtype="0" fill="hold" nodeType="withEffect">
                                  <p:stCondLst>
                                    <p:cond delay="0"/>
                                  </p:stCondLst>
                                  <p:childTnLst>
                                    <p:set>
                                      <p:cBhvr>
                                        <p:cTn id="42" dur="1" fill="hold">
                                          <p:stCondLst>
                                            <p:cond delay="0"/>
                                          </p:stCondLst>
                                        </p:cTn>
                                        <p:tgtEl>
                                          <p:spTgt spid="292883"/>
                                        </p:tgtEl>
                                        <p:attrNameLst>
                                          <p:attrName>style.visibility</p:attrName>
                                        </p:attrNameLst>
                                      </p:cBhvr>
                                      <p:to>
                                        <p:strVal val="visible"/>
                                      </p:to>
                                    </p:set>
                                    <p:animEffect transition="in" filter="dissolve">
                                      <p:cBhvr>
                                        <p:cTn id="43" dur="500"/>
                                        <p:tgtEl>
                                          <p:spTgt spid="29288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292893"/>
                                        </p:tgtEl>
                                        <p:attrNameLst>
                                          <p:attrName>style.visibility</p:attrName>
                                        </p:attrNameLst>
                                      </p:cBhvr>
                                      <p:to>
                                        <p:strVal val="visible"/>
                                      </p:to>
                                    </p:set>
                                    <p:animEffect transition="in" filter="dissolve">
                                      <p:cBhvr>
                                        <p:cTn id="48" dur="500"/>
                                        <p:tgtEl>
                                          <p:spTgt spid="29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B89C766-4C61-44A3-BDB5-D1C648F61094}"/>
              </a:ext>
            </a:extLst>
          </p:cNvPr>
          <p:cNvSpPr>
            <a:spLocks noGrp="1" noChangeArrowheads="1"/>
          </p:cNvSpPr>
          <p:nvPr>
            <p:ph type="title"/>
          </p:nvPr>
        </p:nvSpPr>
        <p:spPr>
          <a:xfrm>
            <a:off x="647700" y="919315"/>
            <a:ext cx="7848600" cy="875071"/>
          </a:xfrm>
        </p:spPr>
        <p:txBody>
          <a:bodyPr>
            <a:normAutofit/>
          </a:bodyPr>
          <a:lstStyle/>
          <a:p>
            <a:r>
              <a:rPr lang="en-US" altLang="en-US" sz="3600" dirty="0">
                <a:latin typeface="Arial" panose="020B0604020202020204" pitchFamily="34" charset="0"/>
                <a:ea typeface="Roboto" panose="02000000000000000000" pitchFamily="2" charset="0"/>
                <a:cs typeface="Arial" panose="020B0604020202020204" pitchFamily="34" charset="0"/>
              </a:rPr>
              <a:t>Trail </a:t>
            </a:r>
            <a:r>
              <a:rPr lang="en-US" altLang="en-US" sz="4000" dirty="0">
                <a:latin typeface="Arial" panose="020B0604020202020204" pitchFamily="34" charset="0"/>
                <a:ea typeface="Roboto" panose="02000000000000000000" pitchFamily="2" charset="0"/>
                <a:cs typeface="Arial" panose="020B0604020202020204" pitchFamily="34" charset="0"/>
              </a:rPr>
              <a:t>Planning</a:t>
            </a:r>
            <a:r>
              <a:rPr lang="en-US" altLang="en-US" sz="3600" dirty="0">
                <a:latin typeface="Arial" panose="020B0604020202020204" pitchFamily="34" charset="0"/>
                <a:ea typeface="Roboto" panose="02000000000000000000" pitchFamily="2" charset="0"/>
                <a:cs typeface="Arial" panose="020B0604020202020204" pitchFamily="34" charset="0"/>
              </a:rPr>
              <a:t> Concepts</a:t>
            </a:r>
          </a:p>
        </p:txBody>
      </p:sp>
      <p:sp>
        <p:nvSpPr>
          <p:cNvPr id="155651" name="Rectangle 3">
            <a:extLst>
              <a:ext uri="{FF2B5EF4-FFF2-40B4-BE49-F238E27FC236}">
                <a16:creationId xmlns:a16="http://schemas.microsoft.com/office/drawing/2014/main" id="{54858E09-47E4-4144-A635-197F649278A2}"/>
              </a:ext>
            </a:extLst>
          </p:cNvPr>
          <p:cNvSpPr>
            <a:spLocks noGrp="1" noChangeArrowheads="1"/>
          </p:cNvSpPr>
          <p:nvPr>
            <p:ph type="body" idx="1"/>
          </p:nvPr>
        </p:nvSpPr>
        <p:spPr>
          <a:xfrm>
            <a:off x="647700" y="1715729"/>
            <a:ext cx="8458200" cy="3033252"/>
          </a:xfrm>
        </p:spPr>
        <p:txBody>
          <a:bodyPr>
            <a:noAutofit/>
          </a:bodyPr>
          <a:lstStyle/>
          <a:p>
            <a:pPr>
              <a:lnSpc>
                <a:spcPct val="120000"/>
              </a:lnSpc>
            </a:pPr>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How The Planning Process Affects Design </a:t>
            </a:r>
          </a:p>
          <a:p>
            <a:pPr>
              <a:lnSpc>
                <a:spcPct val="120000"/>
              </a:lnSpc>
            </a:pPr>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Major and Minor Control Points in Trail Corridors</a:t>
            </a:r>
          </a:p>
          <a:p>
            <a:pPr>
              <a:lnSpc>
                <a:spcPct val="120000"/>
              </a:lnSpc>
            </a:pPr>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The Importance of Reconnaissance</a:t>
            </a:r>
          </a:p>
          <a:p>
            <a:pPr>
              <a:lnSpc>
                <a:spcPct val="120000"/>
              </a:lnSpc>
            </a:pPr>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How to Design for Land Capability, Aesthetics, and Safety Concerns</a:t>
            </a:r>
          </a:p>
          <a:p>
            <a:pPr>
              <a:lnSpc>
                <a:spcPct val="120000"/>
              </a:lnSpc>
            </a:pPr>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The Need for Resource Specialists Review Before  Flagging a Trail Alignment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additive="base">
                                        <p:cTn id="7" dur="2000" fill="hold"/>
                                        <p:tgtEl>
                                          <p:spTgt spid="155651">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5565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5651">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5651">
                                            <p:txEl>
                                              <p:pRg st="1" end="1"/>
                                            </p:txEl>
                                          </p:spTgt>
                                        </p:tgtEl>
                                        <p:attrNameLst>
                                          <p:attrName>style.visibility</p:attrName>
                                        </p:attrNameLst>
                                      </p:cBhvr>
                                      <p:to>
                                        <p:strVal val="visible"/>
                                      </p:to>
                                    </p:set>
                                    <p:anim calcmode="lin" valueType="num">
                                      <p:cBhvr additive="base">
                                        <p:cTn id="13" dur="2000" fill="hold"/>
                                        <p:tgtEl>
                                          <p:spTgt spid="155651">
                                            <p:txEl>
                                              <p:pRg st="1" end="1"/>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15565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5651">
                                            <p:txEl>
                                              <p:pRg st="1" end="1"/>
                                            </p:txEl>
                                          </p:spTgt>
                                        </p:tgtEl>
                                        <p:attrNameLst>
                                          <p:attrName>ppt_c</p:attrName>
                                        </p:attrNameLst>
                                      </p:cBhvr>
                                      <p:to>
                                        <a:schemeClr val="fo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5651">
                                            <p:txEl>
                                              <p:pRg st="2" end="2"/>
                                            </p:txEl>
                                          </p:spTgt>
                                        </p:tgtEl>
                                        <p:attrNameLst>
                                          <p:attrName>style.visibility</p:attrName>
                                        </p:attrNameLst>
                                      </p:cBhvr>
                                      <p:to>
                                        <p:strVal val="visible"/>
                                      </p:to>
                                    </p:set>
                                    <p:anim calcmode="lin" valueType="num">
                                      <p:cBhvr additive="base">
                                        <p:cTn id="19" dur="2000" fill="hold"/>
                                        <p:tgtEl>
                                          <p:spTgt spid="155651">
                                            <p:txEl>
                                              <p:pRg st="2" end="2"/>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15565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5651">
                                            <p:txEl>
                                              <p:pRg st="2" end="2"/>
                                            </p:txEl>
                                          </p:spTgt>
                                        </p:tgtEl>
                                        <p:attrNameLst>
                                          <p:attrName>ppt_c</p:attrName>
                                        </p:attrNameLst>
                                      </p:cBhvr>
                                      <p:to>
                                        <a:schemeClr val="folHlink"/>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5651">
                                            <p:txEl>
                                              <p:pRg st="3" end="3"/>
                                            </p:txEl>
                                          </p:spTgt>
                                        </p:tgtEl>
                                        <p:attrNameLst>
                                          <p:attrName>style.visibility</p:attrName>
                                        </p:attrNameLst>
                                      </p:cBhvr>
                                      <p:to>
                                        <p:strVal val="visible"/>
                                      </p:to>
                                    </p:set>
                                    <p:anim calcmode="lin" valueType="num">
                                      <p:cBhvr additive="base">
                                        <p:cTn id="25" dur="2000" fill="hold"/>
                                        <p:tgtEl>
                                          <p:spTgt spid="155651">
                                            <p:txEl>
                                              <p:pRg st="3" end="3"/>
                                            </p:txEl>
                                          </p:spTgt>
                                        </p:tgtEl>
                                        <p:attrNameLst>
                                          <p:attrName>ppt_x</p:attrName>
                                        </p:attrNameLst>
                                      </p:cBhvr>
                                      <p:tavLst>
                                        <p:tav tm="0">
                                          <p:val>
                                            <p:strVal val="0-#ppt_w/2"/>
                                          </p:val>
                                        </p:tav>
                                        <p:tav tm="100000">
                                          <p:val>
                                            <p:strVal val="#ppt_x"/>
                                          </p:val>
                                        </p:tav>
                                      </p:tavLst>
                                    </p:anim>
                                    <p:anim calcmode="lin" valueType="num">
                                      <p:cBhvr additive="base">
                                        <p:cTn id="26" dur="2000" fill="hold"/>
                                        <p:tgtEl>
                                          <p:spTgt spid="155651">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5651">
                                            <p:txEl>
                                              <p:pRg st="3" end="3"/>
                                            </p:txEl>
                                          </p:spTgt>
                                        </p:tgtEl>
                                        <p:attrNameLst>
                                          <p:attrName>ppt_c</p:attrName>
                                        </p:attrNameLst>
                                      </p:cBhvr>
                                      <p:to>
                                        <a:schemeClr val="folHlink"/>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5651">
                                            <p:txEl>
                                              <p:pRg st="4" end="4"/>
                                            </p:txEl>
                                          </p:spTgt>
                                        </p:tgtEl>
                                        <p:attrNameLst>
                                          <p:attrName>style.visibility</p:attrName>
                                        </p:attrNameLst>
                                      </p:cBhvr>
                                      <p:to>
                                        <p:strVal val="visible"/>
                                      </p:to>
                                    </p:set>
                                    <p:anim calcmode="lin" valueType="num">
                                      <p:cBhvr additive="base">
                                        <p:cTn id="31" dur="2000" fill="hold"/>
                                        <p:tgtEl>
                                          <p:spTgt spid="155651">
                                            <p:txEl>
                                              <p:pRg st="4" end="4"/>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1556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a:extLst>
              <a:ext uri="{FF2B5EF4-FFF2-40B4-BE49-F238E27FC236}">
                <a16:creationId xmlns:a16="http://schemas.microsoft.com/office/drawing/2014/main" id="{628BD530-1C4B-4478-B609-FBC0B91C0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7891" name="Rectangle 3">
            <a:extLst>
              <a:ext uri="{FF2B5EF4-FFF2-40B4-BE49-F238E27FC236}">
                <a16:creationId xmlns:a16="http://schemas.microsoft.com/office/drawing/2014/main" id="{341D6D46-582F-42FB-8857-0920EE07AFA8}"/>
              </a:ext>
            </a:extLst>
          </p:cNvPr>
          <p:cNvSpPr>
            <a:spLocks noChangeArrowheads="1"/>
          </p:cNvSpPr>
          <p:nvPr/>
        </p:nvSpPr>
        <p:spPr bwMode="auto">
          <a:xfrm>
            <a:off x="1600200" y="5867400"/>
            <a:ext cx="7442200" cy="762000"/>
          </a:xfrm>
          <a:prstGeom prst="rect">
            <a:avLst/>
          </a:prstGeom>
          <a:solidFill>
            <a:srgbClr val="FFFFFF">
              <a:alpha val="54901"/>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b="1" dirty="0">
                <a:solidFill>
                  <a:schemeClr val="tx1"/>
                </a:solidFill>
                <a:latin typeface="Arial" panose="020B0604020202020204" pitchFamily="34" charset="0"/>
                <a:ea typeface="Roboto" panose="02000000000000000000" pitchFamily="2" charset="0"/>
                <a:cs typeface="Arial" panose="020B0604020202020204" pitchFamily="34" charset="0"/>
              </a:rPr>
              <a:t>http://earth.google.com/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1" descr="DSCN2445">
            <a:extLst>
              <a:ext uri="{FF2B5EF4-FFF2-40B4-BE49-F238E27FC236}">
                <a16:creationId xmlns:a16="http://schemas.microsoft.com/office/drawing/2014/main" id="{5D043100-7AED-4609-A29D-D059A3EF3EC4}"/>
              </a:ext>
            </a:extLst>
          </p:cNvPr>
          <p:cNvPicPr>
            <a:picLocks noChangeAspect="1" noChangeArrowheads="1"/>
          </p:cNvPicPr>
          <p:nvPr/>
        </p:nvPicPr>
        <p:blipFill>
          <a:blip r:embed="rId3">
            <a:lum bright="24000" contrast="6000"/>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a:extLst>
              <a:ext uri="{FF2B5EF4-FFF2-40B4-BE49-F238E27FC236}">
                <a16:creationId xmlns:a16="http://schemas.microsoft.com/office/drawing/2014/main" id="{B233B4A7-E44A-4A71-B1D4-EB7D4385A498}"/>
              </a:ext>
            </a:extLst>
          </p:cNvPr>
          <p:cNvSpPr>
            <a:spLocks noChangeArrowheads="1"/>
          </p:cNvSpPr>
          <p:nvPr/>
        </p:nvSpPr>
        <p:spPr bwMode="auto">
          <a:xfrm>
            <a:off x="3962400" y="0"/>
            <a:ext cx="5257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r"/>
            <a:r>
              <a:rPr lang="en-US" altLang="en-US" sz="4000" b="1" dirty="0">
                <a:solidFill>
                  <a:schemeClr val="tx1"/>
                </a:solidFill>
                <a:latin typeface="Arial" panose="020B0604020202020204" pitchFamily="34" charset="0"/>
                <a:ea typeface="Roboto" panose="02000000000000000000" pitchFamily="2" charset="0"/>
                <a:cs typeface="Arial" panose="020B0604020202020204" pitchFamily="34" charset="0"/>
              </a:rPr>
              <a:t>Reconnaissance</a:t>
            </a:r>
          </a:p>
        </p:txBody>
      </p:sp>
      <p:sp>
        <p:nvSpPr>
          <p:cNvPr id="45063" name="Rectangle 7">
            <a:extLst>
              <a:ext uri="{FF2B5EF4-FFF2-40B4-BE49-F238E27FC236}">
                <a16:creationId xmlns:a16="http://schemas.microsoft.com/office/drawing/2014/main" id="{8764D2EA-A047-4072-B536-DA1DA6023755}"/>
              </a:ext>
            </a:extLst>
          </p:cNvPr>
          <p:cNvSpPr>
            <a:spLocks noChangeArrowheads="1"/>
          </p:cNvSpPr>
          <p:nvPr/>
        </p:nvSpPr>
        <p:spPr bwMode="auto">
          <a:xfrm>
            <a:off x="0" y="3581400"/>
            <a:ext cx="5257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4400">
                <a:solidFill>
                  <a:schemeClr val="bg1"/>
                </a:solidFill>
                <a:latin typeface="Tahoma" panose="020B0604030504040204" pitchFamily="34" charset="0"/>
              </a:defRPr>
            </a:lvl1pPr>
            <a:lvl2pPr>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lvl="1" algn="l">
              <a:buFont typeface="Wingdings" panose="05000000000000000000" pitchFamily="2" charset="2"/>
              <a:buNone/>
            </a:pPr>
            <a:r>
              <a:rPr lang="en-US" altLang="en-US" sz="2800" b="1" dirty="0">
                <a:solidFill>
                  <a:schemeClr val="tx1"/>
                </a:solidFill>
                <a:latin typeface="Arial" panose="020B0604020202020204" pitchFamily="34" charset="0"/>
                <a:ea typeface="Roboto" panose="02000000000000000000" pitchFamily="2" charset="0"/>
                <a:cs typeface="Arial" panose="020B0604020202020204" pitchFamily="34" charset="0"/>
              </a:rPr>
              <a:t>Ground Checking the Trail Corridor, from one Major Control to Another</a:t>
            </a:r>
          </a:p>
        </p:txBody>
      </p:sp>
      <p:sp>
        <p:nvSpPr>
          <p:cNvPr id="45064" name="Rectangle 8">
            <a:extLst>
              <a:ext uri="{FF2B5EF4-FFF2-40B4-BE49-F238E27FC236}">
                <a16:creationId xmlns:a16="http://schemas.microsoft.com/office/drawing/2014/main" id="{679A3C8B-62BB-4345-A7E2-4ABC825343B4}"/>
              </a:ext>
            </a:extLst>
          </p:cNvPr>
          <p:cNvSpPr>
            <a:spLocks noChangeArrowheads="1"/>
          </p:cNvSpPr>
          <p:nvPr/>
        </p:nvSpPr>
        <p:spPr bwMode="auto">
          <a:xfrm>
            <a:off x="3657600" y="5638800"/>
            <a:ext cx="4724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4400">
                <a:solidFill>
                  <a:schemeClr val="bg1"/>
                </a:solidFill>
                <a:latin typeface="Tahoma" panose="020B0604030504040204" pitchFamily="34" charset="0"/>
              </a:defRPr>
            </a:lvl1pPr>
            <a:lvl2pPr>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lvl="1" algn="l">
              <a:buFont typeface="Wingdings" panose="05000000000000000000" pitchFamily="2" charset="2"/>
              <a:buNone/>
            </a:pPr>
            <a:r>
              <a:rPr lang="en-US" altLang="en-US" sz="2800" b="1" dirty="0">
                <a:solidFill>
                  <a:schemeClr val="tx1"/>
                </a:solidFill>
                <a:latin typeface="Arial" panose="020B0604020202020204" pitchFamily="34" charset="0"/>
                <a:ea typeface="Roboto" panose="02000000000000000000" pitchFamily="2" charset="0"/>
                <a:cs typeface="Arial" panose="020B0604020202020204" pitchFamily="34" charset="0"/>
              </a:rPr>
              <a:t>Identification of Minor Control Points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1000"/>
                                        <p:tgtEl>
                                          <p:spTgt spid="4506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45063"/>
                                        </p:tgtEl>
                                        <p:attrNameLst>
                                          <p:attrName>style.visibility</p:attrName>
                                        </p:attrNameLst>
                                      </p:cBhvr>
                                      <p:to>
                                        <p:strVal val="visible"/>
                                      </p:to>
                                    </p:set>
                                    <p:anim calcmode="lin" valueType="num">
                                      <p:cBhvr additive="base">
                                        <p:cTn id="11" dur="1000" fill="hold"/>
                                        <p:tgtEl>
                                          <p:spTgt spid="45063"/>
                                        </p:tgtEl>
                                        <p:attrNameLst>
                                          <p:attrName>ppt_x</p:attrName>
                                        </p:attrNameLst>
                                      </p:cBhvr>
                                      <p:tavLst>
                                        <p:tav tm="0">
                                          <p:val>
                                            <p:strVal val="0-#ppt_w/2"/>
                                          </p:val>
                                        </p:tav>
                                        <p:tav tm="100000">
                                          <p:val>
                                            <p:strVal val="#ppt_x"/>
                                          </p:val>
                                        </p:tav>
                                      </p:tavLst>
                                    </p:anim>
                                    <p:anim calcmode="lin" valueType="num">
                                      <p:cBhvr additive="base">
                                        <p:cTn id="12" dur="1000" fill="hold"/>
                                        <p:tgtEl>
                                          <p:spTgt spid="4506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45064"/>
                                        </p:tgtEl>
                                        <p:attrNameLst>
                                          <p:attrName>style.visibility</p:attrName>
                                        </p:attrNameLst>
                                      </p:cBhvr>
                                      <p:to>
                                        <p:strVal val="visible"/>
                                      </p:to>
                                    </p:set>
                                    <p:anim calcmode="lin" valueType="num">
                                      <p:cBhvr additive="base">
                                        <p:cTn id="16" dur="1000" fill="hold"/>
                                        <p:tgtEl>
                                          <p:spTgt spid="45064"/>
                                        </p:tgtEl>
                                        <p:attrNameLst>
                                          <p:attrName>ppt_x</p:attrName>
                                        </p:attrNameLst>
                                      </p:cBhvr>
                                      <p:tavLst>
                                        <p:tav tm="0">
                                          <p:val>
                                            <p:strVal val="0-#ppt_w/2"/>
                                          </p:val>
                                        </p:tav>
                                        <p:tav tm="100000">
                                          <p:val>
                                            <p:strVal val="#ppt_x"/>
                                          </p:val>
                                        </p:tav>
                                      </p:tavLst>
                                    </p:anim>
                                    <p:anim calcmode="lin" valueType="num">
                                      <p:cBhvr additive="base">
                                        <p:cTn id="17" dur="1000" fill="hold"/>
                                        <p:tgtEl>
                                          <p:spTgt spid="450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utoUpdateAnimBg="0"/>
      <p:bldP spid="45063" grpId="0" autoUpdateAnimBg="0"/>
      <p:bldP spid="4506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89083C4-0CCA-4510-A6C9-92B1A6A550F3}"/>
              </a:ext>
            </a:extLst>
          </p:cNvPr>
          <p:cNvSpPr>
            <a:spLocks noGrp="1" noChangeArrowheads="1"/>
          </p:cNvSpPr>
          <p:nvPr>
            <p:ph type="title"/>
          </p:nvPr>
        </p:nvSpPr>
        <p:spPr>
          <a:xfrm>
            <a:off x="567813" y="830826"/>
            <a:ext cx="7772400" cy="1143000"/>
          </a:xfrm>
        </p:spPr>
        <p:txBody>
          <a:bodyPr/>
          <a:lstStyle/>
          <a:p>
            <a:r>
              <a:rPr lang="en-US" altLang="en-US" dirty="0">
                <a:latin typeface="Arial" panose="020B0604020202020204" pitchFamily="34" charset="0"/>
                <a:ea typeface="Roboto" panose="02000000000000000000" pitchFamily="2" charset="0"/>
                <a:cs typeface="Arial" panose="020B0604020202020204" pitchFamily="34" charset="0"/>
              </a:rPr>
              <a:t>Minor Control Points</a:t>
            </a:r>
          </a:p>
        </p:txBody>
      </p:sp>
      <p:sp>
        <p:nvSpPr>
          <p:cNvPr id="152579" name="Rectangle 3">
            <a:extLst>
              <a:ext uri="{FF2B5EF4-FFF2-40B4-BE49-F238E27FC236}">
                <a16:creationId xmlns:a16="http://schemas.microsoft.com/office/drawing/2014/main" id="{A101CFD2-F0C6-49CF-B869-15F479150B30}"/>
              </a:ext>
            </a:extLst>
          </p:cNvPr>
          <p:cNvSpPr>
            <a:spLocks noGrp="1" noChangeArrowheads="1"/>
          </p:cNvSpPr>
          <p:nvPr>
            <p:ph type="body" idx="1"/>
          </p:nvPr>
        </p:nvSpPr>
        <p:spPr>
          <a:xfrm>
            <a:off x="685800" y="1981200"/>
            <a:ext cx="8458200" cy="4876800"/>
          </a:xfrm>
        </p:spPr>
        <p:txBody>
          <a:bodyPr/>
          <a:lstStyle/>
          <a:p>
            <a:pPr>
              <a:lnSpc>
                <a:spcPct val="90000"/>
              </a:lnSpc>
            </a:pPr>
            <a:r>
              <a:rPr lang="en-US" altLang="en-US" sz="3600" dirty="0">
                <a:latin typeface="Arial" panose="020B0604020202020204" pitchFamily="34" charset="0"/>
                <a:ea typeface="Roboto" panose="02000000000000000000" pitchFamily="2" charset="0"/>
                <a:cs typeface="Arial" panose="020B0604020202020204" pitchFamily="34" charset="0"/>
              </a:rPr>
              <a:t>Features in the Trail Corridor that will Influence the Alignment of the Trail</a:t>
            </a:r>
          </a:p>
          <a:p>
            <a:pPr>
              <a:lnSpc>
                <a:spcPct val="90000"/>
              </a:lnSpc>
            </a:pPr>
            <a:endParaRPr lang="en-US" altLang="en-US" sz="3600" dirty="0">
              <a:latin typeface="Arial" panose="020B0604020202020204" pitchFamily="34" charset="0"/>
              <a:ea typeface="Roboto" panose="02000000000000000000" pitchFamily="2" charset="0"/>
              <a:cs typeface="Arial" panose="020B0604020202020204" pitchFamily="34" charset="0"/>
            </a:endParaRPr>
          </a:p>
          <a:p>
            <a:pPr>
              <a:lnSpc>
                <a:spcPct val="90000"/>
              </a:lnSpc>
            </a:pPr>
            <a:r>
              <a:rPr lang="en-US" altLang="en-US" sz="3600" dirty="0">
                <a:latin typeface="Arial" panose="020B0604020202020204" pitchFamily="34" charset="0"/>
                <a:ea typeface="Roboto" panose="02000000000000000000" pitchFamily="2" charset="0"/>
                <a:cs typeface="Arial" panose="020B0604020202020204" pitchFamily="34" charset="0"/>
              </a:rPr>
              <a:t>Discovered and Worked Around During On-the-Ground Reconnaissance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 calcmode="lin" valueType="num">
                                      <p:cBhvr additive="base">
                                        <p:cTn id="7" dur="2000" fill="hold"/>
                                        <p:tgtEl>
                                          <p:spTgt spid="152579">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5257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2579">
                                            <p:txEl>
                                              <p:pRg st="0" end="0"/>
                                            </p:txEl>
                                          </p:spTgt>
                                        </p:tgtEl>
                                        <p:attrNameLst>
                                          <p:attrName>ppt_c</p:attrName>
                                        </p:attrNameLst>
                                      </p:cBhvr>
                                      <p:to>
                                        <a:srgbClr val="B2B2B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2579">
                                            <p:txEl>
                                              <p:pRg st="2" end="2"/>
                                            </p:txEl>
                                          </p:spTgt>
                                        </p:tgtEl>
                                        <p:attrNameLst>
                                          <p:attrName>style.visibility</p:attrName>
                                        </p:attrNameLst>
                                      </p:cBhvr>
                                      <p:to>
                                        <p:strVal val="visible"/>
                                      </p:to>
                                    </p:set>
                                    <p:anim calcmode="lin" valueType="num">
                                      <p:cBhvr additive="base">
                                        <p:cTn id="13" dur="2000" fill="hold"/>
                                        <p:tgtEl>
                                          <p:spTgt spid="152579">
                                            <p:txEl>
                                              <p:pRg st="2" end="2"/>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1525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descr="Boulder Control Points">
            <a:extLst>
              <a:ext uri="{FF2B5EF4-FFF2-40B4-BE49-F238E27FC236}">
                <a16:creationId xmlns:a16="http://schemas.microsoft.com/office/drawing/2014/main" id="{3A592C0F-DD7A-42BB-BA86-4F3048AAD24F}"/>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a:extLst>
              <a:ext uri="{FF2B5EF4-FFF2-40B4-BE49-F238E27FC236}">
                <a16:creationId xmlns:a16="http://schemas.microsoft.com/office/drawing/2014/main" id="{3B7D296C-A513-426A-B2E8-F370FF0E4A30}"/>
              </a:ext>
            </a:extLst>
          </p:cNvPr>
          <p:cNvSpPr>
            <a:spLocks noChangeArrowheads="1"/>
          </p:cNvSpPr>
          <p:nvPr/>
        </p:nvSpPr>
        <p:spPr bwMode="auto">
          <a:xfrm>
            <a:off x="5410200" y="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sz="3600" b="1" dirty="0">
                <a:solidFill>
                  <a:schemeClr val="tx1"/>
                </a:solidFill>
                <a:latin typeface="Arial" panose="020B0604020202020204" pitchFamily="34" charset="0"/>
                <a:ea typeface="Roboto" panose="02000000000000000000" pitchFamily="2" charset="0"/>
                <a:cs typeface="Arial" panose="020B0604020202020204" pitchFamily="34" charset="0"/>
              </a:rPr>
              <a:t>Rock Outcrops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with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1000" fill="hold"/>
                                        <p:tgtEl>
                                          <p:spTgt spid="46083"/>
                                        </p:tgtEl>
                                        <p:attrNameLst>
                                          <p:attrName>ppt_x</p:attrName>
                                        </p:attrNameLst>
                                      </p:cBhvr>
                                      <p:tavLst>
                                        <p:tav tm="0">
                                          <p:val>
                                            <p:strVal val="1+#ppt_w/2"/>
                                          </p:val>
                                        </p:tav>
                                        <p:tav tm="100000">
                                          <p:val>
                                            <p:strVal val="#ppt_x"/>
                                          </p:val>
                                        </p:tav>
                                      </p:tavLst>
                                    </p:anim>
                                    <p:anim calcmode="lin" valueType="num">
                                      <p:cBhvr additive="base">
                                        <p:cTn id="8" dur="1000" fill="hold"/>
                                        <p:tgtEl>
                                          <p:spTgt spid="46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PT4">
            <a:extLst>
              <a:ext uri="{FF2B5EF4-FFF2-40B4-BE49-F238E27FC236}">
                <a16:creationId xmlns:a16="http://schemas.microsoft.com/office/drawing/2014/main" id="{77FA4C2F-68FB-4D0C-85BA-B9E5BC6A89C0}"/>
              </a:ext>
            </a:extLst>
          </p:cNvPr>
          <p:cNvPicPr>
            <a:picLocks noChangeAspect="1" noChangeArrowheads="1"/>
          </p:cNvPicPr>
          <p:nvPr/>
        </p:nvPicPr>
        <p:blipFill>
          <a:blip r:embed="rId3">
            <a:lum bright="8000" contrast="6000"/>
            <a:extLst>
              <a:ext uri="{28A0092B-C50C-407E-A947-70E740481C1C}">
                <a14:useLocalDpi xmlns:a14="http://schemas.microsoft.com/office/drawing/2010/main" val="0"/>
              </a:ext>
            </a:extLst>
          </a:blip>
          <a:srcRect/>
          <a:stretch>
            <a:fillRect/>
          </a:stretch>
        </p:blipFill>
        <p:spPr bwMode="auto">
          <a:xfrm>
            <a:off x="4648200" y="34925"/>
            <a:ext cx="4495800" cy="6867525"/>
          </a:xfrm>
          <a:prstGeom prst="rect">
            <a:avLst/>
          </a:prstGeom>
          <a:noFill/>
          <a:ln w="508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1987" name="Rectangle 3">
            <a:extLst>
              <a:ext uri="{FF2B5EF4-FFF2-40B4-BE49-F238E27FC236}">
                <a16:creationId xmlns:a16="http://schemas.microsoft.com/office/drawing/2014/main" id="{D10B4058-44BF-4DBF-B21E-0A7B432E5EB5}"/>
              </a:ext>
            </a:extLst>
          </p:cNvPr>
          <p:cNvSpPr>
            <a:spLocks noGrp="1" noChangeArrowheads="1"/>
          </p:cNvSpPr>
          <p:nvPr>
            <p:ph type="title"/>
          </p:nvPr>
        </p:nvSpPr>
        <p:spPr>
          <a:xfrm>
            <a:off x="228600" y="1248696"/>
            <a:ext cx="4114800" cy="5304503"/>
          </a:xfrm>
        </p:spPr>
        <p:txBody>
          <a:bodyPr/>
          <a:lstStyle/>
          <a:p>
            <a:r>
              <a:rPr lang="en-US" altLang="en-US" dirty="0">
                <a:latin typeface="Arial" panose="020B0604020202020204" pitchFamily="34" charset="0"/>
                <a:ea typeface="Roboto" panose="02000000000000000000" pitchFamily="2" charset="0"/>
                <a:cs typeface="Arial" panose="020B0604020202020204" pitchFamily="34" charset="0"/>
              </a:rPr>
              <a:t>Stream Crossings</a:t>
            </a:r>
            <a:br>
              <a:rPr lang="en-US" altLang="en-US" dirty="0">
                <a:latin typeface="Arial" panose="020B0604020202020204" pitchFamily="34" charset="0"/>
                <a:ea typeface="Roboto" panose="02000000000000000000" pitchFamily="2" charset="0"/>
                <a:cs typeface="Arial" panose="020B0604020202020204" pitchFamily="34" charset="0"/>
              </a:rPr>
            </a:br>
            <a:br>
              <a:rPr lang="en-US" altLang="en-US" dirty="0">
                <a:latin typeface="Arial" panose="020B0604020202020204" pitchFamily="34" charset="0"/>
                <a:ea typeface="Roboto" panose="02000000000000000000" pitchFamily="2" charset="0"/>
                <a:cs typeface="Arial" panose="020B0604020202020204" pitchFamily="34" charset="0"/>
              </a:rPr>
            </a:br>
            <a:r>
              <a:rPr lang="en-US" altLang="en-US" dirty="0">
                <a:latin typeface="Arial" panose="020B0604020202020204" pitchFamily="34" charset="0"/>
                <a:ea typeface="Roboto" panose="02000000000000000000" pitchFamily="2" charset="0"/>
                <a:cs typeface="Arial" panose="020B0604020202020204" pitchFamily="34" charset="0"/>
              </a:rPr>
              <a:t>Fully Investigate for Proper Trail Alignment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8">
            <a:extLst>
              <a:ext uri="{FF2B5EF4-FFF2-40B4-BE49-F238E27FC236}">
                <a16:creationId xmlns:a16="http://schemas.microsoft.com/office/drawing/2014/main" id="{FD88B94D-1590-4AF2-9A74-F19892D10A07}"/>
              </a:ext>
            </a:extLst>
          </p:cNvPr>
          <p:cNvSpPr>
            <a:spLocks noGrp="1" noChangeArrowheads="1"/>
          </p:cNvSpPr>
          <p:nvPr>
            <p:ph type="title"/>
          </p:nvPr>
        </p:nvSpPr>
        <p:spPr>
          <a:xfrm>
            <a:off x="0" y="5958348"/>
            <a:ext cx="9144000" cy="899652"/>
          </a:xfrm>
          <a:solidFill>
            <a:schemeClr val="tx1"/>
          </a:solidFill>
        </p:spPr>
        <p:txBody>
          <a:bodyPr/>
          <a:lstStyle/>
          <a:p>
            <a: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t>Large Trees are Minor Controls</a:t>
            </a:r>
          </a:p>
        </p:txBody>
      </p:sp>
      <p:pic>
        <p:nvPicPr>
          <p:cNvPr id="43011" name="Picture 14" descr="IMG_1870">
            <a:extLst>
              <a:ext uri="{FF2B5EF4-FFF2-40B4-BE49-F238E27FC236}">
                <a16:creationId xmlns:a16="http://schemas.microsoft.com/office/drawing/2014/main" id="{40BF896A-2B4C-4ABA-B787-782886D067F9}"/>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0" y="0"/>
            <a:ext cx="92202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1" name="Line 15">
            <a:extLst>
              <a:ext uri="{FF2B5EF4-FFF2-40B4-BE49-F238E27FC236}">
                <a16:creationId xmlns:a16="http://schemas.microsoft.com/office/drawing/2014/main" id="{28196E6A-904C-4571-B282-C76E7EA0197C}"/>
              </a:ext>
            </a:extLst>
          </p:cNvPr>
          <p:cNvSpPr>
            <a:spLocks noChangeShapeType="1"/>
          </p:cNvSpPr>
          <p:nvPr/>
        </p:nvSpPr>
        <p:spPr bwMode="auto">
          <a:xfrm flipH="1">
            <a:off x="3124200" y="2667000"/>
            <a:ext cx="2667000" cy="0"/>
          </a:xfrm>
          <a:prstGeom prst="line">
            <a:avLst/>
          </a:prstGeom>
          <a:noFill/>
          <a:ln w="44450">
            <a:solidFill>
              <a:srgbClr val="FFFF00"/>
            </a:solidFill>
            <a:prstDash val="dash"/>
            <a:round/>
            <a:headEnd/>
            <a:tailEnd/>
          </a:ln>
          <a:extLst>
            <a:ext uri="{909E8E84-426E-40DD-AFC4-6F175D3DCCD1}">
              <a14:hiddenFill xmlns:a14="http://schemas.microsoft.com/office/drawing/2010/main">
                <a:noFill/>
              </a14:hiddenFill>
            </a:ext>
          </a:extLst>
        </p:spPr>
        <p:txBody>
          <a:bodyPr anchor="ctr"/>
          <a:lstStyle/>
          <a:p>
            <a:endParaRPr lang="en-US">
              <a:latin typeface="Arial" panose="020B0604020202020204" pitchFamily="34" charset="0"/>
              <a:cs typeface="Arial" panose="020B0604020202020204" pitchFamily="34" charset="0"/>
            </a:endParaRPr>
          </a:p>
        </p:txBody>
      </p:sp>
      <p:sp>
        <p:nvSpPr>
          <p:cNvPr id="50192" name="Line 16">
            <a:extLst>
              <a:ext uri="{FF2B5EF4-FFF2-40B4-BE49-F238E27FC236}">
                <a16:creationId xmlns:a16="http://schemas.microsoft.com/office/drawing/2014/main" id="{46CE0B8D-BCB4-42E8-920C-05DB447968E3}"/>
              </a:ext>
            </a:extLst>
          </p:cNvPr>
          <p:cNvSpPr>
            <a:spLocks noChangeShapeType="1"/>
          </p:cNvSpPr>
          <p:nvPr/>
        </p:nvSpPr>
        <p:spPr bwMode="auto">
          <a:xfrm>
            <a:off x="3124200" y="2667000"/>
            <a:ext cx="0" cy="1600200"/>
          </a:xfrm>
          <a:prstGeom prst="line">
            <a:avLst/>
          </a:prstGeom>
          <a:noFill/>
          <a:ln w="44450">
            <a:solidFill>
              <a:srgbClr val="FFFF00"/>
            </a:solidFill>
            <a:prstDash val="dash"/>
            <a:round/>
            <a:headEnd/>
            <a:tailEnd/>
          </a:ln>
          <a:extLst>
            <a:ext uri="{909E8E84-426E-40DD-AFC4-6F175D3DCCD1}">
              <a14:hiddenFill xmlns:a14="http://schemas.microsoft.com/office/drawing/2010/main">
                <a:noFill/>
              </a14:hiddenFill>
            </a:ext>
          </a:extLst>
        </p:spPr>
        <p:txBody>
          <a:bodyPr anchor="ctr"/>
          <a:lstStyle/>
          <a:p>
            <a:endParaRPr lang="en-US">
              <a:latin typeface="Arial" panose="020B0604020202020204" pitchFamily="34" charset="0"/>
              <a:cs typeface="Arial" panose="020B0604020202020204" pitchFamily="34" charset="0"/>
            </a:endParaRPr>
          </a:p>
        </p:txBody>
      </p:sp>
      <p:sp>
        <p:nvSpPr>
          <p:cNvPr id="50193" name="Text Box 17">
            <a:extLst>
              <a:ext uri="{FF2B5EF4-FFF2-40B4-BE49-F238E27FC236}">
                <a16:creationId xmlns:a16="http://schemas.microsoft.com/office/drawing/2014/main" id="{37E61FC6-2E9D-4934-94D7-309216ECE44F}"/>
              </a:ext>
            </a:extLst>
          </p:cNvPr>
          <p:cNvSpPr txBox="1">
            <a:spLocks noChangeArrowheads="1"/>
          </p:cNvSpPr>
          <p:nvPr/>
        </p:nvSpPr>
        <p:spPr bwMode="auto">
          <a:xfrm>
            <a:off x="2057400" y="2743200"/>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sz="3200" b="1">
                <a:solidFill>
                  <a:srgbClr val="FFFF00"/>
                </a:solidFill>
                <a:latin typeface="Arial" panose="020B0604020202020204" pitchFamily="34" charset="0"/>
                <a:cs typeface="Arial" panose="020B0604020202020204" pitchFamily="34" charset="0"/>
              </a:rPr>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0191"/>
                                        </p:tgtEl>
                                        <p:attrNameLst>
                                          <p:attrName>style.visibility</p:attrName>
                                        </p:attrNameLst>
                                      </p:cBhvr>
                                      <p:to>
                                        <p:strVal val="visible"/>
                                      </p:to>
                                    </p:set>
                                    <p:animEffect transition="in" filter="wipe(right)">
                                      <p:cBhvr>
                                        <p:cTn id="7" dur="500"/>
                                        <p:tgtEl>
                                          <p:spTgt spid="50191"/>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50192"/>
                                        </p:tgtEl>
                                        <p:attrNameLst>
                                          <p:attrName>style.visibility</p:attrName>
                                        </p:attrNameLst>
                                      </p:cBhvr>
                                      <p:to>
                                        <p:strVal val="visible"/>
                                      </p:to>
                                    </p:set>
                                    <p:animEffect transition="in" filter="wipe(up)">
                                      <p:cBhvr>
                                        <p:cTn id="11" dur="500"/>
                                        <p:tgtEl>
                                          <p:spTgt spid="5019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0193"/>
                                        </p:tgtEl>
                                        <p:attrNameLst>
                                          <p:attrName>style.visibility</p:attrName>
                                        </p:attrNameLst>
                                      </p:cBhvr>
                                      <p:to>
                                        <p:strVal val="visible"/>
                                      </p:to>
                                    </p:set>
                                    <p:animEffect transition="in" filter="dissolve">
                                      <p:cBhvr>
                                        <p:cTn id="15" dur="500"/>
                                        <p:tgtEl>
                                          <p:spTgt spid="50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carp SLO">
            <a:extLst>
              <a:ext uri="{FF2B5EF4-FFF2-40B4-BE49-F238E27FC236}">
                <a16:creationId xmlns:a16="http://schemas.microsoft.com/office/drawing/2014/main" id="{A2588889-34C0-48D5-BF7A-A5C64F0AD723}"/>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a:extLst>
              <a:ext uri="{FF2B5EF4-FFF2-40B4-BE49-F238E27FC236}">
                <a16:creationId xmlns:a16="http://schemas.microsoft.com/office/drawing/2014/main" id="{2F816220-DD0E-420A-BF41-A00772F36D78}"/>
              </a:ext>
            </a:extLst>
          </p:cNvPr>
          <p:cNvSpPr>
            <a:spLocks noGrp="1" noChangeArrowheads="1"/>
          </p:cNvSpPr>
          <p:nvPr>
            <p:ph type="title"/>
          </p:nvPr>
        </p:nvSpPr>
        <p:spPr>
          <a:xfrm>
            <a:off x="4953000" y="0"/>
            <a:ext cx="4191000" cy="762000"/>
          </a:xfrm>
        </p:spPr>
        <p:txBody>
          <a:bodyPr/>
          <a:lstStyle/>
          <a:p>
            <a:pPr algn="r"/>
            <a:r>
              <a:rPr lang="en-US" altLang="en-US" dirty="0">
                <a:latin typeface="Arial" panose="020B0604020202020204" pitchFamily="34" charset="0"/>
                <a:ea typeface="Roboto" panose="02000000000000000000" pitchFamily="2" charset="0"/>
                <a:cs typeface="Arial" panose="020B0604020202020204" pitchFamily="34" charset="0"/>
              </a:rPr>
              <a:t>Scarps  </a:t>
            </a:r>
          </a:p>
        </p:txBody>
      </p:sp>
      <p:sp>
        <p:nvSpPr>
          <p:cNvPr id="47108" name="Oval 4">
            <a:extLst>
              <a:ext uri="{FF2B5EF4-FFF2-40B4-BE49-F238E27FC236}">
                <a16:creationId xmlns:a16="http://schemas.microsoft.com/office/drawing/2014/main" id="{BEDCAD1D-3FAA-4260-8DF8-E7A4E5AB20E5}"/>
              </a:ext>
            </a:extLst>
          </p:cNvPr>
          <p:cNvSpPr>
            <a:spLocks noChangeArrowheads="1"/>
          </p:cNvSpPr>
          <p:nvPr/>
        </p:nvSpPr>
        <p:spPr bwMode="auto">
          <a:xfrm>
            <a:off x="1371600" y="1219200"/>
            <a:ext cx="7543800" cy="1371600"/>
          </a:xfrm>
          <a:prstGeom prst="ellipse">
            <a:avLst/>
          </a:prstGeom>
          <a:noFill/>
          <a:ln w="317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47109" name="Text Box 5">
            <a:extLst>
              <a:ext uri="{FF2B5EF4-FFF2-40B4-BE49-F238E27FC236}">
                <a16:creationId xmlns:a16="http://schemas.microsoft.com/office/drawing/2014/main" id="{E3D2BD3A-A074-47D4-A207-5834B664EF97}"/>
              </a:ext>
            </a:extLst>
          </p:cNvPr>
          <p:cNvSpPr txBox="1">
            <a:spLocks noChangeArrowheads="1"/>
          </p:cNvSpPr>
          <p:nvPr/>
        </p:nvSpPr>
        <p:spPr bwMode="auto">
          <a:xfrm>
            <a:off x="0" y="228600"/>
            <a:ext cx="617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b="1" dirty="0">
                <a:latin typeface="Arial" panose="020B0604020202020204" pitchFamily="34" charset="0"/>
                <a:ea typeface="Roboto" panose="02000000000000000000" pitchFamily="2" charset="0"/>
                <a:cs typeface="Arial" panose="020B0604020202020204" pitchFamily="34" charset="0"/>
              </a:rPr>
              <a:t>Slope Instability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109"/>
                                        </p:tgtEl>
                                        <p:attrNameLst>
                                          <p:attrName>style.visibility</p:attrName>
                                        </p:attrNameLst>
                                      </p:cBhvr>
                                      <p:to>
                                        <p:strVal val="hidden"/>
                                      </p:to>
                                    </p:set>
                                  </p:childTnLst>
                                </p:cTn>
                              </p:par>
                              <p:par>
                                <p:cTn id="7" presetID="55" presetClass="entr" presetSubtype="0" fill="hold" grpId="0" nodeType="withEffect">
                                  <p:stCondLst>
                                    <p:cond delay="0"/>
                                  </p:stCondLst>
                                  <p:childTnLst>
                                    <p:set>
                                      <p:cBhvr>
                                        <p:cTn id="8" dur="1" fill="hold">
                                          <p:stCondLst>
                                            <p:cond delay="0"/>
                                          </p:stCondLst>
                                        </p:cTn>
                                        <p:tgtEl>
                                          <p:spTgt spid="47108"/>
                                        </p:tgtEl>
                                        <p:attrNameLst>
                                          <p:attrName>style.visibility</p:attrName>
                                        </p:attrNameLst>
                                      </p:cBhvr>
                                      <p:to>
                                        <p:strVal val="visible"/>
                                      </p:to>
                                    </p:set>
                                    <p:anim calcmode="lin" valueType="num">
                                      <p:cBhvr>
                                        <p:cTn id="9" dur="1000" fill="hold"/>
                                        <p:tgtEl>
                                          <p:spTgt spid="47108"/>
                                        </p:tgtEl>
                                        <p:attrNameLst>
                                          <p:attrName>ppt_w</p:attrName>
                                        </p:attrNameLst>
                                      </p:cBhvr>
                                      <p:tavLst>
                                        <p:tav tm="0">
                                          <p:val>
                                            <p:strVal val="#ppt_w*0.70"/>
                                          </p:val>
                                        </p:tav>
                                        <p:tav tm="100000">
                                          <p:val>
                                            <p:strVal val="#ppt_w"/>
                                          </p:val>
                                        </p:tav>
                                      </p:tavLst>
                                    </p:anim>
                                    <p:anim calcmode="lin" valueType="num">
                                      <p:cBhvr>
                                        <p:cTn id="10" dur="1000" fill="hold"/>
                                        <p:tgtEl>
                                          <p:spTgt spid="47108"/>
                                        </p:tgtEl>
                                        <p:attrNameLst>
                                          <p:attrName>ppt_h</p:attrName>
                                        </p:attrNameLst>
                                      </p:cBhvr>
                                      <p:tavLst>
                                        <p:tav tm="0">
                                          <p:val>
                                            <p:strVal val="#ppt_h"/>
                                          </p:val>
                                        </p:tav>
                                        <p:tav tm="100000">
                                          <p:val>
                                            <p:strVal val="#ppt_h"/>
                                          </p:val>
                                        </p:tav>
                                      </p:tavLst>
                                    </p:anim>
                                    <p:animEffect transition="in" filter="fade">
                                      <p:cBhvr>
                                        <p:cTn id="11" dur="1000"/>
                                        <p:tgtEl>
                                          <p:spTgt spid="4710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7107"/>
                                        </p:tgtEl>
                                        <p:attrNameLst>
                                          <p:attrName>style.visibility</p:attrName>
                                        </p:attrNameLst>
                                      </p:cBhvr>
                                      <p:to>
                                        <p:strVal val="visible"/>
                                      </p:to>
                                    </p:set>
                                    <p:animEffect transition="in" filter="dissolve">
                                      <p:cBhvr>
                                        <p:cTn id="14"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P spid="47108" grpId="0" animBg="1"/>
      <p:bldP spid="4710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A31972B4-2B5F-4DB9-B3E3-4973AAB0EC0C}"/>
              </a:ext>
            </a:extLst>
          </p:cNvPr>
          <p:cNvSpPr>
            <a:spLocks noGrp="1" noChangeArrowheads="1"/>
          </p:cNvSpPr>
          <p:nvPr>
            <p:ph type="title"/>
          </p:nvPr>
        </p:nvSpPr>
        <p:spPr>
          <a:xfrm>
            <a:off x="152400" y="5715000"/>
            <a:ext cx="8839200" cy="1143000"/>
          </a:xfrm>
        </p:spPr>
        <p:txBody>
          <a:bodyPr/>
          <a:lstStyle/>
          <a:p>
            <a:r>
              <a:rPr lang="en-US" altLang="en-US" dirty="0">
                <a:solidFill>
                  <a:schemeClr val="tx1"/>
                </a:solidFill>
                <a:latin typeface="Arial" panose="020B0604020202020204" pitchFamily="34" charset="0"/>
                <a:ea typeface="Roboto" panose="02000000000000000000" pitchFamily="2" charset="0"/>
                <a:cs typeface="Arial" panose="020B0604020202020204" pitchFamily="34" charset="0"/>
              </a:rPr>
              <a:t>Debris Flows</a:t>
            </a:r>
          </a:p>
        </p:txBody>
      </p:sp>
      <p:pic>
        <p:nvPicPr>
          <p:cNvPr id="45059" name="Picture 5" descr="DSCN1158">
            <a:extLst>
              <a:ext uri="{FF2B5EF4-FFF2-40B4-BE49-F238E27FC236}">
                <a16:creationId xmlns:a16="http://schemas.microsoft.com/office/drawing/2014/main" id="{0F42E75D-B8BE-4688-BC37-DFE2CF1586D0}"/>
              </a:ext>
            </a:extLst>
          </p:cNvPr>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4572000" y="0"/>
            <a:ext cx="45847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IMG_0707">
            <a:extLst>
              <a:ext uri="{FF2B5EF4-FFF2-40B4-BE49-F238E27FC236}">
                <a16:creationId xmlns:a16="http://schemas.microsoft.com/office/drawing/2014/main" id="{504E87E2-A415-4E48-BAC8-0265017DC810}"/>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0"/>
            <a:ext cx="4572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2" descr="Slide 40">
            <a:extLst>
              <a:ext uri="{FF2B5EF4-FFF2-40B4-BE49-F238E27FC236}">
                <a16:creationId xmlns:a16="http://schemas.microsoft.com/office/drawing/2014/main" id="{C7F342D4-9637-4416-AA1C-58E656C2F91F}"/>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1371600"/>
            <a:ext cx="91440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a:extLst>
              <a:ext uri="{FF2B5EF4-FFF2-40B4-BE49-F238E27FC236}">
                <a16:creationId xmlns:a16="http://schemas.microsoft.com/office/drawing/2014/main" id="{5F4D6228-E57D-466E-90A8-677F5274F7B8}"/>
              </a:ext>
            </a:extLst>
          </p:cNvPr>
          <p:cNvSpPr>
            <a:spLocks noGrp="1" noChangeArrowheads="1"/>
          </p:cNvSpPr>
          <p:nvPr>
            <p:ph type="title"/>
          </p:nvPr>
        </p:nvSpPr>
        <p:spPr>
          <a:xfrm>
            <a:off x="0" y="580102"/>
            <a:ext cx="9144000" cy="639097"/>
          </a:xfrm>
        </p:spPr>
        <p:txBody>
          <a:bodyPr>
            <a:noAutofit/>
          </a:bodyPr>
          <a:lstStyle/>
          <a:p>
            <a:r>
              <a:rPr lang="en-US" altLang="en-US" sz="2400" dirty="0">
                <a:latin typeface="Arial" panose="020B0604020202020204" pitchFamily="34" charset="0"/>
                <a:ea typeface="Roboto" panose="02000000000000000000" pitchFamily="2" charset="0"/>
                <a:cs typeface="Arial" panose="020B0604020202020204" pitchFamily="34" charset="0"/>
              </a:rPr>
              <a:t>Look Hard </a:t>
            </a:r>
            <a:br>
              <a:rPr lang="en-US" altLang="en-US" sz="2400" dirty="0">
                <a:latin typeface="Arial" panose="020B0604020202020204" pitchFamily="34" charset="0"/>
                <a:ea typeface="Roboto" panose="02000000000000000000" pitchFamily="2" charset="0"/>
                <a:cs typeface="Arial" panose="020B0604020202020204" pitchFamily="34" charset="0"/>
              </a:rPr>
            </a:br>
            <a:r>
              <a:rPr lang="en-US" altLang="en-US" sz="2400" dirty="0">
                <a:latin typeface="Arial" panose="020B0604020202020204" pitchFamily="34" charset="0"/>
                <a:ea typeface="Roboto" panose="02000000000000000000" pitchFamily="2" charset="0"/>
                <a:cs typeface="Arial" panose="020B0604020202020204" pitchFamily="34" charset="0"/>
              </a:rPr>
              <a:t>Vegetation Hides Old Slides</a:t>
            </a:r>
          </a:p>
        </p:txBody>
      </p:sp>
      <p:sp>
        <p:nvSpPr>
          <p:cNvPr id="55300" name="Oval 4">
            <a:extLst>
              <a:ext uri="{FF2B5EF4-FFF2-40B4-BE49-F238E27FC236}">
                <a16:creationId xmlns:a16="http://schemas.microsoft.com/office/drawing/2014/main" id="{CDC6B714-7D77-4E85-BFE6-61BBFF16E27D}"/>
              </a:ext>
            </a:extLst>
          </p:cNvPr>
          <p:cNvSpPr>
            <a:spLocks noChangeArrowheads="1"/>
          </p:cNvSpPr>
          <p:nvPr/>
        </p:nvSpPr>
        <p:spPr bwMode="auto">
          <a:xfrm rot="1937289">
            <a:off x="2743200" y="2590800"/>
            <a:ext cx="3124200" cy="17526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1000" fill="hold"/>
                                        <p:tgtEl>
                                          <p:spTgt spid="55299"/>
                                        </p:tgtEl>
                                        <p:attrNameLst>
                                          <p:attrName>ppt_x</p:attrName>
                                        </p:attrNameLst>
                                      </p:cBhvr>
                                      <p:tavLst>
                                        <p:tav tm="0">
                                          <p:val>
                                            <p:strVal val="#ppt_x"/>
                                          </p:val>
                                        </p:tav>
                                        <p:tav tm="100000">
                                          <p:val>
                                            <p:strVal val="#ppt_x"/>
                                          </p:val>
                                        </p:tav>
                                      </p:tavLst>
                                    </p:anim>
                                    <p:anim calcmode="lin" valueType="num">
                                      <p:cBhvr additive="base">
                                        <p:cTn id="8" dur="1000" fill="hold"/>
                                        <p:tgtEl>
                                          <p:spTgt spid="5529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14" presetClass="entr" presetSubtype="10" fill="hold" nodeType="afterEffect">
                                  <p:stCondLst>
                                    <p:cond delay="0"/>
                                  </p:stCondLst>
                                  <p:childTnLst>
                                    <p:set>
                                      <p:cBhvr>
                                        <p:cTn id="11" dur="1" fill="hold">
                                          <p:stCondLst>
                                            <p:cond delay="0"/>
                                          </p:stCondLst>
                                        </p:cTn>
                                        <p:tgtEl>
                                          <p:spTgt spid="55298"/>
                                        </p:tgtEl>
                                        <p:attrNameLst>
                                          <p:attrName>style.visibility</p:attrName>
                                        </p:attrNameLst>
                                      </p:cBhvr>
                                      <p:to>
                                        <p:strVal val="visible"/>
                                      </p:to>
                                    </p:set>
                                    <p:animEffect transition="in" filter="randombar(horizontal)">
                                      <p:cBhvr>
                                        <p:cTn id="12" dur="1000"/>
                                        <p:tgtEl>
                                          <p:spTgt spid="55298"/>
                                        </p:tgtEl>
                                      </p:cBhvr>
                                    </p:animEffect>
                                  </p:childTnLst>
                                </p:cTn>
                              </p:par>
                            </p:childTnLst>
                          </p:cTn>
                        </p:par>
                        <p:par>
                          <p:cTn id="13" fill="hold" nodeType="afterGroup">
                            <p:stCondLst>
                              <p:cond delay="2000"/>
                            </p:stCondLst>
                            <p:childTnLst>
                              <p:par>
                                <p:cTn id="14" presetID="15" presetClass="entr" presetSubtype="0" fill="hold" grpId="0" nodeType="afterEffect">
                                  <p:stCondLst>
                                    <p:cond delay="1500"/>
                                  </p:stCondLst>
                                  <p:childTnLst>
                                    <p:set>
                                      <p:cBhvr>
                                        <p:cTn id="15" dur="1" fill="hold">
                                          <p:stCondLst>
                                            <p:cond delay="0"/>
                                          </p:stCondLst>
                                        </p:cTn>
                                        <p:tgtEl>
                                          <p:spTgt spid="55300"/>
                                        </p:tgtEl>
                                        <p:attrNameLst>
                                          <p:attrName>style.visibility</p:attrName>
                                        </p:attrNameLst>
                                      </p:cBhvr>
                                      <p:to>
                                        <p:strVal val="visible"/>
                                      </p:to>
                                    </p:set>
                                    <p:anim calcmode="lin" valueType="num">
                                      <p:cBhvr>
                                        <p:cTn id="16" dur="2000" fill="hold"/>
                                        <p:tgtEl>
                                          <p:spTgt spid="55300"/>
                                        </p:tgtEl>
                                        <p:attrNameLst>
                                          <p:attrName>ppt_w</p:attrName>
                                        </p:attrNameLst>
                                      </p:cBhvr>
                                      <p:tavLst>
                                        <p:tav tm="0">
                                          <p:val>
                                            <p:fltVal val="0"/>
                                          </p:val>
                                        </p:tav>
                                        <p:tav tm="100000">
                                          <p:val>
                                            <p:strVal val="#ppt_w"/>
                                          </p:val>
                                        </p:tav>
                                      </p:tavLst>
                                    </p:anim>
                                    <p:anim calcmode="lin" valueType="num">
                                      <p:cBhvr>
                                        <p:cTn id="17" dur="2000" fill="hold"/>
                                        <p:tgtEl>
                                          <p:spTgt spid="55300"/>
                                        </p:tgtEl>
                                        <p:attrNameLst>
                                          <p:attrName>ppt_h</p:attrName>
                                        </p:attrNameLst>
                                      </p:cBhvr>
                                      <p:tavLst>
                                        <p:tav tm="0">
                                          <p:val>
                                            <p:fltVal val="0"/>
                                          </p:val>
                                        </p:tav>
                                        <p:tav tm="100000">
                                          <p:val>
                                            <p:strVal val="#ppt_h"/>
                                          </p:val>
                                        </p:tav>
                                      </p:tavLst>
                                    </p:anim>
                                    <p:anim calcmode="lin" valueType="num">
                                      <p:cBhvr>
                                        <p:cTn id="18" dur="2000" fill="hold"/>
                                        <p:tgtEl>
                                          <p:spTgt spid="55300"/>
                                        </p:tgtEl>
                                        <p:attrNameLst>
                                          <p:attrName>ppt_x</p:attrName>
                                        </p:attrNameLst>
                                      </p:cBhvr>
                                      <p:tavLst>
                                        <p:tav tm="0" fmla="#ppt_x+(cos(-2*pi*(1-$))*-#ppt_x-sin(-2*pi*(1-$))*(1-#ppt_y))*(1-$)">
                                          <p:val>
                                            <p:fltVal val="0"/>
                                          </p:val>
                                        </p:tav>
                                        <p:tav tm="100000">
                                          <p:val>
                                            <p:fltVal val="1"/>
                                          </p:val>
                                        </p:tav>
                                      </p:tavLst>
                                    </p:anim>
                                    <p:anim calcmode="lin" valueType="num">
                                      <p:cBhvr>
                                        <p:cTn id="19" dur="2000" fill="hold"/>
                                        <p:tgtEl>
                                          <p:spTgt spid="553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P spid="553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a:extLst>
              <a:ext uri="{FF2B5EF4-FFF2-40B4-BE49-F238E27FC236}">
                <a16:creationId xmlns:a16="http://schemas.microsoft.com/office/drawing/2014/main" id="{8E25C650-DDD3-40D4-9E33-DFCA9F803659}"/>
              </a:ext>
            </a:extLst>
          </p:cNvPr>
          <p:cNvSpPr>
            <a:spLocks noGrp="1" noChangeArrowheads="1"/>
          </p:cNvSpPr>
          <p:nvPr>
            <p:ph type="title"/>
          </p:nvPr>
        </p:nvSpPr>
        <p:spPr>
          <a:xfrm>
            <a:off x="7391400" y="1514168"/>
            <a:ext cx="1752600" cy="2753032"/>
          </a:xfrm>
        </p:spPr>
        <p:txBody>
          <a:bodyPr/>
          <a:lstStyle/>
          <a:p>
            <a:r>
              <a:rPr lang="en-US" altLang="en-US" dirty="0">
                <a:latin typeface="Arial" panose="020B0604020202020204" pitchFamily="34" charset="0"/>
                <a:ea typeface="Roboto" panose="02000000000000000000" pitchFamily="2" charset="0"/>
                <a:cs typeface="Arial" panose="020B0604020202020204" pitchFamily="34" charset="0"/>
              </a:rPr>
              <a:t>Tilted Trees</a:t>
            </a:r>
          </a:p>
        </p:txBody>
      </p:sp>
      <p:pic>
        <p:nvPicPr>
          <p:cNvPr id="47107" name="Picture 8" descr="DSCN0613">
            <a:extLst>
              <a:ext uri="{FF2B5EF4-FFF2-40B4-BE49-F238E27FC236}">
                <a16:creationId xmlns:a16="http://schemas.microsoft.com/office/drawing/2014/main" id="{DAB08F3F-FD8F-4890-AF9E-573F8B99BE9D}"/>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228600" y="1066800"/>
            <a:ext cx="72390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Oval 9">
            <a:extLst>
              <a:ext uri="{FF2B5EF4-FFF2-40B4-BE49-F238E27FC236}">
                <a16:creationId xmlns:a16="http://schemas.microsoft.com/office/drawing/2014/main" id="{4E2EBB41-D3FD-4166-A890-FDF6B2E63549}"/>
              </a:ext>
            </a:extLst>
          </p:cNvPr>
          <p:cNvSpPr>
            <a:spLocks noChangeArrowheads="1"/>
          </p:cNvSpPr>
          <p:nvPr/>
        </p:nvSpPr>
        <p:spPr bwMode="auto">
          <a:xfrm rot="2446954" flipH="1">
            <a:off x="3429000" y="914400"/>
            <a:ext cx="609600" cy="3200400"/>
          </a:xfrm>
          <a:prstGeom prst="ellipse">
            <a:avLst/>
          </a:prstGeom>
          <a:solidFill>
            <a:schemeClr val="accent1">
              <a:alpha val="0"/>
            </a:schemeClr>
          </a:solidFill>
          <a:ln w="25400" algn="ctr">
            <a:solidFill>
              <a:srgbClr val="FFFF00"/>
            </a:solidFill>
            <a:round/>
            <a:headEnd/>
            <a:tailEnd/>
          </a:ln>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58378" name="Oval 10">
            <a:extLst>
              <a:ext uri="{FF2B5EF4-FFF2-40B4-BE49-F238E27FC236}">
                <a16:creationId xmlns:a16="http://schemas.microsoft.com/office/drawing/2014/main" id="{C4379C62-F322-40EF-BACA-BD46A0E3D07F}"/>
              </a:ext>
            </a:extLst>
          </p:cNvPr>
          <p:cNvSpPr>
            <a:spLocks noChangeArrowheads="1"/>
          </p:cNvSpPr>
          <p:nvPr/>
        </p:nvSpPr>
        <p:spPr bwMode="auto">
          <a:xfrm rot="19703730" flipH="1">
            <a:off x="2057400" y="990600"/>
            <a:ext cx="609600" cy="1735138"/>
          </a:xfrm>
          <a:prstGeom prst="ellipse">
            <a:avLst/>
          </a:prstGeom>
          <a:solidFill>
            <a:schemeClr val="accent1">
              <a:alpha val="0"/>
            </a:schemeClr>
          </a:solidFill>
          <a:ln w="25400" algn="ctr">
            <a:solidFill>
              <a:srgbClr val="FFFF00"/>
            </a:solidFill>
            <a:round/>
            <a:headEnd/>
            <a:tailEnd/>
          </a:ln>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58379" name="Oval 11">
            <a:extLst>
              <a:ext uri="{FF2B5EF4-FFF2-40B4-BE49-F238E27FC236}">
                <a16:creationId xmlns:a16="http://schemas.microsoft.com/office/drawing/2014/main" id="{9955DB93-E24C-4971-8161-389B9B9FF561}"/>
              </a:ext>
            </a:extLst>
          </p:cNvPr>
          <p:cNvSpPr>
            <a:spLocks noChangeArrowheads="1"/>
          </p:cNvSpPr>
          <p:nvPr/>
        </p:nvSpPr>
        <p:spPr bwMode="auto">
          <a:xfrm rot="4418588" flipH="1">
            <a:off x="6327775" y="2786063"/>
            <a:ext cx="896938" cy="1579562"/>
          </a:xfrm>
          <a:prstGeom prst="ellipse">
            <a:avLst/>
          </a:prstGeom>
          <a:solidFill>
            <a:schemeClr val="accent1">
              <a:alpha val="0"/>
            </a:schemeClr>
          </a:solidFill>
          <a:ln w="25400" algn="ctr">
            <a:solidFill>
              <a:srgbClr val="FFFF00"/>
            </a:solidFill>
            <a:round/>
            <a:headEnd/>
            <a:tailEnd/>
          </a:ln>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58380" name="Oval 12">
            <a:extLst>
              <a:ext uri="{FF2B5EF4-FFF2-40B4-BE49-F238E27FC236}">
                <a16:creationId xmlns:a16="http://schemas.microsoft.com/office/drawing/2014/main" id="{0347B21F-5EF0-4815-8925-5857050E81DE}"/>
              </a:ext>
            </a:extLst>
          </p:cNvPr>
          <p:cNvSpPr>
            <a:spLocks noChangeArrowheads="1"/>
          </p:cNvSpPr>
          <p:nvPr/>
        </p:nvSpPr>
        <p:spPr bwMode="auto">
          <a:xfrm rot="2446954" flipH="1">
            <a:off x="6096000" y="1108075"/>
            <a:ext cx="750888" cy="2701925"/>
          </a:xfrm>
          <a:prstGeom prst="ellipse">
            <a:avLst/>
          </a:prstGeom>
          <a:solidFill>
            <a:schemeClr val="accent1">
              <a:alpha val="0"/>
            </a:schemeClr>
          </a:solidFill>
          <a:ln w="25400" algn="ctr">
            <a:solidFill>
              <a:srgbClr val="FFFF00"/>
            </a:solidFill>
            <a:round/>
            <a:headEnd/>
            <a:tailEnd/>
          </a:ln>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377"/>
                                        </p:tgtEl>
                                        <p:attrNameLst>
                                          <p:attrName>style.visibility</p:attrName>
                                        </p:attrNameLst>
                                      </p:cBhvr>
                                      <p:to>
                                        <p:strVal val="visible"/>
                                      </p:to>
                                    </p:set>
                                    <p:anim calcmode="lin" valueType="num">
                                      <p:cBhvr>
                                        <p:cTn id="7" dur="500" fill="hold"/>
                                        <p:tgtEl>
                                          <p:spTgt spid="58377"/>
                                        </p:tgtEl>
                                        <p:attrNameLst>
                                          <p:attrName>ppt_w</p:attrName>
                                        </p:attrNameLst>
                                      </p:cBhvr>
                                      <p:tavLst>
                                        <p:tav tm="0">
                                          <p:val>
                                            <p:strVal val="#ppt_w*0.70"/>
                                          </p:val>
                                        </p:tav>
                                        <p:tav tm="100000">
                                          <p:val>
                                            <p:strVal val="#ppt_w"/>
                                          </p:val>
                                        </p:tav>
                                      </p:tavLst>
                                    </p:anim>
                                    <p:anim calcmode="lin" valueType="num">
                                      <p:cBhvr>
                                        <p:cTn id="8" dur="500" fill="hold"/>
                                        <p:tgtEl>
                                          <p:spTgt spid="58377"/>
                                        </p:tgtEl>
                                        <p:attrNameLst>
                                          <p:attrName>ppt_h</p:attrName>
                                        </p:attrNameLst>
                                      </p:cBhvr>
                                      <p:tavLst>
                                        <p:tav tm="0">
                                          <p:val>
                                            <p:strVal val="#ppt_h"/>
                                          </p:val>
                                        </p:tav>
                                        <p:tav tm="100000">
                                          <p:val>
                                            <p:strVal val="#ppt_h"/>
                                          </p:val>
                                        </p:tav>
                                      </p:tavLst>
                                    </p:anim>
                                    <p:animEffect transition="in" filter="fade">
                                      <p:cBhvr>
                                        <p:cTn id="9" dur="500"/>
                                        <p:tgtEl>
                                          <p:spTgt spid="5837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8380"/>
                                        </p:tgtEl>
                                        <p:attrNameLst>
                                          <p:attrName>style.visibility</p:attrName>
                                        </p:attrNameLst>
                                      </p:cBhvr>
                                      <p:to>
                                        <p:strVal val="visible"/>
                                      </p:to>
                                    </p:set>
                                    <p:anim calcmode="lin" valueType="num">
                                      <p:cBhvr>
                                        <p:cTn id="12" dur="500" fill="hold"/>
                                        <p:tgtEl>
                                          <p:spTgt spid="58380"/>
                                        </p:tgtEl>
                                        <p:attrNameLst>
                                          <p:attrName>ppt_w</p:attrName>
                                        </p:attrNameLst>
                                      </p:cBhvr>
                                      <p:tavLst>
                                        <p:tav tm="0">
                                          <p:val>
                                            <p:strVal val="#ppt_w*0.70"/>
                                          </p:val>
                                        </p:tav>
                                        <p:tav tm="100000">
                                          <p:val>
                                            <p:strVal val="#ppt_w"/>
                                          </p:val>
                                        </p:tav>
                                      </p:tavLst>
                                    </p:anim>
                                    <p:anim calcmode="lin" valueType="num">
                                      <p:cBhvr>
                                        <p:cTn id="13" dur="500" fill="hold"/>
                                        <p:tgtEl>
                                          <p:spTgt spid="58380"/>
                                        </p:tgtEl>
                                        <p:attrNameLst>
                                          <p:attrName>ppt_h</p:attrName>
                                        </p:attrNameLst>
                                      </p:cBhvr>
                                      <p:tavLst>
                                        <p:tav tm="0">
                                          <p:val>
                                            <p:strVal val="#ppt_h"/>
                                          </p:val>
                                        </p:tav>
                                        <p:tav tm="100000">
                                          <p:val>
                                            <p:strVal val="#ppt_h"/>
                                          </p:val>
                                        </p:tav>
                                      </p:tavLst>
                                    </p:anim>
                                    <p:animEffect transition="in" filter="fade">
                                      <p:cBhvr>
                                        <p:cTn id="14" dur="500"/>
                                        <p:tgtEl>
                                          <p:spTgt spid="5838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8379"/>
                                        </p:tgtEl>
                                        <p:attrNameLst>
                                          <p:attrName>style.visibility</p:attrName>
                                        </p:attrNameLst>
                                      </p:cBhvr>
                                      <p:to>
                                        <p:strVal val="visible"/>
                                      </p:to>
                                    </p:set>
                                    <p:anim calcmode="lin" valueType="num">
                                      <p:cBhvr>
                                        <p:cTn id="17" dur="500" fill="hold"/>
                                        <p:tgtEl>
                                          <p:spTgt spid="58379"/>
                                        </p:tgtEl>
                                        <p:attrNameLst>
                                          <p:attrName>ppt_w</p:attrName>
                                        </p:attrNameLst>
                                      </p:cBhvr>
                                      <p:tavLst>
                                        <p:tav tm="0">
                                          <p:val>
                                            <p:strVal val="#ppt_w*0.70"/>
                                          </p:val>
                                        </p:tav>
                                        <p:tav tm="100000">
                                          <p:val>
                                            <p:strVal val="#ppt_w"/>
                                          </p:val>
                                        </p:tav>
                                      </p:tavLst>
                                    </p:anim>
                                    <p:anim calcmode="lin" valueType="num">
                                      <p:cBhvr>
                                        <p:cTn id="18" dur="500" fill="hold"/>
                                        <p:tgtEl>
                                          <p:spTgt spid="58379"/>
                                        </p:tgtEl>
                                        <p:attrNameLst>
                                          <p:attrName>ppt_h</p:attrName>
                                        </p:attrNameLst>
                                      </p:cBhvr>
                                      <p:tavLst>
                                        <p:tav tm="0">
                                          <p:val>
                                            <p:strVal val="#ppt_h"/>
                                          </p:val>
                                        </p:tav>
                                        <p:tav tm="100000">
                                          <p:val>
                                            <p:strVal val="#ppt_h"/>
                                          </p:val>
                                        </p:tav>
                                      </p:tavLst>
                                    </p:anim>
                                    <p:animEffect transition="in" filter="fade">
                                      <p:cBhvr>
                                        <p:cTn id="19" dur="500"/>
                                        <p:tgtEl>
                                          <p:spTgt spid="5837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8378"/>
                                        </p:tgtEl>
                                        <p:attrNameLst>
                                          <p:attrName>style.visibility</p:attrName>
                                        </p:attrNameLst>
                                      </p:cBhvr>
                                      <p:to>
                                        <p:strVal val="visible"/>
                                      </p:to>
                                    </p:set>
                                    <p:anim calcmode="lin" valueType="num">
                                      <p:cBhvr>
                                        <p:cTn id="22" dur="500" fill="hold"/>
                                        <p:tgtEl>
                                          <p:spTgt spid="58378"/>
                                        </p:tgtEl>
                                        <p:attrNameLst>
                                          <p:attrName>ppt_w</p:attrName>
                                        </p:attrNameLst>
                                      </p:cBhvr>
                                      <p:tavLst>
                                        <p:tav tm="0">
                                          <p:val>
                                            <p:strVal val="#ppt_w*0.70"/>
                                          </p:val>
                                        </p:tav>
                                        <p:tav tm="100000">
                                          <p:val>
                                            <p:strVal val="#ppt_w"/>
                                          </p:val>
                                        </p:tav>
                                      </p:tavLst>
                                    </p:anim>
                                    <p:anim calcmode="lin" valueType="num">
                                      <p:cBhvr>
                                        <p:cTn id="23" dur="500" fill="hold"/>
                                        <p:tgtEl>
                                          <p:spTgt spid="58378"/>
                                        </p:tgtEl>
                                        <p:attrNameLst>
                                          <p:attrName>ppt_h</p:attrName>
                                        </p:attrNameLst>
                                      </p:cBhvr>
                                      <p:tavLst>
                                        <p:tav tm="0">
                                          <p:val>
                                            <p:strVal val="#ppt_h"/>
                                          </p:val>
                                        </p:tav>
                                        <p:tav tm="100000">
                                          <p:val>
                                            <p:strVal val="#ppt_h"/>
                                          </p:val>
                                        </p:tav>
                                      </p:tavLst>
                                    </p:anim>
                                    <p:animEffect transition="in" filter="fade">
                                      <p:cBhvr>
                                        <p:cTn id="24" dur="500"/>
                                        <p:tgtEl>
                                          <p:spTgt spid="58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P spid="58378" grpId="0" animBg="1"/>
      <p:bldP spid="58379" grpId="0" animBg="1"/>
      <p:bldP spid="5838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2" name="Picture 4" descr="San Jac Trail Sign 2">
            <a:extLst>
              <a:ext uri="{FF2B5EF4-FFF2-40B4-BE49-F238E27FC236}">
                <a16:creationId xmlns:a16="http://schemas.microsoft.com/office/drawing/2014/main" id="{69EFC96D-DC3E-47DC-B872-7514A8E1443C}"/>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648199" y="763188"/>
            <a:ext cx="4296697" cy="405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AE1D4AFF-341C-4008-A234-CD42699DD699}"/>
              </a:ext>
            </a:extLst>
          </p:cNvPr>
          <p:cNvPicPr>
            <a:picLocks noChangeAspect="1" noChangeArrowheads="1"/>
          </p:cNvPicPr>
          <p:nvPr/>
        </p:nvPicPr>
        <p:blipFill>
          <a:blip r:embed="rId4">
            <a:lum bright="-2000" contrast="6000"/>
            <a:extLst>
              <a:ext uri="{28A0092B-C50C-407E-A947-70E740481C1C}">
                <a14:useLocalDpi xmlns:a14="http://schemas.microsoft.com/office/drawing/2010/main" val="0"/>
              </a:ext>
            </a:extLst>
          </a:blip>
          <a:srcRect/>
          <a:stretch>
            <a:fillRect/>
          </a:stretch>
        </p:blipFill>
        <p:spPr bwMode="auto">
          <a:xfrm>
            <a:off x="255639" y="1784555"/>
            <a:ext cx="3500284" cy="465333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6" name="Rectangle 8">
            <a:extLst>
              <a:ext uri="{FF2B5EF4-FFF2-40B4-BE49-F238E27FC236}">
                <a16:creationId xmlns:a16="http://schemas.microsoft.com/office/drawing/2014/main" id="{C60D4D34-C788-42D1-A9A8-F99422B75730}"/>
              </a:ext>
            </a:extLst>
          </p:cNvPr>
          <p:cNvSpPr>
            <a:spLocks noGrp="1" noChangeArrowheads="1"/>
          </p:cNvSpPr>
          <p:nvPr>
            <p:ph type="title"/>
          </p:nvPr>
        </p:nvSpPr>
        <p:spPr>
          <a:xfrm>
            <a:off x="4648200" y="5029200"/>
            <a:ext cx="4296696" cy="604684"/>
          </a:xfrm>
          <a:solidFill>
            <a:schemeClr val="tx1"/>
          </a:solidFill>
          <a:ln w="114300">
            <a:solidFill>
              <a:schemeClr val="tx1"/>
            </a:solidFill>
            <a:miter lim="800000"/>
            <a:headEnd/>
            <a:tailEnd/>
          </a:ln>
        </p:spPr>
        <p:txBody>
          <a:bodyPr>
            <a:noAutofit/>
          </a:bodyPr>
          <a:lstStyle/>
          <a:p>
            <a:r>
              <a:rPr lang="en-US" altLang="en-US" sz="2400" dirty="0">
                <a:solidFill>
                  <a:schemeClr val="bg1"/>
                </a:solidFill>
                <a:latin typeface="Arial" panose="020B0604020202020204" pitchFamily="34" charset="0"/>
                <a:ea typeface="Roboto" panose="02000000000000000000" pitchFamily="2" charset="0"/>
                <a:cs typeface="Arial" panose="020B0604020202020204" pitchFamily="34" charset="0"/>
              </a:rPr>
              <a:t>Hikers and Backpackers</a:t>
            </a:r>
          </a:p>
        </p:txBody>
      </p:sp>
      <p:sp>
        <p:nvSpPr>
          <p:cNvPr id="5" name="Rectangle 6">
            <a:extLst>
              <a:ext uri="{FF2B5EF4-FFF2-40B4-BE49-F238E27FC236}">
                <a16:creationId xmlns:a16="http://schemas.microsoft.com/office/drawing/2014/main" id="{A571E469-1D4B-4518-9062-FCF74F57D2C7}"/>
              </a:ext>
            </a:extLst>
          </p:cNvPr>
          <p:cNvSpPr>
            <a:spLocks noChangeArrowheads="1"/>
          </p:cNvSpPr>
          <p:nvPr/>
        </p:nvSpPr>
        <p:spPr bwMode="auto">
          <a:xfrm>
            <a:off x="199104" y="835868"/>
            <a:ext cx="3556819" cy="747125"/>
          </a:xfrm>
          <a:prstGeom prst="rect">
            <a:avLst/>
          </a:prstGeom>
          <a:solidFill>
            <a:schemeClr val="tx1"/>
          </a:solidFill>
          <a:ln w="190500">
            <a:solidFill>
              <a:schemeClr val="tx1"/>
            </a:solidFill>
            <a:miter lim="800000"/>
            <a:headEnd/>
            <a:tailEnd/>
          </a:ln>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sz="2800" dirty="0">
                <a:latin typeface="Arial" panose="020B0604020202020204" pitchFamily="34" charset="0"/>
                <a:ea typeface="Roboto" panose="02000000000000000000" pitchFamily="2" charset="0"/>
                <a:cs typeface="Arial" panose="020B0604020202020204" pitchFamily="34" charset="0"/>
              </a:rPr>
              <a:t>Identify the Trail User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2000" fill="hold"/>
                                        <p:tgtEl>
                                          <p:spTgt spid="2055"/>
                                        </p:tgtEl>
                                        <p:attrNameLst>
                                          <p:attrName>ppt_x</p:attrName>
                                        </p:attrNameLst>
                                      </p:cBhvr>
                                      <p:tavLst>
                                        <p:tav tm="0">
                                          <p:val>
                                            <p:strVal val="0-#ppt_w/2"/>
                                          </p:val>
                                        </p:tav>
                                        <p:tav tm="100000">
                                          <p:val>
                                            <p:strVal val="#ppt_x"/>
                                          </p:val>
                                        </p:tav>
                                      </p:tavLst>
                                    </p:anim>
                                    <p:anim calcmode="lin" valueType="num">
                                      <p:cBhvr additive="base">
                                        <p:cTn id="8" dur="2000" fill="hold"/>
                                        <p:tgtEl>
                                          <p:spTgt spid="205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56"/>
                                        </p:tgtEl>
                                        <p:attrNameLst>
                                          <p:attrName>style.visibility</p:attrName>
                                        </p:attrNameLst>
                                      </p:cBhvr>
                                      <p:to>
                                        <p:strVal val="visible"/>
                                      </p:to>
                                    </p:set>
                                    <p:anim calcmode="lin" valueType="num">
                                      <p:cBhvr additive="base">
                                        <p:cTn id="11" dur="1000" fill="hold"/>
                                        <p:tgtEl>
                                          <p:spTgt spid="2056"/>
                                        </p:tgtEl>
                                        <p:attrNameLst>
                                          <p:attrName>ppt_x</p:attrName>
                                        </p:attrNameLst>
                                      </p:cBhvr>
                                      <p:tavLst>
                                        <p:tav tm="0">
                                          <p:val>
                                            <p:strVal val="#ppt_x"/>
                                          </p:val>
                                        </p:tav>
                                        <p:tav tm="100000">
                                          <p:val>
                                            <p:strVal val="#ppt_x"/>
                                          </p:val>
                                        </p:tav>
                                      </p:tavLst>
                                    </p:anim>
                                    <p:anim calcmode="lin" valueType="num">
                                      <p:cBhvr additive="base">
                                        <p:cTn id="12" dur="1000" fill="hold"/>
                                        <p:tgtEl>
                                          <p:spTgt spid="205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2000" fill="hold"/>
                                        <p:tgtEl>
                                          <p:spTgt spid="2052"/>
                                        </p:tgtEl>
                                        <p:attrNameLst>
                                          <p:attrName>ppt_x</p:attrName>
                                        </p:attrNameLst>
                                      </p:cBhvr>
                                      <p:tavLst>
                                        <p:tav tm="0">
                                          <p:val>
                                            <p:strVal val="#ppt_x"/>
                                          </p:val>
                                        </p:tav>
                                        <p:tav tm="100000">
                                          <p:val>
                                            <p:strVal val="#ppt_x"/>
                                          </p:val>
                                        </p:tav>
                                      </p:tavLst>
                                    </p:anim>
                                    <p:anim calcmode="lin" valueType="num">
                                      <p:cBhvr additive="base">
                                        <p:cTn id="16" dur="2000" fill="hold"/>
                                        <p:tgtEl>
                                          <p:spTgt spid="2052"/>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0-#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animBg="1" autoUpdateAnimBg="0"/>
      <p:bldP spid="5"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9AC5C1-5AC4-4899-A49A-4A30CB7A70FC}"/>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8130" name="Picture 2" descr="0006169">
            <a:extLst>
              <a:ext uri="{FF2B5EF4-FFF2-40B4-BE49-F238E27FC236}">
                <a16:creationId xmlns:a16="http://schemas.microsoft.com/office/drawing/2014/main" id="{478A8C67-0B27-48D6-97F4-43A79FF05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449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slickrock ">
            <a:extLst>
              <a:ext uri="{FF2B5EF4-FFF2-40B4-BE49-F238E27FC236}">
                <a16:creationId xmlns:a16="http://schemas.microsoft.com/office/drawing/2014/main" id="{013D2CF1-21D7-4531-9F58-9E07D08F9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4">
            <a:extLst>
              <a:ext uri="{FF2B5EF4-FFF2-40B4-BE49-F238E27FC236}">
                <a16:creationId xmlns:a16="http://schemas.microsoft.com/office/drawing/2014/main" id="{CF02B66A-6ABE-4DFA-A1A8-D75502CDC5E0}"/>
              </a:ext>
            </a:extLst>
          </p:cNvPr>
          <p:cNvSpPr>
            <a:spLocks noGrp="1" noChangeArrowheads="1"/>
          </p:cNvSpPr>
          <p:nvPr>
            <p:ph type="title"/>
          </p:nvPr>
        </p:nvSpPr>
        <p:spPr>
          <a:xfrm>
            <a:off x="4572000" y="3124200"/>
            <a:ext cx="4572000" cy="3733800"/>
          </a:xfrm>
        </p:spPr>
        <p:txBody>
          <a:bodyPr/>
          <a:lstStyle/>
          <a:p>
            <a:pPr algn="l">
              <a:buFont typeface="Wingdings" panose="05000000000000000000" pitchFamily="2" charset="2"/>
              <a:buNone/>
            </a:pPr>
            <a:r>
              <a:rPr lang="en-US" altLang="en-US" dirty="0">
                <a:latin typeface="Arial" panose="020B0604020202020204" pitchFamily="34" charset="0"/>
                <a:ea typeface="Roboto" panose="02000000000000000000" pitchFamily="2" charset="0"/>
                <a:cs typeface="Arial" panose="020B0604020202020204" pitchFamily="34" charset="0"/>
              </a:rPr>
              <a:t>Land Capability:</a:t>
            </a:r>
            <a:br>
              <a:rPr lang="en-US" altLang="en-US" dirty="0">
                <a:latin typeface="Arial" panose="020B0604020202020204" pitchFamily="34" charset="0"/>
                <a:ea typeface="Roboto" panose="02000000000000000000" pitchFamily="2" charset="0"/>
                <a:cs typeface="Arial" panose="020B0604020202020204" pitchFamily="34" charset="0"/>
              </a:rPr>
            </a:br>
            <a:r>
              <a:rPr lang="en-US" altLang="en-US" dirty="0">
                <a:latin typeface="Arial" panose="020B0604020202020204" pitchFamily="34" charset="0"/>
                <a:ea typeface="Roboto" panose="02000000000000000000" pitchFamily="2" charset="0"/>
                <a:cs typeface="Arial" panose="020B0604020202020204" pitchFamily="34" charset="0"/>
              </a:rPr>
              <a:t>Soils</a:t>
            </a:r>
            <a:br>
              <a:rPr lang="en-US" altLang="en-US" dirty="0">
                <a:latin typeface="Arial" panose="020B0604020202020204" pitchFamily="34" charset="0"/>
                <a:ea typeface="Roboto" panose="02000000000000000000" pitchFamily="2" charset="0"/>
                <a:cs typeface="Arial" panose="020B0604020202020204" pitchFamily="34" charset="0"/>
              </a:rPr>
            </a:br>
            <a:r>
              <a:rPr lang="en-US" altLang="en-US" sz="2400" dirty="0" err="1">
                <a:latin typeface="Arial" panose="020B0604020202020204" pitchFamily="34" charset="0"/>
                <a:ea typeface="Roboto" panose="02000000000000000000" pitchFamily="2" charset="0"/>
                <a:cs typeface="Arial" panose="020B0604020202020204" pitchFamily="34" charset="0"/>
              </a:rPr>
              <a:t>Soils</a:t>
            </a:r>
            <a:r>
              <a:rPr lang="en-US" altLang="en-US" sz="2400" dirty="0">
                <a:latin typeface="Arial" panose="020B0604020202020204" pitchFamily="34" charset="0"/>
                <a:ea typeface="Roboto" panose="02000000000000000000" pitchFamily="2" charset="0"/>
                <a:cs typeface="Arial" panose="020B0604020202020204" pitchFamily="34" charset="0"/>
              </a:rPr>
              <a:t> Range From Rock to Sand</a:t>
            </a:r>
            <a:br>
              <a:rPr lang="en-US" altLang="en-US" sz="2400" dirty="0">
                <a:latin typeface="Arial" panose="020B0604020202020204" pitchFamily="34" charset="0"/>
                <a:ea typeface="Roboto" panose="02000000000000000000" pitchFamily="2" charset="0"/>
                <a:cs typeface="Arial" panose="020B0604020202020204" pitchFamily="34" charset="0"/>
              </a:rPr>
            </a:br>
            <a:br>
              <a:rPr lang="en-US" altLang="en-US" sz="2400" dirty="0">
                <a:latin typeface="Arial" panose="020B0604020202020204" pitchFamily="34" charset="0"/>
                <a:ea typeface="Roboto" panose="02000000000000000000" pitchFamily="2" charset="0"/>
                <a:cs typeface="Arial" panose="020B0604020202020204" pitchFamily="34" charset="0"/>
              </a:rPr>
            </a:br>
            <a:r>
              <a:rPr lang="en-US" altLang="en-US" sz="2400" dirty="0">
                <a:latin typeface="Arial" panose="020B0604020202020204" pitchFamily="34" charset="0"/>
                <a:ea typeface="Roboto" panose="02000000000000000000" pitchFamily="2" charset="0"/>
                <a:cs typeface="Arial" panose="020B0604020202020204" pitchFamily="34" charset="0"/>
              </a:rPr>
              <a:t>Trail Grade Depends on Use, Soil, and Season of Use</a:t>
            </a:r>
            <a:br>
              <a:rPr lang="en-US" altLang="en-US" sz="2400" dirty="0">
                <a:latin typeface="Arial" panose="020B0604020202020204" pitchFamily="34" charset="0"/>
                <a:ea typeface="Roboto" panose="02000000000000000000" pitchFamily="2" charset="0"/>
                <a:cs typeface="Arial" panose="020B0604020202020204" pitchFamily="34" charset="0"/>
              </a:rPr>
            </a:br>
            <a:endParaRPr lang="en-US" altLang="en-US" sz="2400" dirty="0">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National Historic Trail Sign">
            <a:extLst>
              <a:ext uri="{FF2B5EF4-FFF2-40B4-BE49-F238E27FC236}">
                <a16:creationId xmlns:a16="http://schemas.microsoft.com/office/drawing/2014/main" id="{16E80D85-845A-40DF-B322-76B56B430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a:extLst>
              <a:ext uri="{FF2B5EF4-FFF2-40B4-BE49-F238E27FC236}">
                <a16:creationId xmlns:a16="http://schemas.microsoft.com/office/drawing/2014/main" id="{252D889E-8211-488B-A181-BA304B17AA29}"/>
              </a:ext>
            </a:extLst>
          </p:cNvPr>
          <p:cNvSpPr>
            <a:spLocks noGrp="1" noChangeArrowheads="1"/>
          </p:cNvSpPr>
          <p:nvPr>
            <p:ph type="title"/>
          </p:nvPr>
        </p:nvSpPr>
        <p:spPr>
          <a:xfrm>
            <a:off x="0" y="152400"/>
            <a:ext cx="5791200" cy="1143000"/>
          </a:xfrm>
        </p:spPr>
        <p:txBody>
          <a:bodyPr/>
          <a:lstStyle/>
          <a:p>
            <a: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t>Sandy Soils</a:t>
            </a:r>
            <a:b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t> Appear Stable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DSC00001">
            <a:extLst>
              <a:ext uri="{FF2B5EF4-FFF2-40B4-BE49-F238E27FC236}">
                <a16:creationId xmlns:a16="http://schemas.microsoft.com/office/drawing/2014/main" id="{50672927-E07F-4289-A185-7D68D4099A73}"/>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a:extLst>
              <a:ext uri="{FF2B5EF4-FFF2-40B4-BE49-F238E27FC236}">
                <a16:creationId xmlns:a16="http://schemas.microsoft.com/office/drawing/2014/main" id="{C11525E6-A969-4C0E-938A-9E94927AED41}"/>
              </a:ext>
            </a:extLst>
          </p:cNvPr>
          <p:cNvSpPr>
            <a:spLocks noChangeArrowheads="1"/>
          </p:cNvSpPr>
          <p:nvPr/>
        </p:nvSpPr>
        <p:spPr bwMode="auto">
          <a:xfrm>
            <a:off x="0" y="0"/>
            <a:ext cx="3124200" cy="3352800"/>
          </a:xfrm>
          <a:prstGeom prst="rect">
            <a:avLst/>
          </a:prstGeom>
          <a:solidFill>
            <a:srgbClr val="CCFF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a:solidFill>
                  <a:schemeClr val="tx1"/>
                </a:solidFill>
              </a:rPr>
              <a:t>Sandy Soils</a:t>
            </a:r>
            <a:br>
              <a:rPr lang="en-US" altLang="en-US">
                <a:solidFill>
                  <a:schemeClr val="tx1"/>
                </a:solidFill>
              </a:rPr>
            </a:br>
            <a:r>
              <a:rPr lang="en-US" altLang="en-US">
                <a:solidFill>
                  <a:schemeClr val="tx1"/>
                </a:solidFill>
              </a:rPr>
              <a:t> Appear Stable</a:t>
            </a:r>
          </a:p>
          <a:p>
            <a:r>
              <a:rPr lang="en-US" altLang="en-US">
                <a:solidFill>
                  <a:schemeClr val="tx1"/>
                </a:solidFill>
              </a:rPr>
              <a:t>Until Slight Grades</a:t>
            </a:r>
          </a:p>
        </p:txBody>
      </p:sp>
      <p:pic>
        <p:nvPicPr>
          <p:cNvPr id="62469" name="Picture 5" descr="DSC00002">
            <a:extLst>
              <a:ext uri="{FF2B5EF4-FFF2-40B4-BE49-F238E27FC236}">
                <a16:creationId xmlns:a16="http://schemas.microsoft.com/office/drawing/2014/main" id="{A86823A9-2AC3-4CF9-A46F-74C49F4D5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p:cTn id="7" dur="1000" fill="hold"/>
                                        <p:tgtEl>
                                          <p:spTgt spid="62468"/>
                                        </p:tgtEl>
                                        <p:attrNameLst>
                                          <p:attrName>ppt_w</p:attrName>
                                        </p:attrNameLst>
                                      </p:cBhvr>
                                      <p:tavLst>
                                        <p:tav tm="0">
                                          <p:val>
                                            <p:fltVal val="0"/>
                                          </p:val>
                                        </p:tav>
                                        <p:tav tm="100000">
                                          <p:val>
                                            <p:strVal val="#ppt_w"/>
                                          </p:val>
                                        </p:tav>
                                      </p:tavLst>
                                    </p:anim>
                                    <p:anim calcmode="lin" valueType="num">
                                      <p:cBhvr>
                                        <p:cTn id="8" dur="1000" fill="hold"/>
                                        <p:tgtEl>
                                          <p:spTgt spid="62468"/>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0-#ppt_w/2"/>
                                          </p:val>
                                        </p:tav>
                                        <p:tav tm="100000">
                                          <p:val>
                                            <p:strVal val="#ppt_x"/>
                                          </p:val>
                                        </p:tav>
                                      </p:tavLst>
                                    </p:anim>
                                    <p:anim calcmode="lin" valueType="num">
                                      <p:cBhvr additive="base">
                                        <p:cTn id="13" dur="500" fill="hold"/>
                                        <p:tgtEl>
                                          <p:spTgt spid="6246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62469"/>
                                        </p:tgtEl>
                                        <p:attrNameLst>
                                          <p:attrName>style.visibility</p:attrName>
                                        </p:attrNameLst>
                                      </p:cBhvr>
                                      <p:to>
                                        <p:strVal val="visible"/>
                                      </p:to>
                                    </p:set>
                                    <p:anim calcmode="lin" valueType="num">
                                      <p:cBhvr>
                                        <p:cTn id="18" dur="2000" fill="hold"/>
                                        <p:tgtEl>
                                          <p:spTgt spid="62469"/>
                                        </p:tgtEl>
                                        <p:attrNameLst>
                                          <p:attrName>ppt_w</p:attrName>
                                        </p:attrNameLst>
                                      </p:cBhvr>
                                      <p:tavLst>
                                        <p:tav tm="0">
                                          <p:val>
                                            <p:fltVal val="0"/>
                                          </p:val>
                                        </p:tav>
                                        <p:tav tm="100000">
                                          <p:val>
                                            <p:strVal val="#ppt_w"/>
                                          </p:val>
                                        </p:tav>
                                      </p:tavLst>
                                    </p:anim>
                                    <p:anim calcmode="lin" valueType="num">
                                      <p:cBhvr>
                                        <p:cTn id="19" dur="2000" fill="hold"/>
                                        <p:tgtEl>
                                          <p:spTgt spid="624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everly Entrenched Trail">
            <a:extLst>
              <a:ext uri="{FF2B5EF4-FFF2-40B4-BE49-F238E27FC236}">
                <a16:creationId xmlns:a16="http://schemas.microsoft.com/office/drawing/2014/main" id="{981B518E-EC59-4C8D-9E47-38D7DAD5F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Line 4">
            <a:extLst>
              <a:ext uri="{FF2B5EF4-FFF2-40B4-BE49-F238E27FC236}">
                <a16:creationId xmlns:a16="http://schemas.microsoft.com/office/drawing/2014/main" id="{037929AD-F6CE-48BD-80AB-200795EDD8FA}"/>
              </a:ext>
            </a:extLst>
          </p:cNvPr>
          <p:cNvSpPr>
            <a:spLocks noChangeShapeType="1"/>
          </p:cNvSpPr>
          <p:nvPr/>
        </p:nvSpPr>
        <p:spPr bwMode="auto">
          <a:xfrm flipV="1">
            <a:off x="1981200" y="1295400"/>
            <a:ext cx="6324600" cy="76200"/>
          </a:xfrm>
          <a:prstGeom prst="line">
            <a:avLst/>
          </a:prstGeom>
          <a:noFill/>
          <a:ln w="50800">
            <a:solidFill>
              <a:srgbClr val="FFFF00"/>
            </a:solidFill>
            <a:round/>
            <a:headEnd type="triangle" w="lg" len="sm"/>
            <a:tailEnd type="triangle" w="lg" len="sm"/>
          </a:ln>
          <a:extLst>
            <a:ext uri="{909E8E84-426E-40DD-AFC4-6F175D3DCCD1}">
              <a14:hiddenFill xmlns:a14="http://schemas.microsoft.com/office/drawing/2010/main">
                <a:noFill/>
              </a14:hiddenFill>
            </a:ext>
          </a:extLst>
        </p:spPr>
        <p:txBody>
          <a:bodyPr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62820"/>
                                        </p:tgtEl>
                                        <p:attrNameLst>
                                          <p:attrName>style.visibility</p:attrName>
                                        </p:attrNameLst>
                                      </p:cBhvr>
                                      <p:to>
                                        <p:strVal val="visible"/>
                                      </p:to>
                                    </p:set>
                                    <p:anim calcmode="lin" valueType="num">
                                      <p:cBhvr>
                                        <p:cTn id="7" dur="1000" fill="hold"/>
                                        <p:tgtEl>
                                          <p:spTgt spid="162820"/>
                                        </p:tgtEl>
                                        <p:attrNameLst>
                                          <p:attrName>ppt_w</p:attrName>
                                        </p:attrNameLst>
                                      </p:cBhvr>
                                      <p:tavLst>
                                        <p:tav tm="0">
                                          <p:val>
                                            <p:strVal val="#ppt_w*0.70"/>
                                          </p:val>
                                        </p:tav>
                                        <p:tav tm="100000">
                                          <p:val>
                                            <p:strVal val="#ppt_w"/>
                                          </p:val>
                                        </p:tav>
                                      </p:tavLst>
                                    </p:anim>
                                    <p:anim calcmode="lin" valueType="num">
                                      <p:cBhvr>
                                        <p:cTn id="8" dur="1000" fill="hold"/>
                                        <p:tgtEl>
                                          <p:spTgt spid="162820"/>
                                        </p:tgtEl>
                                        <p:attrNameLst>
                                          <p:attrName>ppt_h</p:attrName>
                                        </p:attrNameLst>
                                      </p:cBhvr>
                                      <p:tavLst>
                                        <p:tav tm="0">
                                          <p:val>
                                            <p:strVal val="#ppt_h"/>
                                          </p:val>
                                        </p:tav>
                                        <p:tav tm="100000">
                                          <p:val>
                                            <p:strVal val="#ppt_h"/>
                                          </p:val>
                                        </p:tav>
                                      </p:tavLst>
                                    </p:anim>
                                    <p:animEffect transition="in" filter="fade">
                                      <p:cBhvr>
                                        <p:cTn id="9" dur="1000"/>
                                        <p:tgtEl>
                                          <p:spTgt spid="16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a:extLst>
              <a:ext uri="{FF2B5EF4-FFF2-40B4-BE49-F238E27FC236}">
                <a16:creationId xmlns:a16="http://schemas.microsoft.com/office/drawing/2014/main" id="{E37D6B9D-343A-42D3-876B-DD7090D5ABCC}"/>
              </a:ext>
            </a:extLst>
          </p:cNvPr>
          <p:cNvSpPr>
            <a:spLocks noGrp="1" noChangeArrowheads="1"/>
          </p:cNvSpPr>
          <p:nvPr>
            <p:ph type="title"/>
          </p:nvPr>
        </p:nvSpPr>
        <p:spPr>
          <a:xfrm>
            <a:off x="0" y="4746677"/>
            <a:ext cx="9144000" cy="926536"/>
          </a:xfrm>
          <a:solidFill>
            <a:schemeClr val="tx1"/>
          </a:solidFill>
          <a:ln w="25400">
            <a:solidFill>
              <a:schemeClr val="tx1"/>
            </a:solidFill>
            <a:miter lim="800000"/>
            <a:headEnd/>
            <a:tailEnd/>
          </a:ln>
        </p:spPr>
        <p:txBody>
          <a:bodyPr/>
          <a:lstStyle/>
          <a:p>
            <a: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t>Clay Soils Lose Structure with Moisture</a:t>
            </a:r>
          </a:p>
        </p:txBody>
      </p:sp>
      <p:pic>
        <p:nvPicPr>
          <p:cNvPr id="52227" name="Picture 4" descr="Clay Soils">
            <a:extLst>
              <a:ext uri="{FF2B5EF4-FFF2-40B4-BE49-F238E27FC236}">
                <a16:creationId xmlns:a16="http://schemas.microsoft.com/office/drawing/2014/main" id="{B2B6991E-EA8D-480B-84B2-43BAE259A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21547C-1399-436D-B1CA-91FB6FF4F240}"/>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250" name="Rectangle 3">
            <a:extLst>
              <a:ext uri="{FF2B5EF4-FFF2-40B4-BE49-F238E27FC236}">
                <a16:creationId xmlns:a16="http://schemas.microsoft.com/office/drawing/2014/main" id="{7CB7C49E-EAB1-4E07-8659-B2EB6E89901C}"/>
              </a:ext>
            </a:extLst>
          </p:cNvPr>
          <p:cNvSpPr>
            <a:spLocks noGrp="1" noChangeArrowheads="1"/>
          </p:cNvSpPr>
          <p:nvPr>
            <p:ph type="title"/>
          </p:nvPr>
        </p:nvSpPr>
        <p:spPr>
          <a:xfrm>
            <a:off x="0" y="1061884"/>
            <a:ext cx="2590800" cy="5796116"/>
          </a:xfrm>
        </p:spPr>
        <p:txBody>
          <a:bodyPr/>
          <a:lstStyle/>
          <a:p>
            <a: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t>Angular </a:t>
            </a:r>
            <a:r>
              <a:rPr lang="en-US" altLang="en-US" dirty="0">
                <a:latin typeface="Arial" panose="020B0604020202020204" pitchFamily="34" charset="0"/>
                <a:ea typeface="Roboto" panose="02000000000000000000" pitchFamily="2" charset="0"/>
                <a:cs typeface="Arial" panose="020B0604020202020204" pitchFamily="34" charset="0"/>
              </a:rPr>
              <a:t>Fractured</a:t>
            </a:r>
            <a:br>
              <a:rPr lang="en-US" altLang="en-US" dirty="0">
                <a:latin typeface="Arial" panose="020B0604020202020204" pitchFamily="34" charset="0"/>
                <a:ea typeface="Roboto" panose="02000000000000000000" pitchFamily="2" charset="0"/>
                <a:cs typeface="Arial" panose="020B0604020202020204" pitchFamily="34" charset="0"/>
              </a:rPr>
            </a:br>
            <a:r>
              <a:rPr lang="en-US" altLang="en-US" dirty="0">
                <a:latin typeface="Arial" panose="020B0604020202020204" pitchFamily="34" charset="0"/>
                <a:ea typeface="Roboto" panose="02000000000000000000" pitchFamily="2" charset="0"/>
                <a:cs typeface="Arial" panose="020B0604020202020204" pitchFamily="34" charset="0"/>
              </a:rPr>
              <a:t>Rock</a:t>
            </a:r>
            <a:br>
              <a:rPr lang="en-US" altLang="en-US" dirty="0">
                <a:latin typeface="Arial" panose="020B0604020202020204" pitchFamily="34" charset="0"/>
                <a:ea typeface="Roboto" panose="02000000000000000000" pitchFamily="2" charset="0"/>
                <a:cs typeface="Arial" panose="020B0604020202020204" pitchFamily="34" charset="0"/>
              </a:rPr>
            </a:br>
            <a:br>
              <a:rPr lang="en-US" altLang="en-US" dirty="0">
                <a:latin typeface="Arial" panose="020B0604020202020204" pitchFamily="34" charset="0"/>
                <a:ea typeface="Roboto" panose="02000000000000000000" pitchFamily="2" charset="0"/>
                <a:cs typeface="Arial" panose="020B0604020202020204" pitchFamily="34" charset="0"/>
              </a:rPr>
            </a:br>
            <a:r>
              <a:rPr lang="en-US" altLang="en-US" dirty="0">
                <a:latin typeface="Arial" panose="020B0604020202020204" pitchFamily="34" charset="0"/>
                <a:ea typeface="Roboto" panose="02000000000000000000" pitchFamily="2" charset="0"/>
                <a:cs typeface="Arial" panose="020B0604020202020204" pitchFamily="34" charset="0"/>
              </a:rPr>
              <a:t>Shales</a:t>
            </a:r>
            <a:br>
              <a:rPr lang="en-US" altLang="en-US" dirty="0">
                <a:latin typeface="Arial" panose="020B0604020202020204" pitchFamily="34" charset="0"/>
                <a:ea typeface="Roboto" panose="02000000000000000000" pitchFamily="2" charset="0"/>
                <a:cs typeface="Arial" panose="020B0604020202020204" pitchFamily="34" charset="0"/>
              </a:rPr>
            </a:br>
            <a:br>
              <a:rPr lang="en-US" altLang="en-US" dirty="0">
                <a:latin typeface="Arial" panose="020B0604020202020204" pitchFamily="34" charset="0"/>
                <a:ea typeface="Roboto" panose="02000000000000000000" pitchFamily="2" charset="0"/>
                <a:cs typeface="Arial" panose="020B0604020202020204" pitchFamily="34" charset="0"/>
              </a:rPr>
            </a:br>
            <a:r>
              <a:rPr lang="en-US" altLang="en-US" dirty="0">
                <a:latin typeface="Arial" panose="020B0604020202020204" pitchFamily="34" charset="0"/>
                <a:ea typeface="Roboto" panose="02000000000000000000" pitchFamily="2" charset="0"/>
                <a:cs typeface="Arial" panose="020B0604020202020204" pitchFamily="34" charset="0"/>
              </a:rPr>
              <a:t>Durable Material </a:t>
            </a:r>
            <a: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t>Matrix</a:t>
            </a:r>
          </a:p>
        </p:txBody>
      </p:sp>
      <p:pic>
        <p:nvPicPr>
          <p:cNvPr id="53251" name="Picture 4" descr="Talus without Matrix ">
            <a:extLst>
              <a:ext uri="{FF2B5EF4-FFF2-40B4-BE49-F238E27FC236}">
                <a16:creationId xmlns:a16="http://schemas.microsoft.com/office/drawing/2014/main" id="{BC52EDC8-AF55-413C-A3A1-FC571E7B6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D10AF203-6B44-42C6-A588-D1D576466A7E}"/>
              </a:ext>
            </a:extLst>
          </p:cNvPr>
          <p:cNvSpPr>
            <a:spLocks noGrp="1"/>
          </p:cNvSpPr>
          <p:nvPr>
            <p:ph type="title"/>
          </p:nvPr>
        </p:nvSpPr>
        <p:spPr>
          <a:xfrm>
            <a:off x="685800" y="876300"/>
            <a:ext cx="7772400" cy="5105400"/>
          </a:xfrm>
        </p:spPr>
        <p:txBody>
          <a:bodyPr/>
          <a:lstStyle/>
          <a:p>
            <a:r>
              <a:rPr lang="en-US" altLang="en-US" dirty="0">
                <a:latin typeface="Arial" panose="020B0604020202020204" pitchFamily="34" charset="0"/>
                <a:ea typeface="Roboto" panose="02000000000000000000" pitchFamily="2" charset="0"/>
                <a:cs typeface="Arial" panose="020B0604020202020204" pitchFamily="34" charset="0"/>
              </a:rPr>
              <a:t>From Least to Most Durable:</a:t>
            </a:r>
            <a:br>
              <a:rPr lang="en-US" altLang="en-US" dirty="0">
                <a:latin typeface="Arial" panose="020B0604020202020204" pitchFamily="34" charset="0"/>
                <a:ea typeface="Roboto" panose="02000000000000000000" pitchFamily="2" charset="0"/>
                <a:cs typeface="Arial" panose="020B0604020202020204" pitchFamily="34" charset="0"/>
              </a:rPr>
            </a:br>
            <a:r>
              <a:rPr lang="en-US" altLang="en-US" sz="2800" dirty="0">
                <a:latin typeface="Arial" panose="020B0604020202020204" pitchFamily="34" charset="0"/>
                <a:ea typeface="Roboto" panose="02000000000000000000" pitchFamily="2" charset="0"/>
                <a:cs typeface="Arial" panose="020B0604020202020204" pitchFamily="34" charset="0"/>
              </a:rPr>
              <a:t>(for trails with grade)</a:t>
            </a:r>
            <a:br>
              <a:rPr lang="en-US" altLang="en-US" sz="3600" dirty="0">
                <a:latin typeface="Arial" panose="020B0604020202020204" pitchFamily="34" charset="0"/>
                <a:ea typeface="Roboto" panose="02000000000000000000" pitchFamily="2" charset="0"/>
                <a:cs typeface="Arial" panose="020B0604020202020204" pitchFamily="34" charset="0"/>
              </a:rPr>
            </a:br>
            <a:br>
              <a:rPr lang="en-US" altLang="en-US" sz="3600" dirty="0">
                <a:latin typeface="Arial" panose="020B0604020202020204" pitchFamily="34" charset="0"/>
                <a:ea typeface="Roboto" panose="02000000000000000000" pitchFamily="2" charset="0"/>
                <a:cs typeface="Arial" panose="020B0604020202020204" pitchFamily="34" charset="0"/>
              </a:rPr>
            </a:br>
            <a:r>
              <a:rPr lang="en-US" altLang="en-US" sz="3600" dirty="0">
                <a:latin typeface="Arial" panose="020B0604020202020204" pitchFamily="34" charset="0"/>
                <a:ea typeface="Roboto" panose="02000000000000000000" pitchFamily="2" charset="0"/>
                <a:cs typeface="Arial" panose="020B0604020202020204" pitchFamily="34" charset="0"/>
              </a:rPr>
              <a:t>Sand</a:t>
            </a:r>
            <a:br>
              <a:rPr lang="en-US" altLang="en-US" sz="3600" dirty="0">
                <a:latin typeface="Arial" panose="020B0604020202020204" pitchFamily="34" charset="0"/>
                <a:ea typeface="Roboto" panose="02000000000000000000" pitchFamily="2" charset="0"/>
                <a:cs typeface="Arial" panose="020B0604020202020204" pitchFamily="34" charset="0"/>
              </a:rPr>
            </a:br>
            <a:r>
              <a:rPr lang="en-US" altLang="en-US" sz="3600" dirty="0">
                <a:latin typeface="Arial" panose="020B0604020202020204" pitchFamily="34" charset="0"/>
                <a:ea typeface="Roboto" panose="02000000000000000000" pitchFamily="2" charset="0"/>
                <a:cs typeface="Arial" panose="020B0604020202020204" pitchFamily="34" charset="0"/>
              </a:rPr>
              <a:t>Silt</a:t>
            </a:r>
            <a:br>
              <a:rPr lang="en-US" altLang="en-US" sz="3600" dirty="0">
                <a:latin typeface="Arial" panose="020B0604020202020204" pitchFamily="34" charset="0"/>
                <a:ea typeface="Roboto" panose="02000000000000000000" pitchFamily="2" charset="0"/>
                <a:cs typeface="Arial" panose="020B0604020202020204" pitchFamily="34" charset="0"/>
              </a:rPr>
            </a:br>
            <a:r>
              <a:rPr lang="en-US" altLang="en-US" sz="3600" dirty="0">
                <a:latin typeface="Arial" panose="020B0604020202020204" pitchFamily="34" charset="0"/>
                <a:ea typeface="Roboto" panose="02000000000000000000" pitchFamily="2" charset="0"/>
                <a:cs typeface="Arial" panose="020B0604020202020204" pitchFamily="34" charset="0"/>
              </a:rPr>
              <a:t>Loam</a:t>
            </a:r>
            <a:br>
              <a:rPr lang="en-US" altLang="en-US" sz="3600" dirty="0">
                <a:latin typeface="Arial" panose="020B0604020202020204" pitchFamily="34" charset="0"/>
                <a:ea typeface="Roboto" panose="02000000000000000000" pitchFamily="2" charset="0"/>
                <a:cs typeface="Arial" panose="020B0604020202020204" pitchFamily="34" charset="0"/>
              </a:rPr>
            </a:br>
            <a:r>
              <a:rPr lang="en-US" altLang="en-US" sz="3600" dirty="0">
                <a:latin typeface="Arial" panose="020B0604020202020204" pitchFamily="34" charset="0"/>
                <a:ea typeface="Roboto" panose="02000000000000000000" pitchFamily="2" charset="0"/>
                <a:cs typeface="Arial" panose="020B0604020202020204" pitchFamily="34" charset="0"/>
              </a:rPr>
              <a:t>Clay</a:t>
            </a:r>
            <a:br>
              <a:rPr lang="en-US" altLang="en-US" sz="3600" dirty="0">
                <a:latin typeface="Arial" panose="020B0604020202020204" pitchFamily="34" charset="0"/>
                <a:ea typeface="Roboto" panose="02000000000000000000" pitchFamily="2" charset="0"/>
                <a:cs typeface="Arial" panose="020B0604020202020204" pitchFamily="34" charset="0"/>
              </a:rPr>
            </a:br>
            <a:r>
              <a:rPr lang="en-US" altLang="en-US" sz="3600" dirty="0">
                <a:latin typeface="Arial" panose="020B0604020202020204" pitchFamily="34" charset="0"/>
                <a:ea typeface="Roboto" panose="02000000000000000000" pitchFamily="2" charset="0"/>
                <a:cs typeface="Arial" panose="020B0604020202020204" pitchFamily="34" charset="0"/>
              </a:rPr>
              <a:t>Gravel</a:t>
            </a:r>
            <a:br>
              <a:rPr lang="en-US" altLang="en-US" sz="3600" dirty="0">
                <a:latin typeface="Arial" panose="020B0604020202020204" pitchFamily="34" charset="0"/>
                <a:ea typeface="Roboto" panose="02000000000000000000" pitchFamily="2" charset="0"/>
                <a:cs typeface="Arial" panose="020B0604020202020204" pitchFamily="34" charset="0"/>
              </a:rPr>
            </a:br>
            <a:r>
              <a:rPr lang="en-US" altLang="en-US" sz="3600" dirty="0">
                <a:latin typeface="Arial" panose="020B0604020202020204" pitchFamily="34" charset="0"/>
                <a:ea typeface="Roboto" panose="02000000000000000000" pitchFamily="2" charset="0"/>
                <a:cs typeface="Arial" panose="020B0604020202020204" pitchFamily="34" charset="0"/>
              </a:rPr>
              <a:t>Shale or Angular Rock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5" descr="Trail Angluar Matrix">
            <a:extLst>
              <a:ext uri="{FF2B5EF4-FFF2-40B4-BE49-F238E27FC236}">
                <a16:creationId xmlns:a16="http://schemas.microsoft.com/office/drawing/2014/main" id="{82011182-0609-4AA5-B8B8-55BA0419B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4">
            <a:extLst>
              <a:ext uri="{FF2B5EF4-FFF2-40B4-BE49-F238E27FC236}">
                <a16:creationId xmlns:a16="http://schemas.microsoft.com/office/drawing/2014/main" id="{7CDC12FA-4C75-4808-A3F3-90355FD64E69}"/>
              </a:ext>
            </a:extLst>
          </p:cNvPr>
          <p:cNvSpPr>
            <a:spLocks noGrp="1" noChangeArrowheads="1"/>
          </p:cNvSpPr>
          <p:nvPr>
            <p:ph type="title"/>
          </p:nvPr>
        </p:nvSpPr>
        <p:spPr>
          <a:xfrm>
            <a:off x="5181600" y="0"/>
            <a:ext cx="3962400" cy="6858000"/>
          </a:xfrm>
        </p:spPr>
        <p:txBody>
          <a:bodyPr/>
          <a:lstStyle/>
          <a:p>
            <a: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t>A Good Material Matrix </a:t>
            </a:r>
            <a:b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br>
            <a:b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altLang="en-US" sz="3600" dirty="0">
                <a:solidFill>
                  <a:schemeClr val="bg1"/>
                </a:solidFill>
                <a:latin typeface="Arial" panose="020B0604020202020204" pitchFamily="34" charset="0"/>
                <a:ea typeface="Roboto" panose="02000000000000000000" pitchFamily="2" charset="0"/>
                <a:cs typeface="Arial" panose="020B0604020202020204" pitchFamily="34" charset="0"/>
              </a:rPr>
              <a:t>Will Compact and Keep Soil Moisture Content</a:t>
            </a:r>
            <a:b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br>
            <a:b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altLang="en-US" sz="3600" dirty="0">
                <a:solidFill>
                  <a:schemeClr val="bg1"/>
                </a:solidFill>
                <a:latin typeface="Arial" panose="020B0604020202020204" pitchFamily="34" charset="0"/>
                <a:ea typeface="Roboto" panose="02000000000000000000" pitchFamily="2" charset="0"/>
                <a:cs typeface="Arial" panose="020B0604020202020204" pitchFamily="34" charset="0"/>
              </a:rPr>
              <a:t>Sustains Grade and Heavy Use</a:t>
            </a:r>
            <a:b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br>
            <a:br>
              <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rPr>
            </a:br>
            <a:endParaRPr lang="en-US" alt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7588"/>
                                        </p:tgtEl>
                                        <p:attrNameLst>
                                          <p:attrName>style.visibility</p:attrName>
                                        </p:attrNameLst>
                                      </p:cBhvr>
                                      <p:to>
                                        <p:strVal val="visible"/>
                                      </p:to>
                                    </p:set>
                                    <p:anim calcmode="lin" valueType="num">
                                      <p:cBhvr additive="base">
                                        <p:cTn id="7" dur="1000" fill="hold"/>
                                        <p:tgtEl>
                                          <p:spTgt spid="67588"/>
                                        </p:tgtEl>
                                        <p:attrNameLst>
                                          <p:attrName>ppt_x</p:attrName>
                                        </p:attrNameLst>
                                      </p:cBhvr>
                                      <p:tavLst>
                                        <p:tav tm="0">
                                          <p:val>
                                            <p:strVal val="1+#ppt_w/2"/>
                                          </p:val>
                                        </p:tav>
                                        <p:tav tm="100000">
                                          <p:val>
                                            <p:strVal val="#ppt_x"/>
                                          </p:val>
                                        </p:tav>
                                      </p:tavLst>
                                    </p:anim>
                                    <p:anim calcmode="lin" valueType="num">
                                      <p:cBhvr additive="base">
                                        <p:cTn id="8" dur="1000" fill="hold"/>
                                        <p:tgtEl>
                                          <p:spTgt spid="67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8EBD2D4A-2F87-4F2B-A44D-EDBC8C3316C4}"/>
              </a:ext>
            </a:extLst>
          </p:cNvPr>
          <p:cNvSpPr>
            <a:spLocks noChangeArrowheads="1"/>
          </p:cNvSpPr>
          <p:nvPr/>
        </p:nvSpPr>
        <p:spPr bwMode="auto">
          <a:xfrm>
            <a:off x="533400" y="1111045"/>
            <a:ext cx="8610600" cy="52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20000"/>
              </a:spcBef>
            </a:pPr>
            <a:r>
              <a:rPr lang="en-US" altLang="en-US" sz="4000" dirty="0">
                <a:solidFill>
                  <a:schemeClr val="tx2"/>
                </a:solidFill>
                <a:latin typeface="Arial" panose="020B0604020202020204" pitchFamily="34" charset="0"/>
                <a:ea typeface="Roboto" panose="02000000000000000000" pitchFamily="2" charset="0"/>
                <a:cs typeface="Arial" panose="020B0604020202020204" pitchFamily="34" charset="0"/>
              </a:rPr>
              <a:t>During Reconnaissance</a:t>
            </a:r>
          </a:p>
          <a:p>
            <a:pPr>
              <a:spcBef>
                <a:spcPct val="20000"/>
              </a:spcBef>
            </a:pPr>
            <a:endParaRPr lang="en-US" altLang="en-US" sz="4000" dirty="0">
              <a:solidFill>
                <a:schemeClr val="tx2"/>
              </a:solidFill>
              <a:latin typeface="Arial" panose="020B0604020202020204" pitchFamily="34" charset="0"/>
              <a:ea typeface="Roboto" panose="02000000000000000000" pitchFamily="2" charset="0"/>
              <a:cs typeface="Arial" panose="020B0604020202020204" pitchFamily="34" charset="0"/>
            </a:endParaRPr>
          </a:p>
          <a:p>
            <a:pPr algn="l">
              <a:spcBef>
                <a:spcPct val="20000"/>
              </a:spcBef>
              <a:buFont typeface="Arial" panose="020B0604020202020204" pitchFamily="34" charset="0"/>
              <a:buChar char="•"/>
            </a:pPr>
            <a:r>
              <a:rPr lang="en-US" altLang="en-US" sz="4000" dirty="0">
                <a:solidFill>
                  <a:schemeClr val="tx2"/>
                </a:solidFill>
                <a:latin typeface="Arial" panose="020B0604020202020204" pitchFamily="34" charset="0"/>
                <a:ea typeface="Roboto" panose="02000000000000000000" pitchFamily="2" charset="0"/>
                <a:cs typeface="Arial" panose="020B0604020202020204" pitchFamily="34" charset="0"/>
              </a:rPr>
              <a:t>Keep Track of Grades With Clinometer</a:t>
            </a:r>
          </a:p>
          <a:p>
            <a:pPr algn="l">
              <a:spcBef>
                <a:spcPct val="20000"/>
              </a:spcBef>
              <a:buFont typeface="Arial" panose="020B0604020202020204" pitchFamily="34" charset="0"/>
              <a:buChar char="•"/>
            </a:pPr>
            <a:endParaRPr lang="en-US" altLang="en-US" sz="4000" dirty="0">
              <a:solidFill>
                <a:schemeClr val="tx2"/>
              </a:solidFill>
              <a:latin typeface="Arial" panose="020B0604020202020204" pitchFamily="34" charset="0"/>
              <a:ea typeface="Roboto" panose="02000000000000000000" pitchFamily="2" charset="0"/>
              <a:cs typeface="Arial" panose="020B0604020202020204" pitchFamily="34" charset="0"/>
            </a:endParaRPr>
          </a:p>
          <a:p>
            <a:pPr algn="l">
              <a:spcBef>
                <a:spcPct val="20000"/>
              </a:spcBef>
              <a:buFont typeface="Arial" panose="020B0604020202020204" pitchFamily="34" charset="0"/>
              <a:buChar char="•"/>
            </a:pPr>
            <a:r>
              <a:rPr lang="en-US" altLang="en-US" sz="4000" dirty="0">
                <a:solidFill>
                  <a:schemeClr val="tx2"/>
                </a:solidFill>
                <a:latin typeface="Arial" panose="020B0604020202020204" pitchFamily="34" charset="0"/>
                <a:ea typeface="Roboto" panose="02000000000000000000" pitchFamily="2" charset="0"/>
                <a:cs typeface="Arial" panose="020B0604020202020204" pitchFamily="34" charset="0"/>
              </a:rPr>
              <a:t>Define a Rough Trail Corridor &amp; Break it Into Smaller Segments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8898">
                                            <p:txEl>
                                              <p:pRg st="0" end="0"/>
                                            </p:txEl>
                                          </p:spTgt>
                                        </p:tgtEl>
                                        <p:attrNameLst>
                                          <p:attrName>style.visibility</p:attrName>
                                        </p:attrNameLst>
                                      </p:cBhvr>
                                      <p:to>
                                        <p:strVal val="visible"/>
                                      </p:to>
                                    </p:set>
                                    <p:anim calcmode="lin" valueType="num">
                                      <p:cBhvr additive="base">
                                        <p:cTn id="7" dur="1000" fill="hold"/>
                                        <p:tgtEl>
                                          <p:spTgt spid="208898">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0889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8898">
                                            <p:txEl>
                                              <p:pRg st="2" end="2"/>
                                            </p:txEl>
                                          </p:spTgt>
                                        </p:tgtEl>
                                        <p:attrNameLst>
                                          <p:attrName>style.visibility</p:attrName>
                                        </p:attrNameLst>
                                      </p:cBhvr>
                                      <p:to>
                                        <p:strVal val="visible"/>
                                      </p:to>
                                    </p:set>
                                    <p:anim calcmode="lin" valueType="num">
                                      <p:cBhvr additive="base">
                                        <p:cTn id="11" dur="1000" fill="hold"/>
                                        <p:tgtEl>
                                          <p:spTgt spid="208898">
                                            <p:txEl>
                                              <p:pRg st="2" end="2"/>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08898">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8898">
                                            <p:txEl>
                                              <p:pRg st="4" end="4"/>
                                            </p:txEl>
                                          </p:spTgt>
                                        </p:tgtEl>
                                        <p:attrNameLst>
                                          <p:attrName>style.visibility</p:attrName>
                                        </p:attrNameLst>
                                      </p:cBhvr>
                                      <p:to>
                                        <p:strVal val="visible"/>
                                      </p:to>
                                    </p:set>
                                    <p:anim calcmode="lin" valueType="num">
                                      <p:cBhvr additive="base">
                                        <p:cTn id="15" dur="1000" fill="hold"/>
                                        <p:tgtEl>
                                          <p:spTgt spid="208898">
                                            <p:txEl>
                                              <p:pRg st="4" end="4"/>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0889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254D2E-0002-4F08-AD13-5555912CCDBF}"/>
              </a:ext>
            </a:extLst>
          </p:cNvPr>
          <p:cNvSpPr/>
          <p:nvPr/>
        </p:nvSpPr>
        <p:spPr>
          <a:xfrm>
            <a:off x="0" y="-95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8BA4002-CB85-4C68-AA4C-9C3B66561F5D}"/>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92515" name="Picture 3" descr="cultreview">
            <a:extLst>
              <a:ext uri="{FF2B5EF4-FFF2-40B4-BE49-F238E27FC236}">
                <a16:creationId xmlns:a16="http://schemas.microsoft.com/office/drawing/2014/main" id="{8CDFC9A0-9958-4586-ACD4-20D2FDCDEA0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52400" y="128588"/>
            <a:ext cx="8839200"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Rectangle 2">
            <a:extLst>
              <a:ext uri="{FF2B5EF4-FFF2-40B4-BE49-F238E27FC236}">
                <a16:creationId xmlns:a16="http://schemas.microsoft.com/office/drawing/2014/main" id="{18639A0F-80E1-4155-8D6E-066D4C925F4A}"/>
              </a:ext>
            </a:extLst>
          </p:cNvPr>
          <p:cNvSpPr>
            <a:spLocks noChangeArrowheads="1"/>
          </p:cNvSpPr>
          <p:nvPr/>
        </p:nvSpPr>
        <p:spPr bwMode="auto">
          <a:xfrm>
            <a:off x="533400" y="0"/>
            <a:ext cx="861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a:spcBef>
                <a:spcPct val="20000"/>
              </a:spcBef>
            </a:pPr>
            <a:endParaRPr lang="en-US" altLang="en-US" dirty="0">
              <a:latin typeface="Arial" panose="020B0604020202020204" pitchFamily="34" charset="0"/>
              <a:ea typeface="Roboto" panose="02000000000000000000" pitchFamily="2" charset="0"/>
              <a:cs typeface="Arial" panose="020B0604020202020204" pitchFamily="34" charset="0"/>
            </a:endParaRPr>
          </a:p>
          <a:p>
            <a:pPr algn="l">
              <a:spcBef>
                <a:spcPct val="20000"/>
              </a:spcBef>
              <a:buFontTx/>
              <a:buChar char="•"/>
            </a:pPr>
            <a:r>
              <a:rPr lang="en-US" altLang="en-US" dirty="0">
                <a:latin typeface="Arial" panose="020B0604020202020204" pitchFamily="34" charset="0"/>
                <a:ea typeface="Roboto" panose="02000000000000000000" pitchFamily="2" charset="0"/>
                <a:cs typeface="Arial" panose="020B0604020202020204" pitchFamily="34" charset="0"/>
              </a:rPr>
              <a:t>When Trail Corridor Is Narrowed Sufficiently </a:t>
            </a:r>
            <a:br>
              <a:rPr lang="en-US" altLang="en-US" dirty="0">
                <a:latin typeface="Arial" panose="020B0604020202020204" pitchFamily="34" charset="0"/>
                <a:ea typeface="Roboto" panose="02000000000000000000" pitchFamily="2" charset="0"/>
                <a:cs typeface="Arial" panose="020B0604020202020204" pitchFamily="34" charset="0"/>
              </a:rPr>
            </a:br>
            <a:endParaRPr lang="en-US" altLang="en-US" dirty="0">
              <a:latin typeface="Arial" panose="020B0604020202020204" pitchFamily="34" charset="0"/>
              <a:ea typeface="Roboto" panose="02000000000000000000" pitchFamily="2" charset="0"/>
              <a:cs typeface="Arial" panose="020B0604020202020204" pitchFamily="34" charset="0"/>
            </a:endParaRPr>
          </a:p>
          <a:p>
            <a:pPr algn="l">
              <a:spcBef>
                <a:spcPct val="20000"/>
              </a:spcBef>
              <a:buFontTx/>
              <a:buChar char="•"/>
            </a:pPr>
            <a:r>
              <a:rPr lang="en-US" altLang="en-US" dirty="0">
                <a:latin typeface="Arial" panose="020B0604020202020204" pitchFamily="34" charset="0"/>
                <a:ea typeface="Roboto" panose="02000000000000000000" pitchFamily="2" charset="0"/>
                <a:cs typeface="Arial" panose="020B0604020202020204" pitchFamily="34" charset="0"/>
              </a:rPr>
              <a:t>Get Resource Specialists Involved on the Ground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2514">
                                            <p:txEl>
                                              <p:pRg st="1" end="1"/>
                                            </p:txEl>
                                          </p:spTgt>
                                        </p:tgtEl>
                                        <p:attrNameLst>
                                          <p:attrName>style.visibility</p:attrName>
                                        </p:attrNameLst>
                                      </p:cBhvr>
                                      <p:to>
                                        <p:strVal val="visible"/>
                                      </p:to>
                                    </p:set>
                                    <p:anim calcmode="lin" valueType="num">
                                      <p:cBhvr additive="base">
                                        <p:cTn id="7" dur="1000" fill="hold"/>
                                        <p:tgtEl>
                                          <p:spTgt spid="192514">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925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2514">
                                            <p:txEl>
                                              <p:pRg st="2" end="2"/>
                                            </p:txEl>
                                          </p:spTgt>
                                        </p:tgtEl>
                                        <p:attrNameLst>
                                          <p:attrName>style.visibility</p:attrName>
                                        </p:attrNameLst>
                                      </p:cBhvr>
                                      <p:to>
                                        <p:strVal val="visible"/>
                                      </p:to>
                                    </p:set>
                                    <p:anim calcmode="lin" valueType="num">
                                      <p:cBhvr additive="base">
                                        <p:cTn id="13" dur="1000" fill="hold"/>
                                        <p:tgtEl>
                                          <p:spTgt spid="192514">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92514">
                                            <p:txEl>
                                              <p:pRg st="2" end="2"/>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4" fill="hold" nodeType="afterEffect">
                                  <p:stCondLst>
                                    <p:cond delay="2000"/>
                                  </p:stCondLst>
                                  <p:childTnLst>
                                    <p:set>
                                      <p:cBhvr>
                                        <p:cTn id="17" dur="1" fill="hold">
                                          <p:stCondLst>
                                            <p:cond delay="0"/>
                                          </p:stCondLst>
                                        </p:cTn>
                                        <p:tgtEl>
                                          <p:spTgt spid="192515"/>
                                        </p:tgtEl>
                                        <p:attrNameLst>
                                          <p:attrName>style.visibility</p:attrName>
                                        </p:attrNameLst>
                                      </p:cBhvr>
                                      <p:to>
                                        <p:strVal val="visible"/>
                                      </p:to>
                                    </p:set>
                                    <p:animEffect transition="in" filter="wipe(down)">
                                      <p:cBhvr>
                                        <p:cTn id="18" dur="500"/>
                                        <p:tgtEl>
                                          <p:spTgt spid="192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3" name="Rectangle 5">
            <a:extLst>
              <a:ext uri="{FF2B5EF4-FFF2-40B4-BE49-F238E27FC236}">
                <a16:creationId xmlns:a16="http://schemas.microsoft.com/office/drawing/2014/main" id="{0D7FF285-569B-4715-8EED-769FE37C7EF9}"/>
              </a:ext>
            </a:extLst>
          </p:cNvPr>
          <p:cNvSpPr>
            <a:spLocks noGrp="1" noChangeArrowheads="1"/>
          </p:cNvSpPr>
          <p:nvPr>
            <p:ph type="title"/>
          </p:nvPr>
        </p:nvSpPr>
        <p:spPr>
          <a:xfrm>
            <a:off x="4648200" y="5486400"/>
            <a:ext cx="4495800" cy="806450"/>
          </a:xfrm>
          <a:solidFill>
            <a:schemeClr val="tx1"/>
          </a:solidFill>
          <a:ln w="114300">
            <a:solidFill>
              <a:schemeClr val="tx1"/>
            </a:solidFill>
            <a:miter lim="800000"/>
            <a:headEnd/>
            <a:tailEnd/>
          </a:ln>
        </p:spPr>
        <p:txBody>
          <a:bodyPr>
            <a:normAutofit fontScale="90000"/>
          </a:bodyPr>
          <a:lstStyle/>
          <a:p>
            <a:r>
              <a:rPr lang="en-US" altLang="en-US" sz="2800" dirty="0">
                <a:solidFill>
                  <a:schemeClr val="bg1"/>
                </a:solidFill>
                <a:latin typeface="Arial" panose="020B0604020202020204" pitchFamily="34" charset="0"/>
                <a:ea typeface="Roboto" panose="02000000000000000000" pitchFamily="2" charset="0"/>
                <a:cs typeface="Arial" panose="020B0604020202020204" pitchFamily="34" charset="0"/>
              </a:rPr>
              <a:t>New or Altered Trails May Need to Comply with ADA</a:t>
            </a:r>
            <a:endParaRPr lang="en-US" altLang="en-US" sz="4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283655" name="Picture 7" descr="Blind">
            <a:extLst>
              <a:ext uri="{FF2B5EF4-FFF2-40B4-BE49-F238E27FC236}">
                <a16:creationId xmlns:a16="http://schemas.microsoft.com/office/drawing/2014/main" id="{C2B397F9-7B83-4555-97E9-AAF659F2C354}"/>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786580"/>
            <a:ext cx="4162371" cy="444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6" name="Picture 8" descr="DSC00013(4)">
            <a:extLst>
              <a:ext uri="{FF2B5EF4-FFF2-40B4-BE49-F238E27FC236}">
                <a16:creationId xmlns:a16="http://schemas.microsoft.com/office/drawing/2014/main" id="{54FE9C62-9705-475C-B2EF-A0DA59FDBDEB}"/>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479925" y="1616075"/>
            <a:ext cx="4664075" cy="36258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3657" name="Text Box 9">
            <a:extLst>
              <a:ext uri="{FF2B5EF4-FFF2-40B4-BE49-F238E27FC236}">
                <a16:creationId xmlns:a16="http://schemas.microsoft.com/office/drawing/2014/main" id="{34391A2C-2C2A-4E88-90C7-545F5881B688}"/>
              </a:ext>
            </a:extLst>
          </p:cNvPr>
          <p:cNvSpPr txBox="1">
            <a:spLocks noChangeArrowheads="1"/>
          </p:cNvSpPr>
          <p:nvPr/>
        </p:nvSpPr>
        <p:spPr bwMode="auto">
          <a:xfrm>
            <a:off x="4267200" y="631341"/>
            <a:ext cx="487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ctr">
              <a:spcBef>
                <a:spcPct val="50000"/>
              </a:spcBef>
            </a:pPr>
            <a:r>
              <a:rPr lang="en-US" altLang="en-US" sz="2800" b="1" dirty="0">
                <a:solidFill>
                  <a:srgbClr val="546223"/>
                </a:solidFill>
                <a:latin typeface="Arial" panose="020B0604020202020204" pitchFamily="34" charset="0"/>
                <a:ea typeface="Roboto" panose="02000000000000000000" pitchFamily="2" charset="0"/>
                <a:cs typeface="Arial" panose="020B0604020202020204" pitchFamily="34" charset="0"/>
              </a:rPr>
              <a:t>New Outdoor Access Guidelines for Trails</a:t>
            </a:r>
          </a:p>
        </p:txBody>
      </p:sp>
      <p:sp>
        <p:nvSpPr>
          <p:cNvPr id="283650" name="Rectangle 2">
            <a:extLst>
              <a:ext uri="{FF2B5EF4-FFF2-40B4-BE49-F238E27FC236}">
                <a16:creationId xmlns:a16="http://schemas.microsoft.com/office/drawing/2014/main" id="{625198A0-FD69-4FE7-892F-DADA3734875B}"/>
              </a:ext>
            </a:extLst>
          </p:cNvPr>
          <p:cNvSpPr>
            <a:spLocks noChangeArrowheads="1"/>
          </p:cNvSpPr>
          <p:nvPr/>
        </p:nvSpPr>
        <p:spPr bwMode="auto">
          <a:xfrm>
            <a:off x="78658" y="5436112"/>
            <a:ext cx="4001729" cy="907026"/>
          </a:xfrm>
          <a:prstGeom prst="rect">
            <a:avLst/>
          </a:prstGeom>
          <a:solidFill>
            <a:schemeClr val="tx1"/>
          </a:solidFill>
          <a:ln w="190500">
            <a:solidFill>
              <a:schemeClr val="tx1"/>
            </a:solidFill>
            <a:miter lim="800000"/>
            <a:headEnd/>
            <a:tailEnd/>
          </a:ln>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ctr"/>
            <a:r>
              <a:rPr lang="en-US" altLang="en-US" sz="2800" dirty="0">
                <a:latin typeface="Arial" panose="020B0604020202020204" pitchFamily="34" charset="0"/>
                <a:ea typeface="Roboto" panose="02000000000000000000" pitchFamily="2" charset="0"/>
                <a:cs typeface="Arial" panose="020B0604020202020204" pitchFamily="34" charset="0"/>
              </a:rPr>
              <a:t>User Types Dictate</a:t>
            </a:r>
          </a:p>
          <a:p>
            <a:pPr algn="ctr"/>
            <a:r>
              <a:rPr lang="en-US" altLang="en-US" sz="2800" dirty="0">
                <a:latin typeface="Arial" panose="020B0604020202020204" pitchFamily="34" charset="0"/>
                <a:ea typeface="Roboto" panose="02000000000000000000" pitchFamily="2" charset="0"/>
                <a:cs typeface="Arial" panose="020B0604020202020204" pitchFamily="34" charset="0"/>
              </a:rPr>
              <a:t>  Design Criteria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83650"/>
                                        </p:tgtEl>
                                        <p:attrNameLst>
                                          <p:attrName>style.visibility</p:attrName>
                                        </p:attrNameLst>
                                      </p:cBhvr>
                                      <p:to>
                                        <p:strVal val="visible"/>
                                      </p:to>
                                    </p:set>
                                    <p:anim calcmode="lin" valueType="num">
                                      <p:cBhvr additive="base">
                                        <p:cTn id="7" dur="1000" fill="hold"/>
                                        <p:tgtEl>
                                          <p:spTgt spid="283650"/>
                                        </p:tgtEl>
                                        <p:attrNameLst>
                                          <p:attrName>ppt_x</p:attrName>
                                        </p:attrNameLst>
                                      </p:cBhvr>
                                      <p:tavLst>
                                        <p:tav tm="0">
                                          <p:val>
                                            <p:strVal val="0-#ppt_w/2"/>
                                          </p:val>
                                        </p:tav>
                                        <p:tav tm="100000">
                                          <p:val>
                                            <p:strVal val="#ppt_x"/>
                                          </p:val>
                                        </p:tav>
                                      </p:tavLst>
                                    </p:anim>
                                    <p:anim calcmode="lin" valueType="num">
                                      <p:cBhvr additive="base">
                                        <p:cTn id="8" dur="1000" fill="hold"/>
                                        <p:tgtEl>
                                          <p:spTgt spid="2836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8" fill="hold" grpId="1" nodeType="clickEffect">
                                  <p:stCondLst>
                                    <p:cond delay="0"/>
                                  </p:stCondLst>
                                  <p:childTnLst>
                                    <p:anim calcmode="lin" valueType="num">
                                      <p:cBhvr additive="base">
                                        <p:cTn id="12" dur="2000"/>
                                        <p:tgtEl>
                                          <p:spTgt spid="283650"/>
                                        </p:tgtEl>
                                        <p:attrNameLst>
                                          <p:attrName>ppt_x</p:attrName>
                                        </p:attrNameLst>
                                      </p:cBhvr>
                                      <p:tavLst>
                                        <p:tav tm="0">
                                          <p:val>
                                            <p:strVal val="ppt_x"/>
                                          </p:val>
                                        </p:tav>
                                        <p:tav tm="100000">
                                          <p:val>
                                            <p:strVal val="0-ppt_w/2"/>
                                          </p:val>
                                        </p:tav>
                                      </p:tavLst>
                                    </p:anim>
                                    <p:anim calcmode="lin" valueType="num">
                                      <p:cBhvr additive="base">
                                        <p:cTn id="13" dur="2000"/>
                                        <p:tgtEl>
                                          <p:spTgt spid="283650"/>
                                        </p:tgtEl>
                                        <p:attrNameLst>
                                          <p:attrName>ppt_y</p:attrName>
                                        </p:attrNameLst>
                                      </p:cBhvr>
                                      <p:tavLst>
                                        <p:tav tm="0">
                                          <p:val>
                                            <p:strVal val="ppt_y"/>
                                          </p:val>
                                        </p:tav>
                                        <p:tav tm="100000">
                                          <p:val>
                                            <p:strVal val="ppt_y"/>
                                          </p:val>
                                        </p:tav>
                                      </p:tavLst>
                                    </p:anim>
                                    <p:set>
                                      <p:cBhvr>
                                        <p:cTn id="14" dur="1" fill="hold">
                                          <p:stCondLst>
                                            <p:cond delay="1999"/>
                                          </p:stCondLst>
                                        </p:cTn>
                                        <p:tgtEl>
                                          <p:spTgt spid="283650"/>
                                        </p:tgtEl>
                                        <p:attrNameLst>
                                          <p:attrName>style.visibility</p:attrName>
                                        </p:attrNameLst>
                                      </p:cBhvr>
                                      <p:to>
                                        <p:strVal val="hidden"/>
                                      </p:to>
                                    </p:set>
                                  </p:childTnLst>
                                </p:cTn>
                              </p:par>
                            </p:childTnLst>
                          </p:cTn>
                        </p:par>
                        <p:par>
                          <p:cTn id="15" fill="hold" nodeType="afterGroup">
                            <p:stCondLst>
                              <p:cond delay="2000"/>
                            </p:stCondLst>
                            <p:childTnLst>
                              <p:par>
                                <p:cTn id="16" presetID="2" presetClass="entr" presetSubtype="2" fill="hold" grpId="0" nodeType="afterEffect">
                                  <p:stCondLst>
                                    <p:cond delay="0"/>
                                  </p:stCondLst>
                                  <p:childTnLst>
                                    <p:set>
                                      <p:cBhvr>
                                        <p:cTn id="17" dur="1" fill="hold">
                                          <p:stCondLst>
                                            <p:cond delay="0"/>
                                          </p:stCondLst>
                                        </p:cTn>
                                        <p:tgtEl>
                                          <p:spTgt spid="283657"/>
                                        </p:tgtEl>
                                        <p:attrNameLst>
                                          <p:attrName>style.visibility</p:attrName>
                                        </p:attrNameLst>
                                      </p:cBhvr>
                                      <p:to>
                                        <p:strVal val="visible"/>
                                      </p:to>
                                    </p:set>
                                    <p:anim calcmode="lin" valueType="num">
                                      <p:cBhvr additive="base">
                                        <p:cTn id="18" dur="500" fill="hold"/>
                                        <p:tgtEl>
                                          <p:spTgt spid="283657"/>
                                        </p:tgtEl>
                                        <p:attrNameLst>
                                          <p:attrName>ppt_x</p:attrName>
                                        </p:attrNameLst>
                                      </p:cBhvr>
                                      <p:tavLst>
                                        <p:tav tm="0">
                                          <p:val>
                                            <p:strVal val="1+#ppt_w/2"/>
                                          </p:val>
                                        </p:tav>
                                        <p:tav tm="100000">
                                          <p:val>
                                            <p:strVal val="#ppt_x"/>
                                          </p:val>
                                        </p:tav>
                                      </p:tavLst>
                                    </p:anim>
                                    <p:anim calcmode="lin" valueType="num">
                                      <p:cBhvr additive="base">
                                        <p:cTn id="19" dur="500" fill="hold"/>
                                        <p:tgtEl>
                                          <p:spTgt spid="283657"/>
                                        </p:tgtEl>
                                        <p:attrNameLst>
                                          <p:attrName>ppt_y</p:attrName>
                                        </p:attrNameLst>
                                      </p:cBhvr>
                                      <p:tavLst>
                                        <p:tav tm="0">
                                          <p:val>
                                            <p:strVal val="#ppt_y"/>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3653"/>
                                        </p:tgtEl>
                                        <p:attrNameLst>
                                          <p:attrName>style.visibility</p:attrName>
                                        </p:attrNameLst>
                                      </p:cBhvr>
                                      <p:to>
                                        <p:strVal val="visible"/>
                                      </p:to>
                                    </p:set>
                                    <p:anim calcmode="lin" valueType="num">
                                      <p:cBhvr additive="base">
                                        <p:cTn id="22" dur="1000" fill="hold"/>
                                        <p:tgtEl>
                                          <p:spTgt spid="283653"/>
                                        </p:tgtEl>
                                        <p:attrNameLst>
                                          <p:attrName>ppt_x</p:attrName>
                                        </p:attrNameLst>
                                      </p:cBhvr>
                                      <p:tavLst>
                                        <p:tav tm="0">
                                          <p:val>
                                            <p:strVal val="#ppt_x"/>
                                          </p:val>
                                        </p:tav>
                                        <p:tav tm="100000">
                                          <p:val>
                                            <p:strVal val="#ppt_x"/>
                                          </p:val>
                                        </p:tav>
                                      </p:tavLst>
                                    </p:anim>
                                    <p:anim calcmode="lin" valueType="num">
                                      <p:cBhvr additive="base">
                                        <p:cTn id="23" dur="1000" fill="hold"/>
                                        <p:tgtEl>
                                          <p:spTgt spid="283653"/>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283655"/>
                                        </p:tgtEl>
                                        <p:attrNameLst>
                                          <p:attrName>style.visibility</p:attrName>
                                        </p:attrNameLst>
                                      </p:cBhvr>
                                      <p:to>
                                        <p:strVal val="visible"/>
                                      </p:to>
                                    </p:set>
                                    <p:anim calcmode="lin" valueType="num">
                                      <p:cBhvr additive="base">
                                        <p:cTn id="26" dur="500" fill="hold"/>
                                        <p:tgtEl>
                                          <p:spTgt spid="283655"/>
                                        </p:tgtEl>
                                        <p:attrNameLst>
                                          <p:attrName>ppt_x</p:attrName>
                                        </p:attrNameLst>
                                      </p:cBhvr>
                                      <p:tavLst>
                                        <p:tav tm="0">
                                          <p:val>
                                            <p:strVal val="1+#ppt_w/2"/>
                                          </p:val>
                                        </p:tav>
                                        <p:tav tm="100000">
                                          <p:val>
                                            <p:strVal val="#ppt_x"/>
                                          </p:val>
                                        </p:tav>
                                      </p:tavLst>
                                    </p:anim>
                                    <p:anim calcmode="lin" valueType="num">
                                      <p:cBhvr additive="base">
                                        <p:cTn id="27" dur="500" fill="hold"/>
                                        <p:tgtEl>
                                          <p:spTgt spid="283655"/>
                                        </p:tgtEl>
                                        <p:attrNameLst>
                                          <p:attrName>ppt_y</p:attrName>
                                        </p:attrNameLst>
                                      </p:cBhvr>
                                      <p:tavLst>
                                        <p:tav tm="0">
                                          <p:val>
                                            <p:strVal val="1+#ppt_h/2"/>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283656"/>
                                        </p:tgtEl>
                                        <p:attrNameLst>
                                          <p:attrName>style.visibility</p:attrName>
                                        </p:attrNameLst>
                                      </p:cBhvr>
                                      <p:to>
                                        <p:strVal val="visible"/>
                                      </p:to>
                                    </p:set>
                                    <p:anim calcmode="lin" valueType="num">
                                      <p:cBhvr additive="base">
                                        <p:cTn id="30" dur="1000" fill="hold"/>
                                        <p:tgtEl>
                                          <p:spTgt spid="283656"/>
                                        </p:tgtEl>
                                        <p:attrNameLst>
                                          <p:attrName>ppt_x</p:attrName>
                                        </p:attrNameLst>
                                      </p:cBhvr>
                                      <p:tavLst>
                                        <p:tav tm="0">
                                          <p:val>
                                            <p:strVal val="1+#ppt_w/2"/>
                                          </p:val>
                                        </p:tav>
                                        <p:tav tm="100000">
                                          <p:val>
                                            <p:strVal val="#ppt_x"/>
                                          </p:val>
                                        </p:tav>
                                      </p:tavLst>
                                    </p:anim>
                                    <p:anim calcmode="lin" valueType="num">
                                      <p:cBhvr additive="base">
                                        <p:cTn id="31" dur="1000" fill="hold"/>
                                        <p:tgtEl>
                                          <p:spTgt spid="2836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3" grpId="0" animBg="1" autoUpdateAnimBg="0"/>
      <p:bldP spid="283657" grpId="0"/>
      <p:bldP spid="283650" grpId="0" animBg="1" autoUpdateAnimBg="0"/>
      <p:bldP spid="283650"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powl">
            <a:extLst>
              <a:ext uri="{FF2B5EF4-FFF2-40B4-BE49-F238E27FC236}">
                <a16:creationId xmlns:a16="http://schemas.microsoft.com/office/drawing/2014/main" id="{BF054C7B-1CCD-497B-9734-BF71B134E5BE}"/>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2332703" y="2342254"/>
            <a:ext cx="26955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a:extLst>
              <a:ext uri="{FF2B5EF4-FFF2-40B4-BE49-F238E27FC236}">
                <a16:creationId xmlns:a16="http://schemas.microsoft.com/office/drawing/2014/main" id="{00C81A8C-DF5B-4579-B21D-F98A2EA91DA0}"/>
              </a:ext>
            </a:extLst>
          </p:cNvPr>
          <p:cNvSpPr>
            <a:spLocks noGrp="1" noChangeArrowheads="1"/>
          </p:cNvSpPr>
          <p:nvPr>
            <p:ph type="title"/>
          </p:nvPr>
        </p:nvSpPr>
        <p:spPr>
          <a:xfrm>
            <a:off x="76200" y="963562"/>
            <a:ext cx="5773994" cy="5196348"/>
          </a:xfrm>
        </p:spPr>
        <p:txBody>
          <a:bodyPr>
            <a:normAutofit/>
          </a:bodyPr>
          <a:lstStyle/>
          <a:p>
            <a:r>
              <a:rPr lang="en-US" altLang="en-US" sz="2800" dirty="0">
                <a:latin typeface="Arial" panose="020B0604020202020204" pitchFamily="34" charset="0"/>
                <a:ea typeface="Roboto" panose="02000000000000000000" pitchFamily="2" charset="0"/>
                <a:cs typeface="Arial" panose="020B0604020202020204" pitchFamily="34" charset="0"/>
              </a:rPr>
              <a:t>Consultation and Surveys on    Sensitive, Threatened and Endangered Wildlife Species and Plants </a:t>
            </a:r>
          </a:p>
        </p:txBody>
      </p:sp>
      <p:pic>
        <p:nvPicPr>
          <p:cNvPr id="268292" name="Picture 4">
            <a:extLst>
              <a:ext uri="{FF2B5EF4-FFF2-40B4-BE49-F238E27FC236}">
                <a16:creationId xmlns:a16="http://schemas.microsoft.com/office/drawing/2014/main" id="{A8EE6D5E-2E58-43F2-9D98-3745AD298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329" y="2465439"/>
            <a:ext cx="373380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500"/>
                                  </p:stCondLst>
                                  <p:childTnLst>
                                    <p:set>
                                      <p:cBhvr>
                                        <p:cTn id="6" dur="1" fill="hold">
                                          <p:stCondLst>
                                            <p:cond delay="0"/>
                                          </p:stCondLst>
                                        </p:cTn>
                                        <p:tgtEl>
                                          <p:spTgt spid="268292"/>
                                        </p:tgtEl>
                                        <p:attrNameLst>
                                          <p:attrName>style.visibility</p:attrName>
                                        </p:attrNameLst>
                                      </p:cBhvr>
                                      <p:to>
                                        <p:strVal val="visible"/>
                                      </p:to>
                                    </p:set>
                                    <p:animEffect transition="in" filter="fade">
                                      <p:cBhvr>
                                        <p:cTn id="7" dur="1000"/>
                                        <p:tgtEl>
                                          <p:spTgt spid="26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613A6F-50B6-4F91-A56D-7A4ADE66E6B7}"/>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9394" name="Picture 2" descr="Antone Crossing Proposed">
            <a:extLst>
              <a:ext uri="{FF2B5EF4-FFF2-40B4-BE49-F238E27FC236}">
                <a16:creationId xmlns:a16="http://schemas.microsoft.com/office/drawing/2014/main" id="{89A4C00D-9496-4ECF-BEC3-13B2A206BE5D}"/>
              </a:ext>
            </a:extLst>
          </p:cNvPr>
          <p:cNvPicPr>
            <a:picLocks noChangeAspect="1" noChangeArrowheads="1"/>
          </p:cNvPicPr>
          <p:nvPr/>
        </p:nvPicPr>
        <p:blipFill>
          <a:blip r:embed="rId3">
            <a:lum bright="2000"/>
            <a:extLst>
              <a:ext uri="{28A0092B-C50C-407E-A947-70E740481C1C}">
                <a14:useLocalDpi xmlns:a14="http://schemas.microsoft.com/office/drawing/2010/main" val="0"/>
              </a:ext>
            </a:extLst>
          </a:blip>
          <a:srcRect/>
          <a:stretch>
            <a:fillRect/>
          </a:stretch>
        </p:blipFill>
        <p:spPr bwMode="auto">
          <a:xfrm>
            <a:off x="304846" y="785812"/>
            <a:ext cx="8534307"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5">
            <a:extLst>
              <a:ext uri="{FF2B5EF4-FFF2-40B4-BE49-F238E27FC236}">
                <a16:creationId xmlns:a16="http://schemas.microsoft.com/office/drawing/2014/main" id="{477A3AC1-F3D4-4FC7-9C03-0786485E6EB8}"/>
              </a:ext>
            </a:extLst>
          </p:cNvPr>
          <p:cNvSpPr>
            <a:spLocks noGrp="1" noChangeArrowheads="1"/>
          </p:cNvSpPr>
          <p:nvPr>
            <p:ph type="title"/>
          </p:nvPr>
        </p:nvSpPr>
        <p:spPr>
          <a:xfrm>
            <a:off x="304846" y="976619"/>
            <a:ext cx="6248400" cy="904875"/>
          </a:xfrm>
          <a:solidFill>
            <a:srgbClr val="00FF00">
              <a:alpha val="50195"/>
            </a:srgbClr>
          </a:solidFill>
        </p:spPr>
        <p:txBody>
          <a:bodyPr>
            <a:normAutofit fontScale="90000"/>
          </a:bodyPr>
          <a:lstStyle/>
          <a:p>
            <a:r>
              <a:rPr lang="en-US" altLang="en-US" sz="4000" dirty="0">
                <a:solidFill>
                  <a:schemeClr val="tx1"/>
                </a:solidFill>
                <a:latin typeface="Arial" panose="020B0604020202020204" pitchFamily="34" charset="0"/>
                <a:ea typeface="Roboto" panose="02000000000000000000" pitchFamily="2" charset="0"/>
                <a:cs typeface="Arial" panose="020B0604020202020204" pitchFamily="34" charset="0"/>
              </a:rPr>
              <a:t>Hydrologist Review of Stream Crossings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Arch Review 2">
            <a:extLst>
              <a:ext uri="{FF2B5EF4-FFF2-40B4-BE49-F238E27FC236}">
                <a16:creationId xmlns:a16="http://schemas.microsoft.com/office/drawing/2014/main" id="{0A2E95CD-CF10-4752-9DA8-A1E95A8C6DFA}"/>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a:extLst>
              <a:ext uri="{FF2B5EF4-FFF2-40B4-BE49-F238E27FC236}">
                <a16:creationId xmlns:a16="http://schemas.microsoft.com/office/drawing/2014/main" id="{08A0A257-2A08-4864-9023-DFE650D8A42F}"/>
              </a:ext>
            </a:extLst>
          </p:cNvPr>
          <p:cNvSpPr>
            <a:spLocks noGrp="1" noChangeArrowheads="1"/>
          </p:cNvSpPr>
          <p:nvPr>
            <p:ph type="title"/>
          </p:nvPr>
        </p:nvSpPr>
        <p:spPr>
          <a:xfrm>
            <a:off x="5791200" y="4267200"/>
            <a:ext cx="3352800" cy="2286000"/>
          </a:xfrm>
          <a:solidFill>
            <a:schemeClr val="tx1"/>
          </a:solidFill>
        </p:spPr>
        <p:txBody>
          <a:bodyPr/>
          <a:lstStyle/>
          <a:p>
            <a:pPr>
              <a:lnSpc>
                <a:spcPct val="100000"/>
              </a:lnSpc>
            </a:pPr>
            <a:r>
              <a:rPr lang="en-US" altLang="en-US" sz="3600" dirty="0">
                <a:solidFill>
                  <a:schemeClr val="bg1"/>
                </a:solidFill>
                <a:latin typeface="Arial" panose="020B0604020202020204" pitchFamily="34" charset="0"/>
                <a:ea typeface="Roboto" panose="02000000000000000000" pitchFamily="2" charset="0"/>
                <a:cs typeface="Arial" panose="020B0604020202020204" pitchFamily="34" charset="0"/>
              </a:rPr>
              <a:t>Archaeologist Cultural Survey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C48F7E3-0A5D-4F3A-A42C-EF1F6B59CBF6}"/>
              </a:ext>
            </a:extLst>
          </p:cNvPr>
          <p:cNvSpPr>
            <a:spLocks noGrp="1" noChangeArrowheads="1"/>
          </p:cNvSpPr>
          <p:nvPr>
            <p:ph type="title"/>
          </p:nvPr>
        </p:nvSpPr>
        <p:spPr>
          <a:xfrm>
            <a:off x="647700" y="698091"/>
            <a:ext cx="7848600" cy="1066800"/>
          </a:xfrm>
        </p:spPr>
        <p:txBody>
          <a:bodyPr/>
          <a:lstStyle/>
          <a:p>
            <a:r>
              <a:rPr lang="en-US" altLang="en-US" dirty="0">
                <a:latin typeface="Arial" panose="020B0604020202020204" pitchFamily="34" charset="0"/>
                <a:ea typeface="Roboto" panose="02000000000000000000" pitchFamily="2" charset="0"/>
                <a:cs typeface="Arial" panose="020B0604020202020204" pitchFamily="34" charset="0"/>
              </a:rPr>
              <a:t>Trail Planning Process</a:t>
            </a:r>
          </a:p>
        </p:txBody>
      </p:sp>
      <p:sp>
        <p:nvSpPr>
          <p:cNvPr id="153603" name="Rectangle 3">
            <a:extLst>
              <a:ext uri="{FF2B5EF4-FFF2-40B4-BE49-F238E27FC236}">
                <a16:creationId xmlns:a16="http://schemas.microsoft.com/office/drawing/2014/main" id="{75997BB8-F098-4369-9B6A-80FC9A55F5B2}"/>
              </a:ext>
            </a:extLst>
          </p:cNvPr>
          <p:cNvSpPr>
            <a:spLocks noGrp="1" noChangeArrowheads="1"/>
          </p:cNvSpPr>
          <p:nvPr>
            <p:ph type="body" idx="1"/>
          </p:nvPr>
        </p:nvSpPr>
        <p:spPr>
          <a:xfrm>
            <a:off x="381000" y="1143000"/>
            <a:ext cx="8458200" cy="4876800"/>
          </a:xfrm>
        </p:spPr>
        <p:txBody>
          <a:bodyPr>
            <a:normAutofit/>
          </a:bodyPr>
          <a:lstStyle/>
          <a:p>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Set User Type and Standards</a:t>
            </a:r>
          </a:p>
          <a:p>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Literature Search, Maps, Photos</a:t>
            </a:r>
          </a:p>
          <a:p>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Identify Major Control Points</a:t>
            </a:r>
          </a:p>
          <a:p>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Broad Corridor Proposal</a:t>
            </a:r>
          </a:p>
          <a:p>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Field Check by Reconnaissance</a:t>
            </a:r>
          </a:p>
          <a:p>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Negotiate Minor Control Points</a:t>
            </a:r>
          </a:p>
          <a:p>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Assess Soil Types and Land Capabilities</a:t>
            </a:r>
          </a:p>
          <a:p>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Rough Map Control Points and Trail Corridor</a:t>
            </a:r>
          </a:p>
          <a:p>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Bring In Resource Specialists for Review</a:t>
            </a:r>
          </a:p>
          <a:p>
            <a:r>
              <a:rPr lang="en-US" altLang="en-US" sz="2400" dirty="0">
                <a:solidFill>
                  <a:schemeClr val="tx2"/>
                </a:solidFill>
                <a:latin typeface="Arial" panose="020B0604020202020204" pitchFamily="34" charset="0"/>
                <a:ea typeface="Roboto" panose="02000000000000000000" pitchFamily="2" charset="0"/>
                <a:cs typeface="Arial" panose="020B0604020202020204" pitchFamily="34" charset="0"/>
              </a:rPr>
              <a:t>Now Final Alignment Can Begin</a:t>
            </a:r>
          </a:p>
          <a:p>
            <a:pPr>
              <a:buFontTx/>
              <a:buNone/>
            </a:pPr>
            <a:endParaRPr lang="en-US" altLang="en-US" sz="2800" dirty="0">
              <a:solidFill>
                <a:schemeClr val="tx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anim calcmode="lin" valueType="num">
                                      <p:cBhvr additive="base">
                                        <p:cTn id="7" dur="2000" fill="hold"/>
                                        <p:tgtEl>
                                          <p:spTgt spid="15360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53603">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3603">
                                            <p:txEl>
                                              <p:pRg st="0" end="0"/>
                                            </p:txEl>
                                          </p:spTgt>
                                        </p:tgtEl>
                                        <p:attrNameLst>
                                          <p:attrName>ppt_c</p:attrName>
                                        </p:attrNameLst>
                                      </p:cBhvr>
                                      <p:to>
                                        <a:schemeClr val="folHlink"/>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03">
                                            <p:txEl>
                                              <p:pRg st="1" end="1"/>
                                            </p:txEl>
                                          </p:spTgt>
                                        </p:tgtEl>
                                        <p:attrNameLst>
                                          <p:attrName>style.visibility</p:attrName>
                                        </p:attrNameLst>
                                      </p:cBhvr>
                                      <p:to>
                                        <p:strVal val="visible"/>
                                      </p:to>
                                    </p:set>
                                    <p:anim calcmode="lin" valueType="num">
                                      <p:cBhvr additive="base">
                                        <p:cTn id="13" dur="2000" fill="hold"/>
                                        <p:tgtEl>
                                          <p:spTgt spid="153603">
                                            <p:txEl>
                                              <p:pRg st="1" end="1"/>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153603">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3603">
                                            <p:txEl>
                                              <p:pRg st="1" end="1"/>
                                            </p:txEl>
                                          </p:spTgt>
                                        </p:tgtEl>
                                        <p:attrNameLst>
                                          <p:attrName>ppt_c</p:attrName>
                                        </p:attrNameLst>
                                      </p:cBhvr>
                                      <p:to>
                                        <a:schemeClr val="fo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03">
                                            <p:txEl>
                                              <p:pRg st="2" end="2"/>
                                            </p:txEl>
                                          </p:spTgt>
                                        </p:tgtEl>
                                        <p:attrNameLst>
                                          <p:attrName>style.visibility</p:attrName>
                                        </p:attrNameLst>
                                      </p:cBhvr>
                                      <p:to>
                                        <p:strVal val="visible"/>
                                      </p:to>
                                    </p:set>
                                    <p:anim calcmode="lin" valueType="num">
                                      <p:cBhvr additive="base">
                                        <p:cTn id="19" dur="2000" fill="hold"/>
                                        <p:tgtEl>
                                          <p:spTgt spid="153603">
                                            <p:txEl>
                                              <p:pRg st="2" end="2"/>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153603">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3603">
                                            <p:txEl>
                                              <p:pRg st="2" end="2"/>
                                            </p:txEl>
                                          </p:spTgt>
                                        </p:tgtEl>
                                        <p:attrNameLst>
                                          <p:attrName>ppt_c</p:attrName>
                                        </p:attrNameLst>
                                      </p:cBhvr>
                                      <p:to>
                                        <a:schemeClr val="folHlink"/>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3603">
                                            <p:txEl>
                                              <p:pRg st="3" end="3"/>
                                            </p:txEl>
                                          </p:spTgt>
                                        </p:tgtEl>
                                        <p:attrNameLst>
                                          <p:attrName>style.visibility</p:attrName>
                                        </p:attrNameLst>
                                      </p:cBhvr>
                                      <p:to>
                                        <p:strVal val="visible"/>
                                      </p:to>
                                    </p:set>
                                    <p:anim calcmode="lin" valueType="num">
                                      <p:cBhvr additive="base">
                                        <p:cTn id="25" dur="2000" fill="hold"/>
                                        <p:tgtEl>
                                          <p:spTgt spid="153603">
                                            <p:txEl>
                                              <p:pRg st="3" end="3"/>
                                            </p:txEl>
                                          </p:spTgt>
                                        </p:tgtEl>
                                        <p:attrNameLst>
                                          <p:attrName>ppt_x</p:attrName>
                                        </p:attrNameLst>
                                      </p:cBhvr>
                                      <p:tavLst>
                                        <p:tav tm="0">
                                          <p:val>
                                            <p:strVal val="0-#ppt_w/2"/>
                                          </p:val>
                                        </p:tav>
                                        <p:tav tm="100000">
                                          <p:val>
                                            <p:strVal val="#ppt_x"/>
                                          </p:val>
                                        </p:tav>
                                      </p:tavLst>
                                    </p:anim>
                                    <p:anim calcmode="lin" valueType="num">
                                      <p:cBhvr additive="base">
                                        <p:cTn id="26" dur="2000" fill="hold"/>
                                        <p:tgtEl>
                                          <p:spTgt spid="153603">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3603">
                                            <p:txEl>
                                              <p:pRg st="3" end="3"/>
                                            </p:txEl>
                                          </p:spTgt>
                                        </p:tgtEl>
                                        <p:attrNameLst>
                                          <p:attrName>ppt_c</p:attrName>
                                        </p:attrNameLst>
                                      </p:cBhvr>
                                      <p:to>
                                        <a:schemeClr val="folHlink"/>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3603">
                                            <p:txEl>
                                              <p:pRg st="4" end="4"/>
                                            </p:txEl>
                                          </p:spTgt>
                                        </p:tgtEl>
                                        <p:attrNameLst>
                                          <p:attrName>style.visibility</p:attrName>
                                        </p:attrNameLst>
                                      </p:cBhvr>
                                      <p:to>
                                        <p:strVal val="visible"/>
                                      </p:to>
                                    </p:set>
                                    <p:anim calcmode="lin" valueType="num">
                                      <p:cBhvr additive="base">
                                        <p:cTn id="31" dur="2000" fill="hold"/>
                                        <p:tgtEl>
                                          <p:spTgt spid="153603">
                                            <p:txEl>
                                              <p:pRg st="4" end="4"/>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153603">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3603">
                                            <p:txEl>
                                              <p:pRg st="4" end="4"/>
                                            </p:txEl>
                                          </p:spTgt>
                                        </p:tgtEl>
                                        <p:attrNameLst>
                                          <p:attrName>ppt_c</p:attrName>
                                        </p:attrNameLst>
                                      </p:cBhvr>
                                      <p:to>
                                        <a:schemeClr val="folHlink"/>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3603">
                                            <p:txEl>
                                              <p:pRg st="5" end="5"/>
                                            </p:txEl>
                                          </p:spTgt>
                                        </p:tgtEl>
                                        <p:attrNameLst>
                                          <p:attrName>style.visibility</p:attrName>
                                        </p:attrNameLst>
                                      </p:cBhvr>
                                      <p:to>
                                        <p:strVal val="visible"/>
                                      </p:to>
                                    </p:set>
                                    <p:anim calcmode="lin" valueType="num">
                                      <p:cBhvr additive="base">
                                        <p:cTn id="37" dur="2000" fill="hold"/>
                                        <p:tgtEl>
                                          <p:spTgt spid="153603">
                                            <p:txEl>
                                              <p:pRg st="5" end="5"/>
                                            </p:txEl>
                                          </p:spTgt>
                                        </p:tgtEl>
                                        <p:attrNameLst>
                                          <p:attrName>ppt_x</p:attrName>
                                        </p:attrNameLst>
                                      </p:cBhvr>
                                      <p:tavLst>
                                        <p:tav tm="0">
                                          <p:val>
                                            <p:strVal val="0-#ppt_w/2"/>
                                          </p:val>
                                        </p:tav>
                                        <p:tav tm="100000">
                                          <p:val>
                                            <p:strVal val="#ppt_x"/>
                                          </p:val>
                                        </p:tav>
                                      </p:tavLst>
                                    </p:anim>
                                    <p:anim calcmode="lin" valueType="num">
                                      <p:cBhvr additive="base">
                                        <p:cTn id="38" dur="2000" fill="hold"/>
                                        <p:tgtEl>
                                          <p:spTgt spid="153603">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3603">
                                            <p:txEl>
                                              <p:pRg st="5" end="5"/>
                                            </p:txEl>
                                          </p:spTgt>
                                        </p:tgtEl>
                                        <p:attrNameLst>
                                          <p:attrName>ppt_c</p:attrName>
                                        </p:attrNameLst>
                                      </p:cBhvr>
                                      <p:to>
                                        <a:schemeClr val="folHlink"/>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53603">
                                            <p:txEl>
                                              <p:pRg st="6" end="6"/>
                                            </p:txEl>
                                          </p:spTgt>
                                        </p:tgtEl>
                                        <p:attrNameLst>
                                          <p:attrName>style.visibility</p:attrName>
                                        </p:attrNameLst>
                                      </p:cBhvr>
                                      <p:to>
                                        <p:strVal val="visible"/>
                                      </p:to>
                                    </p:set>
                                    <p:anim calcmode="lin" valueType="num">
                                      <p:cBhvr additive="base">
                                        <p:cTn id="43" dur="2000" fill="hold"/>
                                        <p:tgtEl>
                                          <p:spTgt spid="153603">
                                            <p:txEl>
                                              <p:pRg st="6" end="6"/>
                                            </p:txEl>
                                          </p:spTgt>
                                        </p:tgtEl>
                                        <p:attrNameLst>
                                          <p:attrName>ppt_x</p:attrName>
                                        </p:attrNameLst>
                                      </p:cBhvr>
                                      <p:tavLst>
                                        <p:tav tm="0">
                                          <p:val>
                                            <p:strVal val="0-#ppt_w/2"/>
                                          </p:val>
                                        </p:tav>
                                        <p:tav tm="100000">
                                          <p:val>
                                            <p:strVal val="#ppt_x"/>
                                          </p:val>
                                        </p:tav>
                                      </p:tavLst>
                                    </p:anim>
                                    <p:anim calcmode="lin" valueType="num">
                                      <p:cBhvr additive="base">
                                        <p:cTn id="44" dur="2000" fill="hold"/>
                                        <p:tgtEl>
                                          <p:spTgt spid="153603">
                                            <p:txEl>
                                              <p:pRg st="6" end="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3603">
                                            <p:txEl>
                                              <p:pRg st="6" end="6"/>
                                            </p:txEl>
                                          </p:spTgt>
                                        </p:tgtEl>
                                        <p:attrNameLst>
                                          <p:attrName>ppt_c</p:attrName>
                                        </p:attrNameLst>
                                      </p:cBhvr>
                                      <p:to>
                                        <a:schemeClr val="folHlink"/>
                                      </p:to>
                                    </p:animClr>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53603">
                                            <p:txEl>
                                              <p:pRg st="7" end="7"/>
                                            </p:txEl>
                                          </p:spTgt>
                                        </p:tgtEl>
                                        <p:attrNameLst>
                                          <p:attrName>style.visibility</p:attrName>
                                        </p:attrNameLst>
                                      </p:cBhvr>
                                      <p:to>
                                        <p:strVal val="visible"/>
                                      </p:to>
                                    </p:set>
                                    <p:anim calcmode="lin" valueType="num">
                                      <p:cBhvr additive="base">
                                        <p:cTn id="49" dur="2000" fill="hold"/>
                                        <p:tgtEl>
                                          <p:spTgt spid="153603">
                                            <p:txEl>
                                              <p:pRg st="7" end="7"/>
                                            </p:txEl>
                                          </p:spTgt>
                                        </p:tgtEl>
                                        <p:attrNameLst>
                                          <p:attrName>ppt_x</p:attrName>
                                        </p:attrNameLst>
                                      </p:cBhvr>
                                      <p:tavLst>
                                        <p:tav tm="0">
                                          <p:val>
                                            <p:strVal val="0-#ppt_w/2"/>
                                          </p:val>
                                        </p:tav>
                                        <p:tav tm="100000">
                                          <p:val>
                                            <p:strVal val="#ppt_x"/>
                                          </p:val>
                                        </p:tav>
                                      </p:tavLst>
                                    </p:anim>
                                    <p:anim calcmode="lin" valueType="num">
                                      <p:cBhvr additive="base">
                                        <p:cTn id="50" dur="2000" fill="hold"/>
                                        <p:tgtEl>
                                          <p:spTgt spid="153603">
                                            <p:txEl>
                                              <p:pRg st="7" end="7"/>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3603">
                                            <p:txEl>
                                              <p:pRg st="7" end="7"/>
                                            </p:txEl>
                                          </p:spTgt>
                                        </p:tgtEl>
                                        <p:attrNameLst>
                                          <p:attrName>ppt_c</p:attrName>
                                        </p:attrNameLst>
                                      </p:cBhvr>
                                      <p:to>
                                        <a:schemeClr val="folHlink"/>
                                      </p:to>
                                    </p:animClr>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53603">
                                            <p:txEl>
                                              <p:pRg st="8" end="8"/>
                                            </p:txEl>
                                          </p:spTgt>
                                        </p:tgtEl>
                                        <p:attrNameLst>
                                          <p:attrName>style.visibility</p:attrName>
                                        </p:attrNameLst>
                                      </p:cBhvr>
                                      <p:to>
                                        <p:strVal val="visible"/>
                                      </p:to>
                                    </p:set>
                                    <p:anim calcmode="lin" valueType="num">
                                      <p:cBhvr additive="base">
                                        <p:cTn id="55" dur="2000" fill="hold"/>
                                        <p:tgtEl>
                                          <p:spTgt spid="153603">
                                            <p:txEl>
                                              <p:pRg st="8" end="8"/>
                                            </p:txEl>
                                          </p:spTgt>
                                        </p:tgtEl>
                                        <p:attrNameLst>
                                          <p:attrName>ppt_x</p:attrName>
                                        </p:attrNameLst>
                                      </p:cBhvr>
                                      <p:tavLst>
                                        <p:tav tm="0">
                                          <p:val>
                                            <p:strVal val="0-#ppt_w/2"/>
                                          </p:val>
                                        </p:tav>
                                        <p:tav tm="100000">
                                          <p:val>
                                            <p:strVal val="#ppt_x"/>
                                          </p:val>
                                        </p:tav>
                                      </p:tavLst>
                                    </p:anim>
                                    <p:anim calcmode="lin" valueType="num">
                                      <p:cBhvr additive="base">
                                        <p:cTn id="56" dur="2000" fill="hold"/>
                                        <p:tgtEl>
                                          <p:spTgt spid="153603">
                                            <p:txEl>
                                              <p:pRg st="8" end="8"/>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3603">
                                            <p:txEl>
                                              <p:pRg st="8" end="8"/>
                                            </p:txEl>
                                          </p:spTgt>
                                        </p:tgtEl>
                                        <p:attrNameLst>
                                          <p:attrName>ppt_c</p:attrName>
                                        </p:attrNameLst>
                                      </p:cBhvr>
                                      <p:to>
                                        <a:schemeClr val="folHlink"/>
                                      </p:to>
                                    </p:animClr>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53603">
                                            <p:txEl>
                                              <p:pRg st="9" end="9"/>
                                            </p:txEl>
                                          </p:spTgt>
                                        </p:tgtEl>
                                        <p:attrNameLst>
                                          <p:attrName>style.visibility</p:attrName>
                                        </p:attrNameLst>
                                      </p:cBhvr>
                                      <p:to>
                                        <p:strVal val="visible"/>
                                      </p:to>
                                    </p:set>
                                    <p:anim calcmode="lin" valueType="num">
                                      <p:cBhvr additive="base">
                                        <p:cTn id="61" dur="2000" fill="hold"/>
                                        <p:tgtEl>
                                          <p:spTgt spid="153603">
                                            <p:txEl>
                                              <p:pRg st="9" end="9"/>
                                            </p:txEl>
                                          </p:spTgt>
                                        </p:tgtEl>
                                        <p:attrNameLst>
                                          <p:attrName>ppt_x</p:attrName>
                                        </p:attrNameLst>
                                      </p:cBhvr>
                                      <p:tavLst>
                                        <p:tav tm="0">
                                          <p:val>
                                            <p:strVal val="0-#ppt_w/2"/>
                                          </p:val>
                                        </p:tav>
                                        <p:tav tm="100000">
                                          <p:val>
                                            <p:strVal val="#ppt_x"/>
                                          </p:val>
                                        </p:tav>
                                      </p:tavLst>
                                    </p:anim>
                                    <p:anim calcmode="lin" valueType="num">
                                      <p:cBhvr additive="base">
                                        <p:cTn id="62" dur="2000" fill="hold"/>
                                        <p:tgtEl>
                                          <p:spTgt spid="153603">
                                            <p:txEl>
                                              <p:pRg st="9" end="9"/>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3603">
                                            <p:txEl>
                                              <p:pRg st="9" end="9"/>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4F37291-F361-43F1-9F8C-DA1199C70B26}"/>
              </a:ext>
            </a:extLst>
          </p:cNvPr>
          <p:cNvSpPr>
            <a:spLocks noGrp="1" noChangeArrowheads="1"/>
          </p:cNvSpPr>
          <p:nvPr>
            <p:ph type="title"/>
          </p:nvPr>
        </p:nvSpPr>
        <p:spPr>
          <a:xfrm>
            <a:off x="685800" y="2286000"/>
            <a:ext cx="7772400" cy="1143000"/>
          </a:xfrm>
        </p:spPr>
        <p:txBody>
          <a:bodyPr/>
          <a:lstStyle/>
          <a:p>
            <a:r>
              <a:rPr lang="en-US" altLang="en-US" sz="6000" b="1">
                <a:latin typeface="Arial" panose="020B0604020202020204" pitchFamily="34" charset="0"/>
                <a:cs typeface="Arial" panose="020B0604020202020204" pitchFamily="34" charset="0"/>
              </a:rPr>
              <a:t>Trail Layout</a:t>
            </a:r>
            <a:endParaRPr lang="en-US" altLang="en-US" b="1">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4098">
            <a:extLst>
              <a:ext uri="{FF2B5EF4-FFF2-40B4-BE49-F238E27FC236}">
                <a16:creationId xmlns:a16="http://schemas.microsoft.com/office/drawing/2014/main" id="{A8B11303-1389-4ED3-9016-1AB713F7C98B}"/>
              </a:ext>
            </a:extLst>
          </p:cNvPr>
          <p:cNvSpPr>
            <a:spLocks noGrp="1" noChangeArrowheads="1"/>
          </p:cNvSpPr>
          <p:nvPr>
            <p:ph type="title"/>
          </p:nvPr>
        </p:nvSpPr>
        <p:spPr>
          <a:xfrm>
            <a:off x="685800" y="1256072"/>
            <a:ext cx="7772400" cy="838200"/>
          </a:xfrm>
        </p:spPr>
        <p:txBody>
          <a:bodyPr/>
          <a:lstStyle/>
          <a:p>
            <a:r>
              <a:rPr lang="en-US" altLang="en-US" b="1" dirty="0">
                <a:latin typeface="Arial" panose="020B0604020202020204" pitchFamily="34" charset="0"/>
                <a:cs typeface="Arial" panose="020B0604020202020204" pitchFamily="34" charset="0"/>
              </a:rPr>
              <a:t>Trail Layout Concepts</a:t>
            </a:r>
          </a:p>
        </p:txBody>
      </p:sp>
      <p:sp>
        <p:nvSpPr>
          <p:cNvPr id="162819" name="Rectangle 4099">
            <a:extLst>
              <a:ext uri="{FF2B5EF4-FFF2-40B4-BE49-F238E27FC236}">
                <a16:creationId xmlns:a16="http://schemas.microsoft.com/office/drawing/2014/main" id="{AC9CFD39-847B-4795-911D-960E7FB78F9D}"/>
              </a:ext>
            </a:extLst>
          </p:cNvPr>
          <p:cNvSpPr>
            <a:spLocks noGrp="1" noChangeArrowheads="1"/>
          </p:cNvSpPr>
          <p:nvPr>
            <p:ph type="body" idx="1"/>
          </p:nvPr>
        </p:nvSpPr>
        <p:spPr>
          <a:xfrm>
            <a:off x="304800" y="1981200"/>
            <a:ext cx="8534400" cy="4114800"/>
          </a:xfrm>
        </p:spPr>
        <p:txBody>
          <a:bodyPr>
            <a:normAutofit fontScale="92500"/>
          </a:bodyPr>
          <a:lstStyle/>
          <a:p>
            <a:pPr>
              <a:lnSpc>
                <a:spcPct val="150000"/>
              </a:lnSpc>
            </a:pPr>
            <a:r>
              <a:rPr lang="en-US" altLang="en-US" sz="2800" dirty="0">
                <a:latin typeface="Arial" panose="020B0604020202020204" pitchFamily="34" charset="0"/>
                <a:cs typeface="Arial" panose="020B0604020202020204" pitchFamily="34" charset="0"/>
              </a:rPr>
              <a:t>Understand Hydrologic Influences of Trail Alignments</a:t>
            </a:r>
          </a:p>
          <a:p>
            <a:pPr>
              <a:lnSpc>
                <a:spcPct val="150000"/>
              </a:lnSpc>
            </a:pPr>
            <a:r>
              <a:rPr lang="en-US" altLang="en-US" sz="2800" dirty="0">
                <a:latin typeface="Arial" panose="020B0604020202020204" pitchFamily="34" charset="0"/>
                <a:cs typeface="Arial" panose="020B0604020202020204" pitchFamily="34" charset="0"/>
              </a:rPr>
              <a:t>Determine the Maximum Sustainable Linear Grade</a:t>
            </a:r>
          </a:p>
          <a:p>
            <a:pPr>
              <a:lnSpc>
                <a:spcPct val="150000"/>
              </a:lnSpc>
            </a:pPr>
            <a:r>
              <a:rPr lang="en-US" altLang="en-US" sz="2800" dirty="0">
                <a:latin typeface="Arial" panose="020B0604020202020204" pitchFamily="34" charset="0"/>
                <a:cs typeface="Arial" panose="020B0604020202020204" pitchFamily="34" charset="0"/>
              </a:rPr>
              <a:t>Measure Linear Grades Between Control Points</a:t>
            </a:r>
          </a:p>
          <a:p>
            <a:pPr>
              <a:lnSpc>
                <a:spcPct val="150000"/>
              </a:lnSpc>
            </a:pPr>
            <a:r>
              <a:rPr lang="en-US" altLang="en-US" sz="2800" dirty="0">
                <a:latin typeface="Arial" panose="020B0604020202020204" pitchFamily="34" charset="0"/>
                <a:cs typeface="Arial" panose="020B0604020202020204" pitchFamily="34" charset="0"/>
              </a:rPr>
              <a:t>Learn the Process of Flagging the Trail Alignment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additive="base">
                                        <p:cTn id="7" dur="500" fill="hold"/>
                                        <p:tgtEl>
                                          <p:spTgt spid="1628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2819">
                                            <p:txEl>
                                              <p:pRg st="0" end="0"/>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62819">
                                            <p:txEl>
                                              <p:pRg st="0" end="0"/>
                                            </p:txEl>
                                          </p:spTgt>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2819">
                                            <p:txEl>
                                              <p:pRg st="1" end="1"/>
                                            </p:txEl>
                                          </p:spTgt>
                                        </p:tgtEl>
                                        <p:attrNameLst>
                                          <p:attrName>style.visibility</p:attrName>
                                        </p:attrNameLst>
                                      </p:cBhvr>
                                      <p:to>
                                        <p:strVal val="visible"/>
                                      </p:to>
                                    </p:set>
                                    <p:anim calcmode="lin" valueType="num">
                                      <p:cBhvr additive="base">
                                        <p:cTn id="13" dur="500" fill="hold"/>
                                        <p:tgtEl>
                                          <p:spTgt spid="1628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2819">
                                            <p:txEl>
                                              <p:pRg st="1" end="1"/>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62819">
                                            <p:txEl>
                                              <p:pRg st="1" end="1"/>
                                            </p:txEl>
                                          </p:spTgt>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2819">
                                            <p:txEl>
                                              <p:pRg st="2" end="2"/>
                                            </p:txEl>
                                          </p:spTgt>
                                        </p:tgtEl>
                                        <p:attrNameLst>
                                          <p:attrName>style.visibility</p:attrName>
                                        </p:attrNameLst>
                                      </p:cBhvr>
                                      <p:to>
                                        <p:strVal val="visible"/>
                                      </p:to>
                                    </p:set>
                                    <p:anim calcmode="lin" valueType="num">
                                      <p:cBhvr additive="base">
                                        <p:cTn id="19" dur="500" fill="hold"/>
                                        <p:tgtEl>
                                          <p:spTgt spid="1628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2819">
                                            <p:txEl>
                                              <p:pRg st="2" end="2"/>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62819">
                                            <p:txEl>
                                              <p:pRg st="2" end="2"/>
                                            </p:txEl>
                                          </p:spTgt>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2819">
                                            <p:txEl>
                                              <p:pRg st="3" end="3"/>
                                            </p:txEl>
                                          </p:spTgt>
                                        </p:tgtEl>
                                        <p:attrNameLst>
                                          <p:attrName>style.visibility</p:attrName>
                                        </p:attrNameLst>
                                      </p:cBhvr>
                                      <p:to>
                                        <p:strVal val="visible"/>
                                      </p:to>
                                    </p:set>
                                    <p:anim calcmode="lin" valueType="num">
                                      <p:cBhvr additive="base">
                                        <p:cTn id="25" dur="500" fill="hold"/>
                                        <p:tgtEl>
                                          <p:spTgt spid="1628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2819">
                                            <p:txEl>
                                              <p:pRg st="3" end="3"/>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62819">
                                            <p:txEl>
                                              <p:pRg st="3" end="3"/>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uiExpand="1"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51241A4-B048-45D3-940F-618AAA8319FD}"/>
              </a:ext>
            </a:extLst>
          </p:cNvPr>
          <p:cNvSpPr>
            <a:spLocks noGrp="1" noChangeArrowheads="1"/>
          </p:cNvSpPr>
          <p:nvPr>
            <p:ph type="title"/>
          </p:nvPr>
        </p:nvSpPr>
        <p:spPr>
          <a:xfrm>
            <a:off x="0" y="675833"/>
            <a:ext cx="9144000" cy="661354"/>
          </a:xfrm>
        </p:spPr>
        <p:txBody>
          <a:bodyPr>
            <a:noAutofit/>
          </a:bodyPr>
          <a:lstStyle/>
          <a:p>
            <a:pPr algn="l"/>
            <a:r>
              <a:rPr lang="en-US" altLang="en-US" sz="2000" dirty="0">
                <a:latin typeface="Arial" panose="020B0604020202020204" pitchFamily="34" charset="0"/>
                <a:cs typeface="Arial" panose="020B0604020202020204" pitchFamily="34" charset="0"/>
              </a:rPr>
              <a:t>Water is the Most Influential Factor in Designing and Laying Out Trails</a:t>
            </a:r>
            <a:r>
              <a:rPr lang="en-US" altLang="en-US" sz="1800" dirty="0">
                <a:latin typeface="Arial" panose="020B0604020202020204" pitchFamily="34" charset="0"/>
                <a:cs typeface="Arial" panose="020B0604020202020204" pitchFamily="34" charset="0"/>
              </a:rPr>
              <a:t> </a:t>
            </a:r>
          </a:p>
        </p:txBody>
      </p:sp>
      <p:pic>
        <p:nvPicPr>
          <p:cNvPr id="64515" name="Picture 3" descr="Water damage">
            <a:extLst>
              <a:ext uri="{FF2B5EF4-FFF2-40B4-BE49-F238E27FC236}">
                <a16:creationId xmlns:a16="http://schemas.microsoft.com/office/drawing/2014/main" id="{6CC9E10D-FD5A-4CEB-8071-409CEE70AAE6}"/>
              </a:ext>
            </a:extLst>
          </p:cNvPr>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152400" y="1295400"/>
            <a:ext cx="3780503" cy="504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Water damage 4">
            <a:extLst>
              <a:ext uri="{FF2B5EF4-FFF2-40B4-BE49-F238E27FC236}">
                <a16:creationId xmlns:a16="http://schemas.microsoft.com/office/drawing/2014/main" id="{85253D22-78A9-40AD-821D-F782BDBEA93C}"/>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4112342" y="1295400"/>
            <a:ext cx="3881284" cy="508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00E9C8-499F-4BDC-B13F-0711122E1F2C}"/>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5538" name="Title 1">
            <a:extLst>
              <a:ext uri="{FF2B5EF4-FFF2-40B4-BE49-F238E27FC236}">
                <a16:creationId xmlns:a16="http://schemas.microsoft.com/office/drawing/2014/main" id="{DDB1F520-776B-4B4B-8200-6E0EE20CEB96}"/>
              </a:ext>
            </a:extLst>
          </p:cNvPr>
          <p:cNvSpPr>
            <a:spLocks noGrp="1"/>
          </p:cNvSpPr>
          <p:nvPr>
            <p:ph type="title"/>
          </p:nvPr>
        </p:nvSpPr>
        <p:spPr/>
        <p:txBody>
          <a:bodyPr/>
          <a:lstStyle/>
          <a:p>
            <a:endParaRPr lang="en-US" altLang="en-US">
              <a:latin typeface="Arial" panose="020B0604020202020204" pitchFamily="34" charset="0"/>
              <a:cs typeface="Arial" panose="020B0604020202020204" pitchFamily="34" charset="0"/>
            </a:endParaRPr>
          </a:p>
        </p:txBody>
      </p:sp>
      <p:pic>
        <p:nvPicPr>
          <p:cNvPr id="65539" name="Picture 2">
            <a:extLst>
              <a:ext uri="{FF2B5EF4-FFF2-40B4-BE49-F238E27FC236}">
                <a16:creationId xmlns:a16="http://schemas.microsoft.com/office/drawing/2014/main" id="{07CBFCFD-E0E8-45AA-B7B0-36BF07B37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99488"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3">
            <a:extLst>
              <a:ext uri="{FF2B5EF4-FFF2-40B4-BE49-F238E27FC236}">
                <a16:creationId xmlns:a16="http://schemas.microsoft.com/office/drawing/2014/main" id="{639414CB-ABEE-4191-97A8-76A4BC9BCF7C}"/>
              </a:ext>
            </a:extLst>
          </p:cNvPr>
          <p:cNvSpPr txBox="1">
            <a:spLocks noChangeArrowheads="1"/>
          </p:cNvSpPr>
          <p:nvPr/>
        </p:nvSpPr>
        <p:spPr bwMode="auto">
          <a:xfrm>
            <a:off x="2667000" y="5257800"/>
            <a:ext cx="37296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eaLnBrk="1" hangingPunct="1"/>
            <a:r>
              <a:rPr lang="en-US" altLang="en-US" sz="4000" b="1" dirty="0">
                <a:solidFill>
                  <a:srgbClr val="000000"/>
                </a:solidFill>
                <a:latin typeface="Arial" panose="020B0604020202020204" pitchFamily="34" charset="0"/>
                <a:ea typeface="Roboto" panose="02000000000000000000" pitchFamily="2" charset="0"/>
                <a:cs typeface="Arial" panose="020B0604020202020204" pitchFamily="34" charset="0"/>
              </a:rPr>
              <a:t>Trail Anatomy:</a:t>
            </a:r>
          </a:p>
          <a:p>
            <a:pPr algn="l" eaLnBrk="1" hangingPunct="1"/>
            <a:r>
              <a:rPr lang="en-US" altLang="en-US" sz="4000" b="1" dirty="0">
                <a:solidFill>
                  <a:srgbClr val="000000"/>
                </a:solidFill>
                <a:latin typeface="Arial" panose="020B0604020202020204" pitchFamily="34" charset="0"/>
                <a:ea typeface="Roboto" panose="02000000000000000000" pitchFamily="2" charset="0"/>
                <a:cs typeface="Arial" panose="020B0604020202020204" pitchFamily="34" charset="0"/>
              </a:rPr>
              <a:t> Sidehill Tread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9E56CA4-819F-46E7-89FC-84B50995AAB6}"/>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6562" name="Rectangle 2">
            <a:extLst>
              <a:ext uri="{FF2B5EF4-FFF2-40B4-BE49-F238E27FC236}">
                <a16:creationId xmlns:a16="http://schemas.microsoft.com/office/drawing/2014/main" id="{FD3896ED-E2F1-4EBB-BF95-BFCB6667B229}"/>
              </a:ext>
            </a:extLst>
          </p:cNvPr>
          <p:cNvSpPr>
            <a:spLocks noGrp="1" noChangeArrowheads="1"/>
          </p:cNvSpPr>
          <p:nvPr>
            <p:ph type="title"/>
          </p:nvPr>
        </p:nvSpPr>
        <p:spPr>
          <a:xfrm>
            <a:off x="0" y="688052"/>
            <a:ext cx="9144000" cy="956187"/>
          </a:xfrm>
        </p:spPr>
        <p:txBody>
          <a:bodyPr>
            <a:noAutofit/>
          </a:bodyPr>
          <a:lstStyle/>
          <a:p>
            <a:pPr algn="l"/>
            <a:r>
              <a:rPr lang="en-US" altLang="en-US" sz="2400" dirty="0">
                <a:latin typeface="Arial" panose="020B0604020202020204" pitchFamily="34" charset="0"/>
                <a:cs typeface="Arial" panose="020B0604020202020204" pitchFamily="34" charset="0"/>
              </a:rPr>
              <a:t>Curvilinear Alignment (Opposite of Fall Line) Makes the Trail Basically Perpendicular to Natural Sheet Runoff</a:t>
            </a:r>
          </a:p>
        </p:txBody>
      </p:sp>
      <p:pic>
        <p:nvPicPr>
          <p:cNvPr id="66563" name="Picture 3" descr="Trail contour 2">
            <a:extLst>
              <a:ext uri="{FF2B5EF4-FFF2-40B4-BE49-F238E27FC236}">
                <a16:creationId xmlns:a16="http://schemas.microsoft.com/office/drawing/2014/main" id="{9ADA9E5F-C53B-4655-9BA3-365D50576156}"/>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09600" y="1752600"/>
            <a:ext cx="7848600"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Freeform 4">
            <a:extLst>
              <a:ext uri="{FF2B5EF4-FFF2-40B4-BE49-F238E27FC236}">
                <a16:creationId xmlns:a16="http://schemas.microsoft.com/office/drawing/2014/main" id="{9E9ABB14-12FA-4BAF-AE4D-C6E6F3BE9CCC}"/>
              </a:ext>
            </a:extLst>
          </p:cNvPr>
          <p:cNvSpPr>
            <a:spLocks/>
          </p:cNvSpPr>
          <p:nvPr/>
        </p:nvSpPr>
        <p:spPr bwMode="auto">
          <a:xfrm>
            <a:off x="5105400" y="4343400"/>
            <a:ext cx="2420938" cy="234950"/>
          </a:xfrm>
          <a:custGeom>
            <a:avLst/>
            <a:gdLst>
              <a:gd name="T0" fmla="*/ 0 w 1525"/>
              <a:gd name="T1" fmla="*/ 2147483647 h 148"/>
              <a:gd name="T2" fmla="*/ 2147483647 w 1525"/>
              <a:gd name="T3" fmla="*/ 2147483647 h 148"/>
              <a:gd name="T4" fmla="*/ 2147483647 w 1525"/>
              <a:gd name="T5" fmla="*/ 2147483647 h 148"/>
              <a:gd name="T6" fmla="*/ 2147483647 w 1525"/>
              <a:gd name="T7" fmla="*/ 2147483647 h 148"/>
              <a:gd name="T8" fmla="*/ 2147483647 w 1525"/>
              <a:gd name="T9" fmla="*/ 2147483647 h 148"/>
              <a:gd name="T10" fmla="*/ 2147483647 w 1525"/>
              <a:gd name="T11" fmla="*/ 2147483647 h 148"/>
              <a:gd name="T12" fmla="*/ 2147483647 w 1525"/>
              <a:gd name="T13" fmla="*/ 2147483647 h 148"/>
              <a:gd name="T14" fmla="*/ 2147483647 w 1525"/>
              <a:gd name="T15" fmla="*/ 0 h 148"/>
              <a:gd name="T16" fmla="*/ 0 60000 65536"/>
              <a:gd name="T17" fmla="*/ 0 60000 65536"/>
              <a:gd name="T18" fmla="*/ 0 60000 65536"/>
              <a:gd name="T19" fmla="*/ 0 60000 65536"/>
              <a:gd name="T20" fmla="*/ 0 60000 65536"/>
              <a:gd name="T21" fmla="*/ 0 60000 65536"/>
              <a:gd name="T22" fmla="*/ 0 60000 65536"/>
              <a:gd name="T23" fmla="*/ 0 60000 65536"/>
              <a:gd name="T24" fmla="*/ 0 w 1525"/>
              <a:gd name="T25" fmla="*/ 0 h 148"/>
              <a:gd name="T26" fmla="*/ 1525 w 1525"/>
              <a:gd name="T27" fmla="*/ 148 h 1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5" h="148">
                <a:moveTo>
                  <a:pt x="0" y="109"/>
                </a:moveTo>
                <a:cubicBezTo>
                  <a:pt x="81" y="137"/>
                  <a:pt x="164" y="142"/>
                  <a:pt x="249" y="148"/>
                </a:cubicBezTo>
                <a:cubicBezTo>
                  <a:pt x="285" y="145"/>
                  <a:pt x="322" y="144"/>
                  <a:pt x="358" y="140"/>
                </a:cubicBezTo>
                <a:cubicBezTo>
                  <a:pt x="401" y="135"/>
                  <a:pt x="438" y="113"/>
                  <a:pt x="482" y="109"/>
                </a:cubicBezTo>
                <a:cubicBezTo>
                  <a:pt x="529" y="105"/>
                  <a:pt x="575" y="104"/>
                  <a:pt x="622" y="102"/>
                </a:cubicBezTo>
                <a:cubicBezTo>
                  <a:pt x="760" y="66"/>
                  <a:pt x="1001" y="73"/>
                  <a:pt x="1120" y="70"/>
                </a:cubicBezTo>
                <a:cubicBezTo>
                  <a:pt x="1226" y="47"/>
                  <a:pt x="1333" y="32"/>
                  <a:pt x="1440" y="16"/>
                </a:cubicBezTo>
                <a:cubicBezTo>
                  <a:pt x="1470" y="6"/>
                  <a:pt x="1493" y="0"/>
                  <a:pt x="1525" y="0"/>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66565" name="Freeform 5">
            <a:extLst>
              <a:ext uri="{FF2B5EF4-FFF2-40B4-BE49-F238E27FC236}">
                <a16:creationId xmlns:a16="http://schemas.microsoft.com/office/drawing/2014/main" id="{3ACCBCE1-582C-4A1F-BEBD-B0F9FA95B917}"/>
              </a:ext>
            </a:extLst>
          </p:cNvPr>
          <p:cNvSpPr>
            <a:spLocks/>
          </p:cNvSpPr>
          <p:nvPr/>
        </p:nvSpPr>
        <p:spPr bwMode="auto">
          <a:xfrm>
            <a:off x="1295400" y="3733800"/>
            <a:ext cx="3325813" cy="658813"/>
          </a:xfrm>
          <a:custGeom>
            <a:avLst/>
            <a:gdLst>
              <a:gd name="T0" fmla="*/ 0 w 2094"/>
              <a:gd name="T1" fmla="*/ 0 h 415"/>
              <a:gd name="T2" fmla="*/ 2147483647 w 2094"/>
              <a:gd name="T3" fmla="*/ 2147483647 h 415"/>
              <a:gd name="T4" fmla="*/ 2147483647 w 2094"/>
              <a:gd name="T5" fmla="*/ 2147483647 h 415"/>
              <a:gd name="T6" fmla="*/ 2147483647 w 2094"/>
              <a:gd name="T7" fmla="*/ 2147483647 h 415"/>
              <a:gd name="T8" fmla="*/ 2147483647 w 2094"/>
              <a:gd name="T9" fmla="*/ 2147483647 h 415"/>
              <a:gd name="T10" fmla="*/ 2147483647 w 2094"/>
              <a:gd name="T11" fmla="*/ 2147483647 h 415"/>
              <a:gd name="T12" fmla="*/ 2147483647 w 2094"/>
              <a:gd name="T13" fmla="*/ 2147483647 h 415"/>
              <a:gd name="T14" fmla="*/ 2147483647 w 2094"/>
              <a:gd name="T15" fmla="*/ 2147483647 h 415"/>
              <a:gd name="T16" fmla="*/ 2147483647 w 2094"/>
              <a:gd name="T17" fmla="*/ 2147483647 h 415"/>
              <a:gd name="T18" fmla="*/ 2147483647 w 2094"/>
              <a:gd name="T19" fmla="*/ 2147483647 h 415"/>
              <a:gd name="T20" fmla="*/ 2147483647 w 2094"/>
              <a:gd name="T21" fmla="*/ 2147483647 h 415"/>
              <a:gd name="T22" fmla="*/ 2147483647 w 2094"/>
              <a:gd name="T23" fmla="*/ 2147483647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94"/>
              <a:gd name="T37" fmla="*/ 0 h 415"/>
              <a:gd name="T38" fmla="*/ 2094 w 2094"/>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94" h="415">
                <a:moveTo>
                  <a:pt x="0" y="0"/>
                </a:moveTo>
                <a:cubicBezTo>
                  <a:pt x="78" y="27"/>
                  <a:pt x="160" y="43"/>
                  <a:pt x="242" y="55"/>
                </a:cubicBezTo>
                <a:cubicBezTo>
                  <a:pt x="344" y="90"/>
                  <a:pt x="427" y="82"/>
                  <a:pt x="545" y="86"/>
                </a:cubicBezTo>
                <a:cubicBezTo>
                  <a:pt x="672" y="108"/>
                  <a:pt x="761" y="112"/>
                  <a:pt x="903" y="117"/>
                </a:cubicBezTo>
                <a:cubicBezTo>
                  <a:pt x="960" y="127"/>
                  <a:pt x="1017" y="138"/>
                  <a:pt x="1074" y="148"/>
                </a:cubicBezTo>
                <a:cubicBezTo>
                  <a:pt x="1093" y="204"/>
                  <a:pt x="1076" y="186"/>
                  <a:pt x="1113" y="210"/>
                </a:cubicBezTo>
                <a:cubicBezTo>
                  <a:pt x="1128" y="256"/>
                  <a:pt x="1172" y="259"/>
                  <a:pt x="1215" y="273"/>
                </a:cubicBezTo>
                <a:cubicBezTo>
                  <a:pt x="1245" y="283"/>
                  <a:pt x="1274" y="308"/>
                  <a:pt x="1308" y="312"/>
                </a:cubicBezTo>
                <a:cubicBezTo>
                  <a:pt x="1388" y="321"/>
                  <a:pt x="1349" y="316"/>
                  <a:pt x="1425" y="327"/>
                </a:cubicBezTo>
                <a:cubicBezTo>
                  <a:pt x="1526" y="362"/>
                  <a:pt x="1627" y="368"/>
                  <a:pt x="1736" y="374"/>
                </a:cubicBezTo>
                <a:cubicBezTo>
                  <a:pt x="1847" y="390"/>
                  <a:pt x="1895" y="392"/>
                  <a:pt x="2032" y="397"/>
                </a:cubicBezTo>
                <a:cubicBezTo>
                  <a:pt x="2084" y="415"/>
                  <a:pt x="2062" y="413"/>
                  <a:pt x="2094" y="413"/>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58" name="Freeform 6">
            <a:extLst>
              <a:ext uri="{FF2B5EF4-FFF2-40B4-BE49-F238E27FC236}">
                <a16:creationId xmlns:a16="http://schemas.microsoft.com/office/drawing/2014/main" id="{0541FD88-63A6-42A6-B131-CCEFA0ADBBF2}"/>
              </a:ext>
            </a:extLst>
          </p:cNvPr>
          <p:cNvSpPr>
            <a:spLocks/>
          </p:cNvSpPr>
          <p:nvPr/>
        </p:nvSpPr>
        <p:spPr bwMode="auto">
          <a:xfrm>
            <a:off x="1447800" y="3505200"/>
            <a:ext cx="595313" cy="533400"/>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59" name="Freeform 7">
            <a:extLst>
              <a:ext uri="{FF2B5EF4-FFF2-40B4-BE49-F238E27FC236}">
                <a16:creationId xmlns:a16="http://schemas.microsoft.com/office/drawing/2014/main" id="{80052CD4-2B4B-4EB3-B3CE-66F88201C5BC}"/>
              </a:ext>
            </a:extLst>
          </p:cNvPr>
          <p:cNvSpPr>
            <a:spLocks/>
          </p:cNvSpPr>
          <p:nvPr/>
        </p:nvSpPr>
        <p:spPr bwMode="auto">
          <a:xfrm>
            <a:off x="2209800" y="35814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0" name="Freeform 8">
            <a:extLst>
              <a:ext uri="{FF2B5EF4-FFF2-40B4-BE49-F238E27FC236}">
                <a16:creationId xmlns:a16="http://schemas.microsoft.com/office/drawing/2014/main" id="{46AA038C-8B2B-4C88-A516-D946B611760E}"/>
              </a:ext>
            </a:extLst>
          </p:cNvPr>
          <p:cNvSpPr>
            <a:spLocks/>
          </p:cNvSpPr>
          <p:nvPr/>
        </p:nvSpPr>
        <p:spPr bwMode="auto">
          <a:xfrm>
            <a:off x="2743200" y="3657600"/>
            <a:ext cx="609600"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1" name="Freeform 9">
            <a:extLst>
              <a:ext uri="{FF2B5EF4-FFF2-40B4-BE49-F238E27FC236}">
                <a16:creationId xmlns:a16="http://schemas.microsoft.com/office/drawing/2014/main" id="{AE750C5C-C61C-4082-A5CE-36E937152B37}"/>
              </a:ext>
            </a:extLst>
          </p:cNvPr>
          <p:cNvSpPr>
            <a:spLocks/>
          </p:cNvSpPr>
          <p:nvPr/>
        </p:nvSpPr>
        <p:spPr bwMode="auto">
          <a:xfrm>
            <a:off x="3200400" y="39624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2" name="Freeform 10">
            <a:extLst>
              <a:ext uri="{FF2B5EF4-FFF2-40B4-BE49-F238E27FC236}">
                <a16:creationId xmlns:a16="http://schemas.microsoft.com/office/drawing/2014/main" id="{85E7E375-8E81-421C-8123-F0350EBE7E80}"/>
              </a:ext>
            </a:extLst>
          </p:cNvPr>
          <p:cNvSpPr>
            <a:spLocks/>
          </p:cNvSpPr>
          <p:nvPr/>
        </p:nvSpPr>
        <p:spPr bwMode="auto">
          <a:xfrm>
            <a:off x="3886200" y="40386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3" name="Freeform 11">
            <a:extLst>
              <a:ext uri="{FF2B5EF4-FFF2-40B4-BE49-F238E27FC236}">
                <a16:creationId xmlns:a16="http://schemas.microsoft.com/office/drawing/2014/main" id="{7EBEDA32-D977-4AF8-96B0-B0BB53A6B20A}"/>
              </a:ext>
            </a:extLst>
          </p:cNvPr>
          <p:cNvSpPr>
            <a:spLocks/>
          </p:cNvSpPr>
          <p:nvPr/>
        </p:nvSpPr>
        <p:spPr bwMode="auto">
          <a:xfrm>
            <a:off x="4953000" y="4191000"/>
            <a:ext cx="595313" cy="609600"/>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4" name="Freeform 12">
            <a:extLst>
              <a:ext uri="{FF2B5EF4-FFF2-40B4-BE49-F238E27FC236}">
                <a16:creationId xmlns:a16="http://schemas.microsoft.com/office/drawing/2014/main" id="{8CA779D6-7D2F-4274-96C3-74DE7F005E0B}"/>
              </a:ext>
            </a:extLst>
          </p:cNvPr>
          <p:cNvSpPr>
            <a:spLocks/>
          </p:cNvSpPr>
          <p:nvPr/>
        </p:nvSpPr>
        <p:spPr bwMode="auto">
          <a:xfrm>
            <a:off x="5562600" y="41910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5" name="Freeform 13">
            <a:extLst>
              <a:ext uri="{FF2B5EF4-FFF2-40B4-BE49-F238E27FC236}">
                <a16:creationId xmlns:a16="http://schemas.microsoft.com/office/drawing/2014/main" id="{EC07487B-F0E3-4688-B9EA-32746EB6DCEB}"/>
              </a:ext>
            </a:extLst>
          </p:cNvPr>
          <p:cNvSpPr>
            <a:spLocks/>
          </p:cNvSpPr>
          <p:nvPr/>
        </p:nvSpPr>
        <p:spPr bwMode="auto">
          <a:xfrm>
            <a:off x="6172200" y="41910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6" name="Freeform 14">
            <a:extLst>
              <a:ext uri="{FF2B5EF4-FFF2-40B4-BE49-F238E27FC236}">
                <a16:creationId xmlns:a16="http://schemas.microsoft.com/office/drawing/2014/main" id="{36E2047E-A6A3-415E-827C-D47FE5B85C77}"/>
              </a:ext>
            </a:extLst>
          </p:cNvPr>
          <p:cNvSpPr>
            <a:spLocks/>
          </p:cNvSpPr>
          <p:nvPr/>
        </p:nvSpPr>
        <p:spPr bwMode="auto">
          <a:xfrm>
            <a:off x="6781800" y="40386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356358"/>
                                        </p:tgtEl>
                                        <p:attrNameLst>
                                          <p:attrName>style.visibility</p:attrName>
                                        </p:attrNameLst>
                                      </p:cBhvr>
                                      <p:to>
                                        <p:strVal val="visible"/>
                                      </p:to>
                                    </p:set>
                                    <p:animEffect transition="in" filter="wipe(up)">
                                      <p:cBhvr>
                                        <p:cTn id="7" dur="1000"/>
                                        <p:tgtEl>
                                          <p:spTgt spid="356358"/>
                                        </p:tgtEl>
                                      </p:cBhvr>
                                    </p:animEffect>
                                  </p:childTnLst>
                                </p:cTn>
                              </p:par>
                              <p:par>
                                <p:cTn id="8" presetID="22" presetClass="entr" presetSubtype="1" fill="hold" nodeType="withEffect">
                                  <p:stCondLst>
                                    <p:cond delay="2000"/>
                                  </p:stCondLst>
                                  <p:childTnLst>
                                    <p:set>
                                      <p:cBhvr>
                                        <p:cTn id="9" dur="1" fill="hold">
                                          <p:stCondLst>
                                            <p:cond delay="0"/>
                                          </p:stCondLst>
                                        </p:cTn>
                                        <p:tgtEl>
                                          <p:spTgt spid="356359"/>
                                        </p:tgtEl>
                                        <p:attrNameLst>
                                          <p:attrName>style.visibility</p:attrName>
                                        </p:attrNameLst>
                                      </p:cBhvr>
                                      <p:to>
                                        <p:strVal val="visible"/>
                                      </p:to>
                                    </p:set>
                                    <p:animEffect transition="in" filter="wipe(up)">
                                      <p:cBhvr>
                                        <p:cTn id="10" dur="1000"/>
                                        <p:tgtEl>
                                          <p:spTgt spid="356359"/>
                                        </p:tgtEl>
                                      </p:cBhvr>
                                    </p:animEffect>
                                  </p:childTnLst>
                                </p:cTn>
                              </p:par>
                              <p:par>
                                <p:cTn id="11" presetID="22" presetClass="entr" presetSubtype="1" fill="hold" nodeType="withEffect">
                                  <p:stCondLst>
                                    <p:cond delay="2000"/>
                                  </p:stCondLst>
                                  <p:childTnLst>
                                    <p:set>
                                      <p:cBhvr>
                                        <p:cTn id="12" dur="1" fill="hold">
                                          <p:stCondLst>
                                            <p:cond delay="0"/>
                                          </p:stCondLst>
                                        </p:cTn>
                                        <p:tgtEl>
                                          <p:spTgt spid="356360"/>
                                        </p:tgtEl>
                                        <p:attrNameLst>
                                          <p:attrName>style.visibility</p:attrName>
                                        </p:attrNameLst>
                                      </p:cBhvr>
                                      <p:to>
                                        <p:strVal val="visible"/>
                                      </p:to>
                                    </p:set>
                                    <p:animEffect transition="in" filter="wipe(up)">
                                      <p:cBhvr>
                                        <p:cTn id="13" dur="1000"/>
                                        <p:tgtEl>
                                          <p:spTgt spid="356360"/>
                                        </p:tgtEl>
                                      </p:cBhvr>
                                    </p:animEffect>
                                  </p:childTnLst>
                                </p:cTn>
                              </p:par>
                              <p:par>
                                <p:cTn id="14" presetID="22" presetClass="entr" presetSubtype="1" fill="hold" nodeType="withEffect">
                                  <p:stCondLst>
                                    <p:cond delay="2000"/>
                                  </p:stCondLst>
                                  <p:childTnLst>
                                    <p:set>
                                      <p:cBhvr>
                                        <p:cTn id="15" dur="1" fill="hold">
                                          <p:stCondLst>
                                            <p:cond delay="0"/>
                                          </p:stCondLst>
                                        </p:cTn>
                                        <p:tgtEl>
                                          <p:spTgt spid="356361"/>
                                        </p:tgtEl>
                                        <p:attrNameLst>
                                          <p:attrName>style.visibility</p:attrName>
                                        </p:attrNameLst>
                                      </p:cBhvr>
                                      <p:to>
                                        <p:strVal val="visible"/>
                                      </p:to>
                                    </p:set>
                                    <p:animEffect transition="in" filter="wipe(up)">
                                      <p:cBhvr>
                                        <p:cTn id="16" dur="1000"/>
                                        <p:tgtEl>
                                          <p:spTgt spid="356361"/>
                                        </p:tgtEl>
                                      </p:cBhvr>
                                    </p:animEffect>
                                  </p:childTnLst>
                                </p:cTn>
                              </p:par>
                              <p:par>
                                <p:cTn id="17" presetID="22" presetClass="entr" presetSubtype="1" fill="hold" nodeType="withEffect">
                                  <p:stCondLst>
                                    <p:cond delay="2000"/>
                                  </p:stCondLst>
                                  <p:childTnLst>
                                    <p:set>
                                      <p:cBhvr>
                                        <p:cTn id="18" dur="1" fill="hold">
                                          <p:stCondLst>
                                            <p:cond delay="0"/>
                                          </p:stCondLst>
                                        </p:cTn>
                                        <p:tgtEl>
                                          <p:spTgt spid="356362"/>
                                        </p:tgtEl>
                                        <p:attrNameLst>
                                          <p:attrName>style.visibility</p:attrName>
                                        </p:attrNameLst>
                                      </p:cBhvr>
                                      <p:to>
                                        <p:strVal val="visible"/>
                                      </p:to>
                                    </p:set>
                                    <p:animEffect transition="in" filter="wipe(up)">
                                      <p:cBhvr>
                                        <p:cTn id="19" dur="1000"/>
                                        <p:tgtEl>
                                          <p:spTgt spid="356362"/>
                                        </p:tgtEl>
                                      </p:cBhvr>
                                    </p:animEffect>
                                  </p:childTnLst>
                                </p:cTn>
                              </p:par>
                              <p:par>
                                <p:cTn id="20" presetID="22" presetClass="entr" presetSubtype="1" fill="hold" nodeType="withEffect">
                                  <p:stCondLst>
                                    <p:cond delay="2000"/>
                                  </p:stCondLst>
                                  <p:childTnLst>
                                    <p:set>
                                      <p:cBhvr>
                                        <p:cTn id="21" dur="1" fill="hold">
                                          <p:stCondLst>
                                            <p:cond delay="0"/>
                                          </p:stCondLst>
                                        </p:cTn>
                                        <p:tgtEl>
                                          <p:spTgt spid="356363"/>
                                        </p:tgtEl>
                                        <p:attrNameLst>
                                          <p:attrName>style.visibility</p:attrName>
                                        </p:attrNameLst>
                                      </p:cBhvr>
                                      <p:to>
                                        <p:strVal val="visible"/>
                                      </p:to>
                                    </p:set>
                                    <p:animEffect transition="in" filter="wipe(up)">
                                      <p:cBhvr>
                                        <p:cTn id="22" dur="1000"/>
                                        <p:tgtEl>
                                          <p:spTgt spid="356363"/>
                                        </p:tgtEl>
                                      </p:cBhvr>
                                    </p:animEffect>
                                  </p:childTnLst>
                                </p:cTn>
                              </p:par>
                              <p:par>
                                <p:cTn id="23" presetID="22" presetClass="entr" presetSubtype="1" fill="hold" nodeType="withEffect">
                                  <p:stCondLst>
                                    <p:cond delay="2000"/>
                                  </p:stCondLst>
                                  <p:childTnLst>
                                    <p:set>
                                      <p:cBhvr>
                                        <p:cTn id="24" dur="1" fill="hold">
                                          <p:stCondLst>
                                            <p:cond delay="0"/>
                                          </p:stCondLst>
                                        </p:cTn>
                                        <p:tgtEl>
                                          <p:spTgt spid="356364"/>
                                        </p:tgtEl>
                                        <p:attrNameLst>
                                          <p:attrName>style.visibility</p:attrName>
                                        </p:attrNameLst>
                                      </p:cBhvr>
                                      <p:to>
                                        <p:strVal val="visible"/>
                                      </p:to>
                                    </p:set>
                                    <p:animEffect transition="in" filter="wipe(up)">
                                      <p:cBhvr>
                                        <p:cTn id="25" dur="1000"/>
                                        <p:tgtEl>
                                          <p:spTgt spid="356364"/>
                                        </p:tgtEl>
                                      </p:cBhvr>
                                    </p:animEffect>
                                  </p:childTnLst>
                                </p:cTn>
                              </p:par>
                              <p:par>
                                <p:cTn id="26" presetID="22" presetClass="entr" presetSubtype="1" fill="hold" nodeType="withEffect">
                                  <p:stCondLst>
                                    <p:cond delay="2000"/>
                                  </p:stCondLst>
                                  <p:childTnLst>
                                    <p:set>
                                      <p:cBhvr>
                                        <p:cTn id="27" dur="1" fill="hold">
                                          <p:stCondLst>
                                            <p:cond delay="0"/>
                                          </p:stCondLst>
                                        </p:cTn>
                                        <p:tgtEl>
                                          <p:spTgt spid="356365"/>
                                        </p:tgtEl>
                                        <p:attrNameLst>
                                          <p:attrName>style.visibility</p:attrName>
                                        </p:attrNameLst>
                                      </p:cBhvr>
                                      <p:to>
                                        <p:strVal val="visible"/>
                                      </p:to>
                                    </p:set>
                                    <p:animEffect transition="in" filter="wipe(up)">
                                      <p:cBhvr>
                                        <p:cTn id="28" dur="1000"/>
                                        <p:tgtEl>
                                          <p:spTgt spid="356365"/>
                                        </p:tgtEl>
                                      </p:cBhvr>
                                    </p:animEffect>
                                  </p:childTnLst>
                                </p:cTn>
                              </p:par>
                              <p:par>
                                <p:cTn id="29" presetID="22" presetClass="entr" presetSubtype="1" fill="hold" nodeType="withEffect">
                                  <p:stCondLst>
                                    <p:cond delay="2000"/>
                                  </p:stCondLst>
                                  <p:childTnLst>
                                    <p:set>
                                      <p:cBhvr>
                                        <p:cTn id="30" dur="1" fill="hold">
                                          <p:stCondLst>
                                            <p:cond delay="0"/>
                                          </p:stCondLst>
                                        </p:cTn>
                                        <p:tgtEl>
                                          <p:spTgt spid="356366"/>
                                        </p:tgtEl>
                                        <p:attrNameLst>
                                          <p:attrName>style.visibility</p:attrName>
                                        </p:attrNameLst>
                                      </p:cBhvr>
                                      <p:to>
                                        <p:strVal val="visible"/>
                                      </p:to>
                                    </p:set>
                                    <p:animEffect transition="in" filter="wipe(up)">
                                      <p:cBhvr>
                                        <p:cTn id="31" dur="1000"/>
                                        <p:tgtEl>
                                          <p:spTgt spid="356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F07F26-4D97-48A6-AA2B-99D2E066587C}"/>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7586" name="Rectangle 2">
            <a:extLst>
              <a:ext uri="{FF2B5EF4-FFF2-40B4-BE49-F238E27FC236}">
                <a16:creationId xmlns:a16="http://schemas.microsoft.com/office/drawing/2014/main" id="{E7457791-BCFD-44ED-B80B-333089F39813}"/>
              </a:ext>
            </a:extLst>
          </p:cNvPr>
          <p:cNvSpPr>
            <a:spLocks noGrp="1" noChangeArrowheads="1"/>
          </p:cNvSpPr>
          <p:nvPr>
            <p:ph type="title"/>
          </p:nvPr>
        </p:nvSpPr>
        <p:spPr>
          <a:xfrm>
            <a:off x="560439" y="785812"/>
            <a:ext cx="8305800" cy="1143000"/>
          </a:xfrm>
        </p:spPr>
        <p:txBody>
          <a:bodyPr>
            <a:noAutofit/>
          </a:bodyPr>
          <a:lstStyle/>
          <a:p>
            <a:pPr algn="l"/>
            <a:r>
              <a:rPr lang="en-US" altLang="en-US" sz="2800" dirty="0">
                <a:latin typeface="Arial" panose="020B0604020202020204" pitchFamily="34" charset="0"/>
                <a:cs typeface="Arial" panose="020B0604020202020204" pitchFamily="34" charset="0"/>
              </a:rPr>
              <a:t>Following the Contour of the Land Facilitates Natural Sheet Drainage Across the Trail</a:t>
            </a:r>
            <a:endParaRPr lang="en-US" altLang="en-US" sz="2400" dirty="0">
              <a:latin typeface="Arial" panose="020B0604020202020204" pitchFamily="34" charset="0"/>
              <a:cs typeface="Arial" panose="020B0604020202020204" pitchFamily="34" charset="0"/>
            </a:endParaRPr>
          </a:p>
        </p:txBody>
      </p:sp>
      <p:pic>
        <p:nvPicPr>
          <p:cNvPr id="67587" name="Picture 3" descr="Topographic layout">
            <a:extLst>
              <a:ext uri="{FF2B5EF4-FFF2-40B4-BE49-F238E27FC236}">
                <a16:creationId xmlns:a16="http://schemas.microsoft.com/office/drawing/2014/main" id="{3AC0A482-5532-45E8-895C-F0E6D6B789BD}"/>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762000" y="1831975"/>
            <a:ext cx="76200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6" name="Freeform 4">
            <a:extLst>
              <a:ext uri="{FF2B5EF4-FFF2-40B4-BE49-F238E27FC236}">
                <a16:creationId xmlns:a16="http://schemas.microsoft.com/office/drawing/2014/main" id="{73861BFE-F788-4C14-BDF5-6EBD1F436E2B}"/>
              </a:ext>
            </a:extLst>
          </p:cNvPr>
          <p:cNvSpPr>
            <a:spLocks/>
          </p:cNvSpPr>
          <p:nvPr/>
        </p:nvSpPr>
        <p:spPr bwMode="auto">
          <a:xfrm>
            <a:off x="1770063" y="3903663"/>
            <a:ext cx="3181350" cy="1660525"/>
          </a:xfrm>
          <a:custGeom>
            <a:avLst/>
            <a:gdLst>
              <a:gd name="T0" fmla="*/ 0 w 2003"/>
              <a:gd name="T1" fmla="*/ 0 h 1046"/>
              <a:gd name="T2" fmla="*/ 2147483647 w 2003"/>
              <a:gd name="T3" fmla="*/ 2147483647 h 1046"/>
              <a:gd name="T4" fmla="*/ 2147483647 w 2003"/>
              <a:gd name="T5" fmla="*/ 2147483647 h 1046"/>
              <a:gd name="T6" fmla="*/ 2147483647 w 2003"/>
              <a:gd name="T7" fmla="*/ 2147483647 h 1046"/>
              <a:gd name="T8" fmla="*/ 2147483647 w 2003"/>
              <a:gd name="T9" fmla="*/ 2147483647 h 1046"/>
              <a:gd name="T10" fmla="*/ 2147483647 w 2003"/>
              <a:gd name="T11" fmla="*/ 2147483647 h 1046"/>
              <a:gd name="T12" fmla="*/ 2147483647 w 2003"/>
              <a:gd name="T13" fmla="*/ 2147483647 h 1046"/>
              <a:gd name="T14" fmla="*/ 2147483647 w 2003"/>
              <a:gd name="T15" fmla="*/ 2147483647 h 1046"/>
              <a:gd name="T16" fmla="*/ 2147483647 w 2003"/>
              <a:gd name="T17" fmla="*/ 2147483647 h 1046"/>
              <a:gd name="T18" fmla="*/ 2147483647 w 2003"/>
              <a:gd name="T19" fmla="*/ 2147483647 h 1046"/>
              <a:gd name="T20" fmla="*/ 2147483647 w 2003"/>
              <a:gd name="T21" fmla="*/ 2147483647 h 1046"/>
              <a:gd name="T22" fmla="*/ 2147483647 w 2003"/>
              <a:gd name="T23" fmla="*/ 2147483647 h 1046"/>
              <a:gd name="T24" fmla="*/ 2147483647 w 2003"/>
              <a:gd name="T25" fmla="*/ 2147483647 h 1046"/>
              <a:gd name="T26" fmla="*/ 2147483647 w 2003"/>
              <a:gd name="T27" fmla="*/ 2147483647 h 1046"/>
              <a:gd name="T28" fmla="*/ 2147483647 w 2003"/>
              <a:gd name="T29" fmla="*/ 2147483647 h 1046"/>
              <a:gd name="T30" fmla="*/ 2147483647 w 2003"/>
              <a:gd name="T31" fmla="*/ 2147483647 h 1046"/>
              <a:gd name="T32" fmla="*/ 2147483647 w 2003"/>
              <a:gd name="T33" fmla="*/ 2147483647 h 1046"/>
              <a:gd name="T34" fmla="*/ 2147483647 w 2003"/>
              <a:gd name="T35" fmla="*/ 2147483647 h 1046"/>
              <a:gd name="T36" fmla="*/ 2147483647 w 2003"/>
              <a:gd name="T37" fmla="*/ 2147483647 h 1046"/>
              <a:gd name="T38" fmla="*/ 2147483647 w 2003"/>
              <a:gd name="T39" fmla="*/ 2147483647 h 1046"/>
              <a:gd name="T40" fmla="*/ 2147483647 w 2003"/>
              <a:gd name="T41" fmla="*/ 2147483647 h 1046"/>
              <a:gd name="T42" fmla="*/ 2147483647 w 2003"/>
              <a:gd name="T43" fmla="*/ 2147483647 h 1046"/>
              <a:gd name="T44" fmla="*/ 2147483647 w 2003"/>
              <a:gd name="T45" fmla="*/ 2147483647 h 1046"/>
              <a:gd name="T46" fmla="*/ 2147483647 w 2003"/>
              <a:gd name="T47" fmla="*/ 2147483647 h 1046"/>
              <a:gd name="T48" fmla="*/ 2147483647 w 2003"/>
              <a:gd name="T49" fmla="*/ 2147483647 h 1046"/>
              <a:gd name="T50" fmla="*/ 2147483647 w 2003"/>
              <a:gd name="T51" fmla="*/ 2147483647 h 1046"/>
              <a:gd name="T52" fmla="*/ 2147483647 w 2003"/>
              <a:gd name="T53" fmla="*/ 2147483647 h 1046"/>
              <a:gd name="T54" fmla="*/ 2147483647 w 2003"/>
              <a:gd name="T55" fmla="*/ 2147483647 h 1046"/>
              <a:gd name="T56" fmla="*/ 2147483647 w 2003"/>
              <a:gd name="T57" fmla="*/ 2147483647 h 1046"/>
              <a:gd name="T58" fmla="*/ 2147483647 w 2003"/>
              <a:gd name="T59" fmla="*/ 2147483647 h 1046"/>
              <a:gd name="T60" fmla="*/ 2147483647 w 2003"/>
              <a:gd name="T61" fmla="*/ 2147483647 h 1046"/>
              <a:gd name="T62" fmla="*/ 2147483647 w 2003"/>
              <a:gd name="T63" fmla="*/ 2147483647 h 1046"/>
              <a:gd name="T64" fmla="*/ 2147483647 w 2003"/>
              <a:gd name="T65" fmla="*/ 2147483647 h 1046"/>
              <a:gd name="T66" fmla="*/ 2147483647 w 2003"/>
              <a:gd name="T67" fmla="*/ 2147483647 h 1046"/>
              <a:gd name="T68" fmla="*/ 2147483647 w 2003"/>
              <a:gd name="T69" fmla="*/ 2147483647 h 1046"/>
              <a:gd name="T70" fmla="*/ 2147483647 w 2003"/>
              <a:gd name="T71" fmla="*/ 2147483647 h 1046"/>
              <a:gd name="T72" fmla="*/ 2147483647 w 2003"/>
              <a:gd name="T73" fmla="*/ 2147483647 h 1046"/>
              <a:gd name="T74" fmla="*/ 2147483647 w 2003"/>
              <a:gd name="T75" fmla="*/ 2147483647 h 1046"/>
              <a:gd name="T76" fmla="*/ 2147483647 w 2003"/>
              <a:gd name="T77" fmla="*/ 2147483647 h 1046"/>
              <a:gd name="T78" fmla="*/ 2147483647 w 2003"/>
              <a:gd name="T79" fmla="*/ 2147483647 h 10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3"/>
              <a:gd name="T121" fmla="*/ 0 h 1046"/>
              <a:gd name="T122" fmla="*/ 2003 w 2003"/>
              <a:gd name="T123" fmla="*/ 1046 h 10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3" h="1046">
                <a:moveTo>
                  <a:pt x="0" y="0"/>
                </a:moveTo>
                <a:cubicBezTo>
                  <a:pt x="17" y="6"/>
                  <a:pt x="43" y="13"/>
                  <a:pt x="55" y="28"/>
                </a:cubicBezTo>
                <a:cubicBezTo>
                  <a:pt x="61" y="35"/>
                  <a:pt x="57" y="48"/>
                  <a:pt x="64" y="55"/>
                </a:cubicBezTo>
                <a:cubicBezTo>
                  <a:pt x="71" y="62"/>
                  <a:pt x="135" y="79"/>
                  <a:pt x="147" y="83"/>
                </a:cubicBezTo>
                <a:cubicBezTo>
                  <a:pt x="190" y="112"/>
                  <a:pt x="163" y="97"/>
                  <a:pt x="229" y="119"/>
                </a:cubicBezTo>
                <a:cubicBezTo>
                  <a:pt x="238" y="122"/>
                  <a:pt x="256" y="128"/>
                  <a:pt x="256" y="128"/>
                </a:cubicBezTo>
                <a:cubicBezTo>
                  <a:pt x="284" y="156"/>
                  <a:pt x="320" y="162"/>
                  <a:pt x="357" y="174"/>
                </a:cubicBezTo>
                <a:cubicBezTo>
                  <a:pt x="366" y="177"/>
                  <a:pt x="375" y="180"/>
                  <a:pt x="384" y="183"/>
                </a:cubicBezTo>
                <a:cubicBezTo>
                  <a:pt x="393" y="186"/>
                  <a:pt x="412" y="192"/>
                  <a:pt x="412" y="192"/>
                </a:cubicBezTo>
                <a:cubicBezTo>
                  <a:pt x="443" y="225"/>
                  <a:pt x="422" y="208"/>
                  <a:pt x="485" y="229"/>
                </a:cubicBezTo>
                <a:cubicBezTo>
                  <a:pt x="494" y="232"/>
                  <a:pt x="512" y="238"/>
                  <a:pt x="512" y="238"/>
                </a:cubicBezTo>
                <a:cubicBezTo>
                  <a:pt x="540" y="279"/>
                  <a:pt x="550" y="301"/>
                  <a:pt x="512" y="339"/>
                </a:cubicBezTo>
                <a:cubicBezTo>
                  <a:pt x="501" y="407"/>
                  <a:pt x="490" y="419"/>
                  <a:pt x="512" y="485"/>
                </a:cubicBezTo>
                <a:cubicBezTo>
                  <a:pt x="523" y="566"/>
                  <a:pt x="540" y="604"/>
                  <a:pt x="595" y="659"/>
                </a:cubicBezTo>
                <a:cubicBezTo>
                  <a:pt x="627" y="756"/>
                  <a:pt x="576" y="609"/>
                  <a:pt x="622" y="714"/>
                </a:cubicBezTo>
                <a:cubicBezTo>
                  <a:pt x="642" y="759"/>
                  <a:pt x="643" y="806"/>
                  <a:pt x="677" y="842"/>
                </a:cubicBezTo>
                <a:cubicBezTo>
                  <a:pt x="689" y="879"/>
                  <a:pt x="726" y="902"/>
                  <a:pt x="759" y="924"/>
                </a:cubicBezTo>
                <a:cubicBezTo>
                  <a:pt x="762" y="933"/>
                  <a:pt x="761" y="944"/>
                  <a:pt x="768" y="951"/>
                </a:cubicBezTo>
                <a:cubicBezTo>
                  <a:pt x="775" y="958"/>
                  <a:pt x="788" y="955"/>
                  <a:pt x="796" y="960"/>
                </a:cubicBezTo>
                <a:cubicBezTo>
                  <a:pt x="859" y="998"/>
                  <a:pt x="762" y="962"/>
                  <a:pt x="842" y="988"/>
                </a:cubicBezTo>
                <a:cubicBezTo>
                  <a:pt x="884" y="1016"/>
                  <a:pt x="897" y="1003"/>
                  <a:pt x="942" y="988"/>
                </a:cubicBezTo>
                <a:cubicBezTo>
                  <a:pt x="983" y="998"/>
                  <a:pt x="1019" y="1008"/>
                  <a:pt x="1061" y="1015"/>
                </a:cubicBezTo>
                <a:cubicBezTo>
                  <a:pt x="1064" y="1024"/>
                  <a:pt x="1061" y="1040"/>
                  <a:pt x="1070" y="1043"/>
                </a:cubicBezTo>
                <a:cubicBezTo>
                  <a:pt x="1078" y="1046"/>
                  <a:pt x="1080" y="1028"/>
                  <a:pt x="1088" y="1024"/>
                </a:cubicBezTo>
                <a:cubicBezTo>
                  <a:pt x="1105" y="1015"/>
                  <a:pt x="1143" y="1006"/>
                  <a:pt x="1143" y="1006"/>
                </a:cubicBezTo>
                <a:cubicBezTo>
                  <a:pt x="1204" y="1026"/>
                  <a:pt x="1248" y="1026"/>
                  <a:pt x="1308" y="1006"/>
                </a:cubicBezTo>
                <a:cubicBezTo>
                  <a:pt x="1326" y="1000"/>
                  <a:pt x="1363" y="988"/>
                  <a:pt x="1363" y="988"/>
                </a:cubicBezTo>
                <a:cubicBezTo>
                  <a:pt x="1431" y="942"/>
                  <a:pt x="1396" y="955"/>
                  <a:pt x="1463" y="942"/>
                </a:cubicBezTo>
                <a:cubicBezTo>
                  <a:pt x="1527" y="950"/>
                  <a:pt x="1583" y="969"/>
                  <a:pt x="1646" y="979"/>
                </a:cubicBezTo>
                <a:cubicBezTo>
                  <a:pt x="1691" y="965"/>
                  <a:pt x="1709" y="974"/>
                  <a:pt x="1738" y="933"/>
                </a:cubicBezTo>
                <a:cubicBezTo>
                  <a:pt x="1759" y="868"/>
                  <a:pt x="1745" y="894"/>
                  <a:pt x="1774" y="851"/>
                </a:cubicBezTo>
                <a:cubicBezTo>
                  <a:pt x="1785" y="816"/>
                  <a:pt x="1812" y="786"/>
                  <a:pt x="1838" y="759"/>
                </a:cubicBezTo>
                <a:cubicBezTo>
                  <a:pt x="1841" y="750"/>
                  <a:pt x="1842" y="740"/>
                  <a:pt x="1847" y="732"/>
                </a:cubicBezTo>
                <a:cubicBezTo>
                  <a:pt x="1852" y="725"/>
                  <a:pt x="1863" y="722"/>
                  <a:pt x="1866" y="714"/>
                </a:cubicBezTo>
                <a:cubicBezTo>
                  <a:pt x="1872" y="700"/>
                  <a:pt x="1871" y="683"/>
                  <a:pt x="1875" y="668"/>
                </a:cubicBezTo>
                <a:cubicBezTo>
                  <a:pt x="1886" y="628"/>
                  <a:pt x="1900" y="589"/>
                  <a:pt x="1911" y="549"/>
                </a:cubicBezTo>
                <a:cubicBezTo>
                  <a:pt x="1914" y="537"/>
                  <a:pt x="1912" y="522"/>
                  <a:pt x="1920" y="512"/>
                </a:cubicBezTo>
                <a:cubicBezTo>
                  <a:pt x="1926" y="504"/>
                  <a:pt x="1939" y="506"/>
                  <a:pt x="1948" y="503"/>
                </a:cubicBezTo>
                <a:cubicBezTo>
                  <a:pt x="1999" y="427"/>
                  <a:pt x="1945" y="523"/>
                  <a:pt x="1957" y="448"/>
                </a:cubicBezTo>
                <a:cubicBezTo>
                  <a:pt x="1961" y="425"/>
                  <a:pt x="1993" y="405"/>
                  <a:pt x="2003" y="384"/>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69317" name="Freeform 5">
            <a:extLst>
              <a:ext uri="{FF2B5EF4-FFF2-40B4-BE49-F238E27FC236}">
                <a16:creationId xmlns:a16="http://schemas.microsoft.com/office/drawing/2014/main" id="{2F3BBE02-52D2-4DE6-BF1A-DE90BFC4991B}"/>
              </a:ext>
            </a:extLst>
          </p:cNvPr>
          <p:cNvSpPr>
            <a:spLocks/>
          </p:cNvSpPr>
          <p:nvPr/>
        </p:nvSpPr>
        <p:spPr bwMode="auto">
          <a:xfrm>
            <a:off x="4964113" y="3817938"/>
            <a:ext cx="3076575" cy="1682750"/>
          </a:xfrm>
          <a:custGeom>
            <a:avLst/>
            <a:gdLst>
              <a:gd name="T0" fmla="*/ 0 w 1938"/>
              <a:gd name="T1" fmla="*/ 2147483647 h 1060"/>
              <a:gd name="T2" fmla="*/ 2147483647 w 1938"/>
              <a:gd name="T3" fmla="*/ 2147483647 h 1060"/>
              <a:gd name="T4" fmla="*/ 2147483647 w 1938"/>
              <a:gd name="T5" fmla="*/ 2147483647 h 1060"/>
              <a:gd name="T6" fmla="*/ 2147483647 w 1938"/>
              <a:gd name="T7" fmla="*/ 2147483647 h 1060"/>
              <a:gd name="T8" fmla="*/ 2147483647 w 1938"/>
              <a:gd name="T9" fmla="*/ 2147483647 h 1060"/>
              <a:gd name="T10" fmla="*/ 2147483647 w 1938"/>
              <a:gd name="T11" fmla="*/ 2147483647 h 1060"/>
              <a:gd name="T12" fmla="*/ 2147483647 w 1938"/>
              <a:gd name="T13" fmla="*/ 2147483647 h 1060"/>
              <a:gd name="T14" fmla="*/ 2147483647 w 1938"/>
              <a:gd name="T15" fmla="*/ 2147483647 h 1060"/>
              <a:gd name="T16" fmla="*/ 2147483647 w 1938"/>
              <a:gd name="T17" fmla="*/ 2147483647 h 1060"/>
              <a:gd name="T18" fmla="*/ 2147483647 w 1938"/>
              <a:gd name="T19" fmla="*/ 2147483647 h 1060"/>
              <a:gd name="T20" fmla="*/ 2147483647 w 1938"/>
              <a:gd name="T21" fmla="*/ 2147483647 h 1060"/>
              <a:gd name="T22" fmla="*/ 2147483647 w 1938"/>
              <a:gd name="T23" fmla="*/ 2147483647 h 1060"/>
              <a:gd name="T24" fmla="*/ 2147483647 w 1938"/>
              <a:gd name="T25" fmla="*/ 2147483647 h 1060"/>
              <a:gd name="T26" fmla="*/ 2147483647 w 1938"/>
              <a:gd name="T27" fmla="*/ 2147483647 h 1060"/>
              <a:gd name="T28" fmla="*/ 2147483647 w 1938"/>
              <a:gd name="T29" fmla="*/ 2147483647 h 1060"/>
              <a:gd name="T30" fmla="*/ 2147483647 w 1938"/>
              <a:gd name="T31" fmla="*/ 2147483647 h 1060"/>
              <a:gd name="T32" fmla="*/ 2147483647 w 1938"/>
              <a:gd name="T33" fmla="*/ 2147483647 h 1060"/>
              <a:gd name="T34" fmla="*/ 2147483647 w 1938"/>
              <a:gd name="T35" fmla="*/ 2147483647 h 1060"/>
              <a:gd name="T36" fmla="*/ 2147483647 w 1938"/>
              <a:gd name="T37" fmla="*/ 2147483647 h 1060"/>
              <a:gd name="T38" fmla="*/ 2147483647 w 1938"/>
              <a:gd name="T39" fmla="*/ 2147483647 h 1060"/>
              <a:gd name="T40" fmla="*/ 2147483647 w 1938"/>
              <a:gd name="T41" fmla="*/ 2147483647 h 1060"/>
              <a:gd name="T42" fmla="*/ 2147483647 w 1938"/>
              <a:gd name="T43" fmla="*/ 2147483647 h 1060"/>
              <a:gd name="T44" fmla="*/ 2147483647 w 1938"/>
              <a:gd name="T45" fmla="*/ 2147483647 h 1060"/>
              <a:gd name="T46" fmla="*/ 2147483647 w 1938"/>
              <a:gd name="T47" fmla="*/ 2147483647 h 1060"/>
              <a:gd name="T48" fmla="*/ 2147483647 w 1938"/>
              <a:gd name="T49" fmla="*/ 2147483647 h 1060"/>
              <a:gd name="T50" fmla="*/ 2147483647 w 1938"/>
              <a:gd name="T51" fmla="*/ 2147483647 h 1060"/>
              <a:gd name="T52" fmla="*/ 2147483647 w 1938"/>
              <a:gd name="T53" fmla="*/ 2147483647 h 1060"/>
              <a:gd name="T54" fmla="*/ 2147483647 w 1938"/>
              <a:gd name="T55" fmla="*/ 2147483647 h 1060"/>
              <a:gd name="T56" fmla="*/ 2147483647 w 1938"/>
              <a:gd name="T57" fmla="*/ 2147483647 h 1060"/>
              <a:gd name="T58" fmla="*/ 2147483647 w 1938"/>
              <a:gd name="T59" fmla="*/ 2147483647 h 1060"/>
              <a:gd name="T60" fmla="*/ 2147483647 w 1938"/>
              <a:gd name="T61" fmla="*/ 2147483647 h 1060"/>
              <a:gd name="T62" fmla="*/ 2147483647 w 1938"/>
              <a:gd name="T63" fmla="*/ 2147483647 h 1060"/>
              <a:gd name="T64" fmla="*/ 2147483647 w 1938"/>
              <a:gd name="T65" fmla="*/ 0 h 10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8"/>
              <a:gd name="T100" fmla="*/ 0 h 1060"/>
              <a:gd name="T101" fmla="*/ 1938 w 1938"/>
              <a:gd name="T102" fmla="*/ 1060 h 10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8" h="1060">
                <a:moveTo>
                  <a:pt x="0" y="438"/>
                </a:moveTo>
                <a:cubicBezTo>
                  <a:pt x="14" y="452"/>
                  <a:pt x="34" y="460"/>
                  <a:pt x="46" y="475"/>
                </a:cubicBezTo>
                <a:cubicBezTo>
                  <a:pt x="52" y="482"/>
                  <a:pt x="50" y="494"/>
                  <a:pt x="55" y="502"/>
                </a:cubicBezTo>
                <a:cubicBezTo>
                  <a:pt x="59" y="510"/>
                  <a:pt x="67" y="515"/>
                  <a:pt x="73" y="521"/>
                </a:cubicBezTo>
                <a:cubicBezTo>
                  <a:pt x="84" y="554"/>
                  <a:pt x="114" y="624"/>
                  <a:pt x="137" y="649"/>
                </a:cubicBezTo>
                <a:cubicBezTo>
                  <a:pt x="153" y="697"/>
                  <a:pt x="167" y="741"/>
                  <a:pt x="219" y="758"/>
                </a:cubicBezTo>
                <a:cubicBezTo>
                  <a:pt x="253" y="792"/>
                  <a:pt x="231" y="772"/>
                  <a:pt x="292" y="813"/>
                </a:cubicBezTo>
                <a:cubicBezTo>
                  <a:pt x="299" y="818"/>
                  <a:pt x="303" y="828"/>
                  <a:pt x="311" y="832"/>
                </a:cubicBezTo>
                <a:cubicBezTo>
                  <a:pt x="328" y="841"/>
                  <a:pt x="366" y="850"/>
                  <a:pt x="366" y="850"/>
                </a:cubicBezTo>
                <a:cubicBezTo>
                  <a:pt x="386" y="864"/>
                  <a:pt x="410" y="872"/>
                  <a:pt x="430" y="886"/>
                </a:cubicBezTo>
                <a:cubicBezTo>
                  <a:pt x="482" y="921"/>
                  <a:pt x="410" y="892"/>
                  <a:pt x="475" y="914"/>
                </a:cubicBezTo>
                <a:cubicBezTo>
                  <a:pt x="481" y="920"/>
                  <a:pt x="486" y="928"/>
                  <a:pt x="494" y="932"/>
                </a:cubicBezTo>
                <a:cubicBezTo>
                  <a:pt x="511" y="940"/>
                  <a:pt x="548" y="950"/>
                  <a:pt x="548" y="950"/>
                </a:cubicBezTo>
                <a:cubicBezTo>
                  <a:pt x="573" y="1020"/>
                  <a:pt x="551" y="1031"/>
                  <a:pt x="631" y="1051"/>
                </a:cubicBezTo>
                <a:cubicBezTo>
                  <a:pt x="724" y="1032"/>
                  <a:pt x="655" y="1020"/>
                  <a:pt x="777" y="1033"/>
                </a:cubicBezTo>
                <a:cubicBezTo>
                  <a:pt x="795" y="1039"/>
                  <a:pt x="814" y="1045"/>
                  <a:pt x="832" y="1051"/>
                </a:cubicBezTo>
                <a:cubicBezTo>
                  <a:pt x="841" y="1054"/>
                  <a:pt x="859" y="1060"/>
                  <a:pt x="859" y="1060"/>
                </a:cubicBezTo>
                <a:cubicBezTo>
                  <a:pt x="895" y="1026"/>
                  <a:pt x="978" y="1055"/>
                  <a:pt x="1024" y="1060"/>
                </a:cubicBezTo>
                <a:cubicBezTo>
                  <a:pt x="1137" y="1053"/>
                  <a:pt x="1160" y="1037"/>
                  <a:pt x="1252" y="1060"/>
                </a:cubicBezTo>
                <a:cubicBezTo>
                  <a:pt x="1294" y="1050"/>
                  <a:pt x="1330" y="1029"/>
                  <a:pt x="1371" y="1014"/>
                </a:cubicBezTo>
                <a:cubicBezTo>
                  <a:pt x="1380" y="1017"/>
                  <a:pt x="1389" y="1024"/>
                  <a:pt x="1399" y="1024"/>
                </a:cubicBezTo>
                <a:cubicBezTo>
                  <a:pt x="1435" y="1024"/>
                  <a:pt x="1498" y="970"/>
                  <a:pt x="1527" y="941"/>
                </a:cubicBezTo>
                <a:cubicBezTo>
                  <a:pt x="1539" y="904"/>
                  <a:pt x="1549" y="889"/>
                  <a:pt x="1582" y="868"/>
                </a:cubicBezTo>
                <a:cubicBezTo>
                  <a:pt x="1605" y="808"/>
                  <a:pt x="1597" y="833"/>
                  <a:pt x="1618" y="768"/>
                </a:cubicBezTo>
                <a:cubicBezTo>
                  <a:pt x="1621" y="759"/>
                  <a:pt x="1627" y="740"/>
                  <a:pt x="1627" y="740"/>
                </a:cubicBezTo>
                <a:cubicBezTo>
                  <a:pt x="1624" y="722"/>
                  <a:pt x="1618" y="704"/>
                  <a:pt x="1618" y="685"/>
                </a:cubicBezTo>
                <a:cubicBezTo>
                  <a:pt x="1618" y="591"/>
                  <a:pt x="1645" y="525"/>
                  <a:pt x="1673" y="438"/>
                </a:cubicBezTo>
                <a:cubicBezTo>
                  <a:pt x="1676" y="429"/>
                  <a:pt x="1691" y="432"/>
                  <a:pt x="1700" y="429"/>
                </a:cubicBezTo>
                <a:cubicBezTo>
                  <a:pt x="1723" y="397"/>
                  <a:pt x="1742" y="358"/>
                  <a:pt x="1755" y="320"/>
                </a:cubicBezTo>
                <a:cubicBezTo>
                  <a:pt x="1747" y="263"/>
                  <a:pt x="1748" y="228"/>
                  <a:pt x="1764" y="173"/>
                </a:cubicBezTo>
                <a:cubicBezTo>
                  <a:pt x="1770" y="152"/>
                  <a:pt x="1767" y="125"/>
                  <a:pt x="1783" y="109"/>
                </a:cubicBezTo>
                <a:cubicBezTo>
                  <a:pt x="1799" y="93"/>
                  <a:pt x="1860" y="52"/>
                  <a:pt x="1883" y="36"/>
                </a:cubicBezTo>
                <a:cubicBezTo>
                  <a:pt x="1894" y="3"/>
                  <a:pt x="1903" y="0"/>
                  <a:pt x="1938"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269316"/>
                                        </p:tgtEl>
                                        <p:attrNameLst>
                                          <p:attrName>style.visibility</p:attrName>
                                        </p:attrNameLst>
                                      </p:cBhvr>
                                      <p:to>
                                        <p:strVal val="visible"/>
                                      </p:to>
                                    </p:set>
                                    <p:animEffect transition="in" filter="wipe(left)">
                                      <p:cBhvr>
                                        <p:cTn id="7" dur="2000"/>
                                        <p:tgtEl>
                                          <p:spTgt spid="269316"/>
                                        </p:tgtEl>
                                      </p:cBhvr>
                                    </p:animEffect>
                                  </p:childTnLst>
                                </p:cTn>
                              </p:par>
                            </p:childTnLst>
                          </p:cTn>
                        </p:par>
                        <p:par>
                          <p:cTn id="8" fill="hold" nodeType="afterGroup">
                            <p:stCondLst>
                              <p:cond delay="3000"/>
                            </p:stCondLst>
                            <p:childTnLst>
                              <p:par>
                                <p:cTn id="9" presetID="22" presetClass="entr" presetSubtype="8" fill="hold" nodeType="afterEffect">
                                  <p:stCondLst>
                                    <p:cond delay="0"/>
                                  </p:stCondLst>
                                  <p:childTnLst>
                                    <p:set>
                                      <p:cBhvr>
                                        <p:cTn id="10" dur="1" fill="hold">
                                          <p:stCondLst>
                                            <p:cond delay="0"/>
                                          </p:stCondLst>
                                        </p:cTn>
                                        <p:tgtEl>
                                          <p:spTgt spid="269317"/>
                                        </p:tgtEl>
                                        <p:attrNameLst>
                                          <p:attrName>style.visibility</p:attrName>
                                        </p:attrNameLst>
                                      </p:cBhvr>
                                      <p:to>
                                        <p:strVal val="visible"/>
                                      </p:to>
                                    </p:set>
                                    <p:animEffect transition="in" filter="wipe(left)">
                                      <p:cBhvr>
                                        <p:cTn id="11" dur="2000"/>
                                        <p:tgtEl>
                                          <p:spTgt spid="269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258F9DCE-EDC2-469E-BEE7-1AF6B10A960E}"/>
              </a:ext>
            </a:extLst>
          </p:cNvPr>
          <p:cNvSpPr>
            <a:spLocks noChangeArrowheads="1"/>
          </p:cNvSpPr>
          <p:nvPr/>
        </p:nvSpPr>
        <p:spPr bwMode="auto">
          <a:xfrm>
            <a:off x="216310" y="816077"/>
            <a:ext cx="3200400" cy="13076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dirty="0">
                <a:latin typeface="Arial" panose="020B0604020202020204" pitchFamily="34" charset="0"/>
                <a:ea typeface="Roboto" panose="02000000000000000000" pitchFamily="2" charset="0"/>
                <a:cs typeface="Arial" panose="020B0604020202020204" pitchFamily="34" charset="0"/>
              </a:rPr>
              <a:t>Equestrians</a:t>
            </a:r>
          </a:p>
        </p:txBody>
      </p:sp>
      <p:pic>
        <p:nvPicPr>
          <p:cNvPr id="22531" name="Picture 4" descr="Horse on Trail - Sierras">
            <a:extLst>
              <a:ext uri="{FF2B5EF4-FFF2-40B4-BE49-F238E27FC236}">
                <a16:creationId xmlns:a16="http://schemas.microsoft.com/office/drawing/2014/main" id="{7C3D1270-4DE0-40A8-9D41-3AE06621670E}"/>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3518719" y="816077"/>
            <a:ext cx="45339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1000" fill="hold"/>
                                        <p:tgtEl>
                                          <p:spTgt spid="6147"/>
                                        </p:tgtEl>
                                        <p:attrNameLst>
                                          <p:attrName>ppt_x</p:attrName>
                                        </p:attrNameLst>
                                      </p:cBhvr>
                                      <p:tavLst>
                                        <p:tav tm="0">
                                          <p:val>
                                            <p:strVal val="0-#ppt_w/2"/>
                                          </p:val>
                                        </p:tav>
                                        <p:tav tm="100000">
                                          <p:val>
                                            <p:strVal val="#ppt_x"/>
                                          </p:val>
                                        </p:tav>
                                      </p:tavLst>
                                    </p:anim>
                                    <p:anim calcmode="lin" valueType="num">
                                      <p:cBhvr additive="base">
                                        <p:cTn id="8" dur="1000" fill="hold"/>
                                        <p:tgtEl>
                                          <p:spTgt spid="61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15B6BAA-BE9A-4649-92A9-FB4AC5B2B980}"/>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6D21483-3FFC-4D04-ADBA-59E010BE423A}"/>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8610" name="Rectangle 2">
            <a:extLst>
              <a:ext uri="{FF2B5EF4-FFF2-40B4-BE49-F238E27FC236}">
                <a16:creationId xmlns:a16="http://schemas.microsoft.com/office/drawing/2014/main" id="{9F0FCF6F-2FA4-4B9A-A319-FEE288F05012}"/>
              </a:ext>
            </a:extLst>
          </p:cNvPr>
          <p:cNvSpPr>
            <a:spLocks noGrp="1" noChangeArrowheads="1"/>
          </p:cNvSpPr>
          <p:nvPr>
            <p:ph type="title"/>
          </p:nvPr>
        </p:nvSpPr>
        <p:spPr>
          <a:xfrm>
            <a:off x="76200" y="457200"/>
            <a:ext cx="8991600" cy="1143000"/>
          </a:xfrm>
        </p:spPr>
        <p:txBody>
          <a:bodyPr>
            <a:normAutofit fontScale="90000"/>
          </a:bodyPr>
          <a:lstStyle/>
          <a:p>
            <a:pPr algn="l"/>
            <a:r>
              <a:rPr lang="en-US" altLang="en-US" sz="2800" dirty="0">
                <a:latin typeface="Arial" panose="020B0604020202020204" pitchFamily="34" charset="0"/>
                <a:cs typeface="Arial" panose="020B0604020202020204" pitchFamily="34" charset="0"/>
              </a:rPr>
              <a:t>Curvilinear Layout Requires Closely Following  the Landform Pulling in and out of all Swales and Crenulations</a:t>
            </a:r>
          </a:p>
        </p:txBody>
      </p:sp>
      <p:pic>
        <p:nvPicPr>
          <p:cNvPr id="68611" name="Picture 3" descr="curvilinear 2">
            <a:extLst>
              <a:ext uri="{FF2B5EF4-FFF2-40B4-BE49-F238E27FC236}">
                <a16:creationId xmlns:a16="http://schemas.microsoft.com/office/drawing/2014/main" id="{9D43017F-AACB-4040-92F6-A6C34B6845B6}"/>
              </a:ext>
            </a:extLst>
          </p:cNvPr>
          <p:cNvPicPr>
            <a:picLocks noChangeAspect="1" noChangeArrowheads="1"/>
          </p:cNvPicPr>
          <p:nvPr/>
        </p:nvPicPr>
        <p:blipFill>
          <a:blip r:embed="rId2">
            <a:lum bright="6000" contrast="36000"/>
            <a:extLst>
              <a:ext uri="{28A0092B-C50C-407E-A947-70E740481C1C}">
                <a14:useLocalDpi xmlns:a14="http://schemas.microsoft.com/office/drawing/2010/main" val="0"/>
              </a:ext>
            </a:extLst>
          </a:blip>
          <a:srcRect/>
          <a:stretch>
            <a:fillRect/>
          </a:stretch>
        </p:blipFill>
        <p:spPr bwMode="auto">
          <a:xfrm>
            <a:off x="152400" y="2057400"/>
            <a:ext cx="44196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5" name="Freeform 5">
            <a:extLst>
              <a:ext uri="{FF2B5EF4-FFF2-40B4-BE49-F238E27FC236}">
                <a16:creationId xmlns:a16="http://schemas.microsoft.com/office/drawing/2014/main" id="{AEAD83CD-EF4A-4BBD-8D48-2C89E9087D1A}"/>
              </a:ext>
            </a:extLst>
          </p:cNvPr>
          <p:cNvSpPr>
            <a:spLocks/>
          </p:cNvSpPr>
          <p:nvPr/>
        </p:nvSpPr>
        <p:spPr bwMode="auto">
          <a:xfrm>
            <a:off x="176213" y="2638425"/>
            <a:ext cx="4014787" cy="1552575"/>
          </a:xfrm>
          <a:custGeom>
            <a:avLst/>
            <a:gdLst>
              <a:gd name="T0" fmla="*/ 2147483647 w 2530"/>
              <a:gd name="T1" fmla="*/ 2147483647 h 978"/>
              <a:gd name="T2" fmla="*/ 2147483647 w 2530"/>
              <a:gd name="T3" fmla="*/ 2147483647 h 978"/>
              <a:gd name="T4" fmla="*/ 2147483647 w 2530"/>
              <a:gd name="T5" fmla="*/ 2147483647 h 978"/>
              <a:gd name="T6" fmla="*/ 2147483647 w 2530"/>
              <a:gd name="T7" fmla="*/ 2147483647 h 978"/>
              <a:gd name="T8" fmla="*/ 2147483647 w 2530"/>
              <a:gd name="T9" fmla="*/ 2147483647 h 978"/>
              <a:gd name="T10" fmla="*/ 2147483647 w 2530"/>
              <a:gd name="T11" fmla="*/ 2147483647 h 978"/>
              <a:gd name="T12" fmla="*/ 2147483647 w 2530"/>
              <a:gd name="T13" fmla="*/ 2147483647 h 978"/>
              <a:gd name="T14" fmla="*/ 2147483647 w 2530"/>
              <a:gd name="T15" fmla="*/ 2147483647 h 978"/>
              <a:gd name="T16" fmla="*/ 2147483647 w 2530"/>
              <a:gd name="T17" fmla="*/ 2147483647 h 978"/>
              <a:gd name="T18" fmla="*/ 2147483647 w 2530"/>
              <a:gd name="T19" fmla="*/ 2147483647 h 978"/>
              <a:gd name="T20" fmla="*/ 2147483647 w 2530"/>
              <a:gd name="T21" fmla="*/ 2147483647 h 978"/>
              <a:gd name="T22" fmla="*/ 2147483647 w 2530"/>
              <a:gd name="T23" fmla="*/ 2147483647 h 978"/>
              <a:gd name="T24" fmla="*/ 2147483647 w 2530"/>
              <a:gd name="T25" fmla="*/ 2147483647 h 978"/>
              <a:gd name="T26" fmla="*/ 2147483647 w 2530"/>
              <a:gd name="T27" fmla="*/ 2147483647 h 978"/>
              <a:gd name="T28" fmla="*/ 2147483647 w 2530"/>
              <a:gd name="T29" fmla="*/ 2147483647 h 978"/>
              <a:gd name="T30" fmla="*/ 2147483647 w 2530"/>
              <a:gd name="T31" fmla="*/ 2147483647 h 978"/>
              <a:gd name="T32" fmla="*/ 2147483647 w 2530"/>
              <a:gd name="T33" fmla="*/ 2147483647 h 978"/>
              <a:gd name="T34" fmla="*/ 2147483647 w 2530"/>
              <a:gd name="T35" fmla="*/ 2147483647 h 978"/>
              <a:gd name="T36" fmla="*/ 2147483647 w 2530"/>
              <a:gd name="T37" fmla="*/ 2147483647 h 978"/>
              <a:gd name="T38" fmla="*/ 2147483647 w 2530"/>
              <a:gd name="T39" fmla="*/ 2147483647 h 978"/>
              <a:gd name="T40" fmla="*/ 2147483647 w 2530"/>
              <a:gd name="T41" fmla="*/ 2147483647 h 978"/>
              <a:gd name="T42" fmla="*/ 2147483647 w 2530"/>
              <a:gd name="T43" fmla="*/ 2147483647 h 978"/>
              <a:gd name="T44" fmla="*/ 2147483647 w 2530"/>
              <a:gd name="T45" fmla="*/ 2147483647 h 978"/>
              <a:gd name="T46" fmla="*/ 2147483647 w 2530"/>
              <a:gd name="T47" fmla="*/ 2147483647 h 978"/>
              <a:gd name="T48" fmla="*/ 2147483647 w 2530"/>
              <a:gd name="T49" fmla="*/ 2147483647 h 978"/>
              <a:gd name="T50" fmla="*/ 0 w 2530"/>
              <a:gd name="T51" fmla="*/ 2147483647 h 9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30"/>
              <a:gd name="T79" fmla="*/ 0 h 978"/>
              <a:gd name="T80" fmla="*/ 2530 w 2530"/>
              <a:gd name="T81" fmla="*/ 978 h 97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30" h="978">
                <a:moveTo>
                  <a:pt x="2484" y="13"/>
                </a:moveTo>
                <a:cubicBezTo>
                  <a:pt x="2405" y="39"/>
                  <a:pt x="2530" y="0"/>
                  <a:pt x="2320" y="28"/>
                </a:cubicBezTo>
                <a:cubicBezTo>
                  <a:pt x="2288" y="32"/>
                  <a:pt x="2258" y="44"/>
                  <a:pt x="2227" y="52"/>
                </a:cubicBezTo>
                <a:cubicBezTo>
                  <a:pt x="2219" y="54"/>
                  <a:pt x="2211" y="58"/>
                  <a:pt x="2203" y="60"/>
                </a:cubicBezTo>
                <a:cubicBezTo>
                  <a:pt x="2163" y="68"/>
                  <a:pt x="2126" y="70"/>
                  <a:pt x="2087" y="83"/>
                </a:cubicBezTo>
                <a:cubicBezTo>
                  <a:pt x="2074" y="121"/>
                  <a:pt x="2097" y="117"/>
                  <a:pt x="2125" y="145"/>
                </a:cubicBezTo>
                <a:cubicBezTo>
                  <a:pt x="2131" y="162"/>
                  <a:pt x="2149" y="174"/>
                  <a:pt x="2149" y="192"/>
                </a:cubicBezTo>
                <a:cubicBezTo>
                  <a:pt x="2149" y="245"/>
                  <a:pt x="2122" y="244"/>
                  <a:pt x="2087" y="262"/>
                </a:cubicBezTo>
                <a:cubicBezTo>
                  <a:pt x="2078" y="266"/>
                  <a:pt x="2073" y="277"/>
                  <a:pt x="2063" y="278"/>
                </a:cubicBezTo>
                <a:cubicBezTo>
                  <a:pt x="1962" y="285"/>
                  <a:pt x="1861" y="283"/>
                  <a:pt x="1760" y="285"/>
                </a:cubicBezTo>
                <a:cubicBezTo>
                  <a:pt x="1678" y="306"/>
                  <a:pt x="1603" y="324"/>
                  <a:pt x="1518" y="332"/>
                </a:cubicBezTo>
                <a:cubicBezTo>
                  <a:pt x="1477" y="343"/>
                  <a:pt x="1435" y="344"/>
                  <a:pt x="1394" y="355"/>
                </a:cubicBezTo>
                <a:cubicBezTo>
                  <a:pt x="1378" y="359"/>
                  <a:pt x="1347" y="371"/>
                  <a:pt x="1347" y="371"/>
                </a:cubicBezTo>
                <a:cubicBezTo>
                  <a:pt x="1333" y="385"/>
                  <a:pt x="1313" y="394"/>
                  <a:pt x="1300" y="410"/>
                </a:cubicBezTo>
                <a:cubicBezTo>
                  <a:pt x="1270" y="448"/>
                  <a:pt x="1322" y="423"/>
                  <a:pt x="1269" y="441"/>
                </a:cubicBezTo>
                <a:cubicBezTo>
                  <a:pt x="1234" y="495"/>
                  <a:pt x="1244" y="470"/>
                  <a:pt x="1230" y="511"/>
                </a:cubicBezTo>
                <a:cubicBezTo>
                  <a:pt x="1221" y="585"/>
                  <a:pt x="1223" y="562"/>
                  <a:pt x="1184" y="612"/>
                </a:cubicBezTo>
                <a:cubicBezTo>
                  <a:pt x="1172" y="627"/>
                  <a:pt x="1152" y="659"/>
                  <a:pt x="1152" y="659"/>
                </a:cubicBezTo>
                <a:cubicBezTo>
                  <a:pt x="1138" y="703"/>
                  <a:pt x="1132" y="755"/>
                  <a:pt x="1090" y="783"/>
                </a:cubicBezTo>
                <a:cubicBezTo>
                  <a:pt x="1046" y="812"/>
                  <a:pt x="959" y="808"/>
                  <a:pt x="911" y="815"/>
                </a:cubicBezTo>
                <a:cubicBezTo>
                  <a:pt x="846" y="825"/>
                  <a:pt x="782" y="838"/>
                  <a:pt x="717" y="846"/>
                </a:cubicBezTo>
                <a:cubicBezTo>
                  <a:pt x="654" y="867"/>
                  <a:pt x="712" y="850"/>
                  <a:pt x="576" y="861"/>
                </a:cubicBezTo>
                <a:cubicBezTo>
                  <a:pt x="487" y="868"/>
                  <a:pt x="402" y="880"/>
                  <a:pt x="312" y="885"/>
                </a:cubicBezTo>
                <a:cubicBezTo>
                  <a:pt x="232" y="903"/>
                  <a:pt x="349" y="878"/>
                  <a:pt x="218" y="900"/>
                </a:cubicBezTo>
                <a:cubicBezTo>
                  <a:pt x="170" y="908"/>
                  <a:pt x="117" y="931"/>
                  <a:pt x="71" y="947"/>
                </a:cubicBezTo>
                <a:cubicBezTo>
                  <a:pt x="55" y="953"/>
                  <a:pt x="0" y="958"/>
                  <a:pt x="0" y="978"/>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pic>
        <p:nvPicPr>
          <p:cNvPr id="68613" name="Picture 11" descr="DSCN0453">
            <a:extLst>
              <a:ext uri="{FF2B5EF4-FFF2-40B4-BE49-F238E27FC236}">
                <a16:creationId xmlns:a16="http://schemas.microsoft.com/office/drawing/2014/main" id="{5231C3C9-4F75-43C3-B306-705FBE1195CA}"/>
              </a:ext>
            </a:extLst>
          </p:cNvPr>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4953000" y="1371600"/>
            <a:ext cx="4000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74" name="Freeform 14">
            <a:extLst>
              <a:ext uri="{FF2B5EF4-FFF2-40B4-BE49-F238E27FC236}">
                <a16:creationId xmlns:a16="http://schemas.microsoft.com/office/drawing/2014/main" id="{E96F454D-2586-4DCA-ADC5-A5BA597DED0A}"/>
              </a:ext>
            </a:extLst>
          </p:cNvPr>
          <p:cNvSpPr>
            <a:spLocks/>
          </p:cNvSpPr>
          <p:nvPr/>
        </p:nvSpPr>
        <p:spPr bwMode="auto">
          <a:xfrm>
            <a:off x="6459538" y="3852863"/>
            <a:ext cx="1989137" cy="2830512"/>
          </a:xfrm>
          <a:custGeom>
            <a:avLst/>
            <a:gdLst>
              <a:gd name="T0" fmla="*/ 2147483647 w 1253"/>
              <a:gd name="T1" fmla="*/ 2147483647 h 1783"/>
              <a:gd name="T2" fmla="*/ 2147483647 w 1253"/>
              <a:gd name="T3" fmla="*/ 2147483647 h 1783"/>
              <a:gd name="T4" fmla="*/ 2147483647 w 1253"/>
              <a:gd name="T5" fmla="*/ 2147483647 h 1783"/>
              <a:gd name="T6" fmla="*/ 2147483647 w 1253"/>
              <a:gd name="T7" fmla="*/ 2147483647 h 1783"/>
              <a:gd name="T8" fmla="*/ 2147483647 w 1253"/>
              <a:gd name="T9" fmla="*/ 2147483647 h 1783"/>
              <a:gd name="T10" fmla="*/ 2147483647 w 1253"/>
              <a:gd name="T11" fmla="*/ 2147483647 h 1783"/>
              <a:gd name="T12" fmla="*/ 2147483647 w 1253"/>
              <a:gd name="T13" fmla="*/ 2147483647 h 1783"/>
              <a:gd name="T14" fmla="*/ 2147483647 w 1253"/>
              <a:gd name="T15" fmla="*/ 2147483647 h 1783"/>
              <a:gd name="T16" fmla="*/ 2147483647 w 1253"/>
              <a:gd name="T17" fmla="*/ 2147483647 h 1783"/>
              <a:gd name="T18" fmla="*/ 2147483647 w 1253"/>
              <a:gd name="T19" fmla="*/ 2147483647 h 1783"/>
              <a:gd name="T20" fmla="*/ 2147483647 w 1253"/>
              <a:gd name="T21" fmla="*/ 2147483647 h 1783"/>
              <a:gd name="T22" fmla="*/ 2147483647 w 1253"/>
              <a:gd name="T23" fmla="*/ 2147483647 h 1783"/>
              <a:gd name="T24" fmla="*/ 2147483647 w 1253"/>
              <a:gd name="T25" fmla="*/ 2147483647 h 1783"/>
              <a:gd name="T26" fmla="*/ 2147483647 w 1253"/>
              <a:gd name="T27" fmla="*/ 2147483647 h 1783"/>
              <a:gd name="T28" fmla="*/ 2147483647 w 1253"/>
              <a:gd name="T29" fmla="*/ 2147483647 h 1783"/>
              <a:gd name="T30" fmla="*/ 2147483647 w 1253"/>
              <a:gd name="T31" fmla="*/ 2147483647 h 1783"/>
              <a:gd name="T32" fmla="*/ 2147483647 w 1253"/>
              <a:gd name="T33" fmla="*/ 2147483647 h 1783"/>
              <a:gd name="T34" fmla="*/ 2147483647 w 1253"/>
              <a:gd name="T35" fmla="*/ 2147483647 h 1783"/>
              <a:gd name="T36" fmla="*/ 2147483647 w 1253"/>
              <a:gd name="T37" fmla="*/ 2147483647 h 1783"/>
              <a:gd name="T38" fmla="*/ 2147483647 w 1253"/>
              <a:gd name="T39" fmla="*/ 2147483647 h 1783"/>
              <a:gd name="T40" fmla="*/ 2147483647 w 1253"/>
              <a:gd name="T41" fmla="*/ 2147483647 h 1783"/>
              <a:gd name="T42" fmla="*/ 2147483647 w 1253"/>
              <a:gd name="T43" fmla="*/ 2147483647 h 1783"/>
              <a:gd name="T44" fmla="*/ 2147483647 w 1253"/>
              <a:gd name="T45" fmla="*/ 2147483647 h 1783"/>
              <a:gd name="T46" fmla="*/ 2147483647 w 1253"/>
              <a:gd name="T47" fmla="*/ 2147483647 h 1783"/>
              <a:gd name="T48" fmla="*/ 2147483647 w 1253"/>
              <a:gd name="T49" fmla="*/ 2147483647 h 1783"/>
              <a:gd name="T50" fmla="*/ 2147483647 w 1253"/>
              <a:gd name="T51" fmla="*/ 2147483647 h 1783"/>
              <a:gd name="T52" fmla="*/ 2147483647 w 1253"/>
              <a:gd name="T53" fmla="*/ 2147483647 h 1783"/>
              <a:gd name="T54" fmla="*/ 2147483647 w 1253"/>
              <a:gd name="T55" fmla="*/ 2147483647 h 1783"/>
              <a:gd name="T56" fmla="*/ 2147483647 w 1253"/>
              <a:gd name="T57" fmla="*/ 2147483647 h 1783"/>
              <a:gd name="T58" fmla="*/ 2147483647 w 1253"/>
              <a:gd name="T59" fmla="*/ 2147483647 h 1783"/>
              <a:gd name="T60" fmla="*/ 2147483647 w 1253"/>
              <a:gd name="T61" fmla="*/ 2147483647 h 1783"/>
              <a:gd name="T62" fmla="*/ 2147483647 w 1253"/>
              <a:gd name="T63" fmla="*/ 2147483647 h 1783"/>
              <a:gd name="T64" fmla="*/ 2147483647 w 1253"/>
              <a:gd name="T65" fmla="*/ 2147483647 h 1783"/>
              <a:gd name="T66" fmla="*/ 2147483647 w 1253"/>
              <a:gd name="T67" fmla="*/ 0 h 17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3"/>
              <a:gd name="T103" fmla="*/ 0 h 1783"/>
              <a:gd name="T104" fmla="*/ 1253 w 1253"/>
              <a:gd name="T105" fmla="*/ 1783 h 178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3" h="1783">
                <a:moveTo>
                  <a:pt x="239" y="1783"/>
                </a:moveTo>
                <a:cubicBezTo>
                  <a:pt x="278" y="1770"/>
                  <a:pt x="316" y="1758"/>
                  <a:pt x="355" y="1746"/>
                </a:cubicBezTo>
                <a:cubicBezTo>
                  <a:pt x="367" y="1742"/>
                  <a:pt x="380" y="1738"/>
                  <a:pt x="392" y="1734"/>
                </a:cubicBezTo>
                <a:cubicBezTo>
                  <a:pt x="398" y="1732"/>
                  <a:pt x="410" y="1728"/>
                  <a:pt x="410" y="1728"/>
                </a:cubicBezTo>
                <a:cubicBezTo>
                  <a:pt x="450" y="1688"/>
                  <a:pt x="533" y="1675"/>
                  <a:pt x="588" y="1666"/>
                </a:cubicBezTo>
                <a:cubicBezTo>
                  <a:pt x="610" y="1659"/>
                  <a:pt x="655" y="1648"/>
                  <a:pt x="655" y="1648"/>
                </a:cubicBezTo>
                <a:cubicBezTo>
                  <a:pt x="674" y="1631"/>
                  <a:pt x="699" y="1625"/>
                  <a:pt x="723" y="1617"/>
                </a:cubicBezTo>
                <a:cubicBezTo>
                  <a:pt x="742" y="1589"/>
                  <a:pt x="780" y="1574"/>
                  <a:pt x="809" y="1556"/>
                </a:cubicBezTo>
                <a:cubicBezTo>
                  <a:pt x="821" y="1548"/>
                  <a:pt x="856" y="1513"/>
                  <a:pt x="870" y="1501"/>
                </a:cubicBezTo>
                <a:cubicBezTo>
                  <a:pt x="909" y="1468"/>
                  <a:pt x="865" y="1495"/>
                  <a:pt x="913" y="1446"/>
                </a:cubicBezTo>
                <a:cubicBezTo>
                  <a:pt x="927" y="1431"/>
                  <a:pt x="945" y="1420"/>
                  <a:pt x="956" y="1403"/>
                </a:cubicBezTo>
                <a:cubicBezTo>
                  <a:pt x="982" y="1363"/>
                  <a:pt x="1009" y="1321"/>
                  <a:pt x="1041" y="1286"/>
                </a:cubicBezTo>
                <a:cubicBezTo>
                  <a:pt x="1060" y="1237"/>
                  <a:pt x="1127" y="1162"/>
                  <a:pt x="1170" y="1133"/>
                </a:cubicBezTo>
                <a:cubicBezTo>
                  <a:pt x="1213" y="1069"/>
                  <a:pt x="1154" y="1153"/>
                  <a:pt x="1195" y="1103"/>
                </a:cubicBezTo>
                <a:cubicBezTo>
                  <a:pt x="1211" y="1083"/>
                  <a:pt x="1213" y="1066"/>
                  <a:pt x="1231" y="1047"/>
                </a:cubicBezTo>
                <a:cubicBezTo>
                  <a:pt x="1248" y="1004"/>
                  <a:pt x="1253" y="936"/>
                  <a:pt x="1201" y="919"/>
                </a:cubicBezTo>
                <a:cubicBezTo>
                  <a:pt x="1157" y="889"/>
                  <a:pt x="1070" y="874"/>
                  <a:pt x="1017" y="864"/>
                </a:cubicBezTo>
                <a:cubicBezTo>
                  <a:pt x="975" y="848"/>
                  <a:pt x="926" y="848"/>
                  <a:pt x="882" y="833"/>
                </a:cubicBezTo>
                <a:cubicBezTo>
                  <a:pt x="721" y="780"/>
                  <a:pt x="561" y="731"/>
                  <a:pt x="392" y="710"/>
                </a:cubicBezTo>
                <a:cubicBezTo>
                  <a:pt x="276" y="671"/>
                  <a:pt x="130" y="664"/>
                  <a:pt x="43" y="569"/>
                </a:cubicBezTo>
                <a:cubicBezTo>
                  <a:pt x="36" y="548"/>
                  <a:pt x="25" y="541"/>
                  <a:pt x="18" y="520"/>
                </a:cubicBezTo>
                <a:cubicBezTo>
                  <a:pt x="25" y="485"/>
                  <a:pt x="25" y="465"/>
                  <a:pt x="61" y="453"/>
                </a:cubicBezTo>
                <a:cubicBezTo>
                  <a:pt x="96" y="418"/>
                  <a:pt x="142" y="406"/>
                  <a:pt x="190" y="398"/>
                </a:cubicBezTo>
                <a:cubicBezTo>
                  <a:pt x="268" y="372"/>
                  <a:pt x="446" y="381"/>
                  <a:pt x="496" y="379"/>
                </a:cubicBezTo>
                <a:cubicBezTo>
                  <a:pt x="502" y="377"/>
                  <a:pt x="512" y="379"/>
                  <a:pt x="514" y="373"/>
                </a:cubicBezTo>
                <a:cubicBezTo>
                  <a:pt x="522" y="353"/>
                  <a:pt x="497" y="327"/>
                  <a:pt x="484" y="318"/>
                </a:cubicBezTo>
                <a:cubicBezTo>
                  <a:pt x="476" y="293"/>
                  <a:pt x="460" y="277"/>
                  <a:pt x="435" y="269"/>
                </a:cubicBezTo>
                <a:cubicBezTo>
                  <a:pt x="413" y="236"/>
                  <a:pt x="368" y="226"/>
                  <a:pt x="331" y="214"/>
                </a:cubicBezTo>
                <a:cubicBezTo>
                  <a:pt x="244" y="186"/>
                  <a:pt x="139" y="160"/>
                  <a:pt x="49" y="147"/>
                </a:cubicBezTo>
                <a:cubicBezTo>
                  <a:pt x="37" y="143"/>
                  <a:pt x="24" y="138"/>
                  <a:pt x="12" y="134"/>
                </a:cubicBezTo>
                <a:cubicBezTo>
                  <a:pt x="0" y="130"/>
                  <a:pt x="15" y="107"/>
                  <a:pt x="24" y="98"/>
                </a:cubicBezTo>
                <a:cubicBezTo>
                  <a:pt x="41" y="81"/>
                  <a:pt x="31" y="87"/>
                  <a:pt x="55" y="79"/>
                </a:cubicBezTo>
                <a:cubicBezTo>
                  <a:pt x="86" y="33"/>
                  <a:pt x="116" y="24"/>
                  <a:pt x="171" y="18"/>
                </a:cubicBezTo>
                <a:cubicBezTo>
                  <a:pt x="207" y="6"/>
                  <a:pt x="221" y="0"/>
                  <a:pt x="257" y="0"/>
                </a:cubicBezTo>
              </a:path>
            </a:pathLst>
          </a:custGeom>
          <a:noFill/>
          <a:ln w="349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000"/>
                                  </p:stCondLst>
                                  <p:childTnLst>
                                    <p:set>
                                      <p:cBhvr>
                                        <p:cTn id="6" dur="1" fill="hold">
                                          <p:stCondLst>
                                            <p:cond delay="0"/>
                                          </p:stCondLst>
                                        </p:cTn>
                                        <p:tgtEl>
                                          <p:spTgt spid="271365"/>
                                        </p:tgtEl>
                                        <p:attrNameLst>
                                          <p:attrName>style.visibility</p:attrName>
                                        </p:attrNameLst>
                                      </p:cBhvr>
                                      <p:to>
                                        <p:strVal val="visible"/>
                                      </p:to>
                                    </p:set>
                                    <p:animEffect transition="in" filter="wipe(left)">
                                      <p:cBhvr>
                                        <p:cTn id="7" dur="2000"/>
                                        <p:tgtEl>
                                          <p:spTgt spid="271365"/>
                                        </p:tgtEl>
                                      </p:cBhvr>
                                    </p:animEffect>
                                  </p:childTnLst>
                                </p:cTn>
                              </p:par>
                            </p:childTnLst>
                          </p:cTn>
                        </p:par>
                        <p:par>
                          <p:cTn id="8" fill="hold" nodeType="afterGroup">
                            <p:stCondLst>
                              <p:cond delay="4000"/>
                            </p:stCondLst>
                            <p:childTnLst>
                              <p:par>
                                <p:cTn id="9" presetID="22" presetClass="entr" presetSubtype="4" fill="hold" nodeType="afterEffect">
                                  <p:stCondLst>
                                    <p:cond delay="0"/>
                                  </p:stCondLst>
                                  <p:childTnLst>
                                    <p:set>
                                      <p:cBhvr>
                                        <p:cTn id="10" dur="1" fill="hold">
                                          <p:stCondLst>
                                            <p:cond delay="0"/>
                                          </p:stCondLst>
                                        </p:cTn>
                                        <p:tgtEl>
                                          <p:spTgt spid="271374"/>
                                        </p:tgtEl>
                                        <p:attrNameLst>
                                          <p:attrName>style.visibility</p:attrName>
                                        </p:attrNameLst>
                                      </p:cBhvr>
                                      <p:to>
                                        <p:strVal val="visible"/>
                                      </p:to>
                                    </p:set>
                                    <p:animEffect transition="in" filter="wipe(down)">
                                      <p:cBhvr>
                                        <p:cTn id="11" dur="2000"/>
                                        <p:tgtEl>
                                          <p:spTgt spid="27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64911348-3216-4DFC-B743-E3D2CE786E67}"/>
              </a:ext>
            </a:extLst>
          </p:cNvPr>
          <p:cNvSpPr/>
          <p:nvPr/>
        </p:nvSpPr>
        <p:spPr>
          <a:xfrm>
            <a:off x="0" y="-317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7" name="Rectangle 116">
            <a:extLst>
              <a:ext uri="{FF2B5EF4-FFF2-40B4-BE49-F238E27FC236}">
                <a16:creationId xmlns:a16="http://schemas.microsoft.com/office/drawing/2014/main" id="{8A6F61DA-830F-4E47-853C-DC71983BDBF1}"/>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27" name="Picture 2" descr="Fort Tejon landscape n road">
            <a:extLst>
              <a:ext uri="{FF2B5EF4-FFF2-40B4-BE49-F238E27FC236}">
                <a16:creationId xmlns:a16="http://schemas.microsoft.com/office/drawing/2014/main" id="{64040A14-A88B-443D-85FD-7A26375FC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3" y="1263650"/>
            <a:ext cx="8161337"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
            <a:extLst>
              <a:ext uri="{FF2B5EF4-FFF2-40B4-BE49-F238E27FC236}">
                <a16:creationId xmlns:a16="http://schemas.microsoft.com/office/drawing/2014/main" id="{D732CF9D-76FF-4AB7-98E0-D27516EFB52C}"/>
              </a:ext>
            </a:extLst>
          </p:cNvPr>
          <p:cNvSpPr>
            <a:spLocks noGrp="1" noChangeArrowheads="1"/>
          </p:cNvSpPr>
          <p:nvPr>
            <p:ph type="title"/>
          </p:nvPr>
        </p:nvSpPr>
        <p:spPr>
          <a:xfrm>
            <a:off x="685800" y="152400"/>
            <a:ext cx="7772400" cy="1143000"/>
          </a:xfrm>
        </p:spPr>
        <p:txBody>
          <a:bodyPr/>
          <a:lstStyle/>
          <a:p>
            <a:r>
              <a:rPr lang="en-US" altLang="en-US">
                <a:latin typeface="Arial" panose="020B0604020202020204" pitchFamily="34" charset="0"/>
                <a:cs typeface="Arial" panose="020B0604020202020204" pitchFamily="34" charset="0"/>
              </a:rPr>
              <a:t>Natural Runoff Patterns</a:t>
            </a:r>
          </a:p>
        </p:txBody>
      </p:sp>
      <p:sp>
        <p:nvSpPr>
          <p:cNvPr id="425988" name="Freeform 4">
            <a:extLst>
              <a:ext uri="{FF2B5EF4-FFF2-40B4-BE49-F238E27FC236}">
                <a16:creationId xmlns:a16="http://schemas.microsoft.com/office/drawing/2014/main" id="{2EAC48F3-97E9-4170-B742-05CE282A30DA}"/>
              </a:ext>
            </a:extLst>
          </p:cNvPr>
          <p:cNvSpPr>
            <a:spLocks/>
          </p:cNvSpPr>
          <p:nvPr/>
        </p:nvSpPr>
        <p:spPr bwMode="auto">
          <a:xfrm>
            <a:off x="2101850" y="4386263"/>
            <a:ext cx="384175" cy="2359025"/>
          </a:xfrm>
          <a:custGeom>
            <a:avLst/>
            <a:gdLst>
              <a:gd name="T0" fmla="*/ 2147483647 w 242"/>
              <a:gd name="T1" fmla="*/ 2147483647 h 1484"/>
              <a:gd name="T2" fmla="*/ 2147483647 w 242"/>
              <a:gd name="T3" fmla="*/ 2147483647 h 1484"/>
              <a:gd name="T4" fmla="*/ 2147483647 w 242"/>
              <a:gd name="T5" fmla="*/ 2147483647 h 1484"/>
              <a:gd name="T6" fmla="*/ 2147483647 w 242"/>
              <a:gd name="T7" fmla="*/ 2147483647 h 1484"/>
              <a:gd name="T8" fmla="*/ 2147483647 w 242"/>
              <a:gd name="T9" fmla="*/ 2147483647 h 1484"/>
              <a:gd name="T10" fmla="*/ 2147483647 w 242"/>
              <a:gd name="T11" fmla="*/ 2147483647 h 1484"/>
              <a:gd name="T12" fmla="*/ 2147483647 w 242"/>
              <a:gd name="T13" fmla="*/ 2147483647 h 1484"/>
              <a:gd name="T14" fmla="*/ 2147483647 w 242"/>
              <a:gd name="T15" fmla="*/ 2147483647 h 1484"/>
              <a:gd name="T16" fmla="*/ 2147483647 w 242"/>
              <a:gd name="T17" fmla="*/ 2147483647 h 1484"/>
              <a:gd name="T18" fmla="*/ 2147483647 w 242"/>
              <a:gd name="T19" fmla="*/ 2147483647 h 1484"/>
              <a:gd name="T20" fmla="*/ 2147483647 w 242"/>
              <a:gd name="T21" fmla="*/ 2147483647 h 1484"/>
              <a:gd name="T22" fmla="*/ 2147483647 w 242"/>
              <a:gd name="T23" fmla="*/ 2147483647 h 1484"/>
              <a:gd name="T24" fmla="*/ 2147483647 w 242"/>
              <a:gd name="T25" fmla="*/ 2147483647 h 1484"/>
              <a:gd name="T26" fmla="*/ 2147483647 w 242"/>
              <a:gd name="T27" fmla="*/ 2147483647 h 1484"/>
              <a:gd name="T28" fmla="*/ 2147483647 w 242"/>
              <a:gd name="T29" fmla="*/ 2147483647 h 1484"/>
              <a:gd name="T30" fmla="*/ 2147483647 w 242"/>
              <a:gd name="T31" fmla="*/ 2147483647 h 1484"/>
              <a:gd name="T32" fmla="*/ 2147483647 w 242"/>
              <a:gd name="T33" fmla="*/ 2147483647 h 1484"/>
              <a:gd name="T34" fmla="*/ 2147483647 w 242"/>
              <a:gd name="T35" fmla="*/ 2147483647 h 1484"/>
              <a:gd name="T36" fmla="*/ 2147483647 w 242"/>
              <a:gd name="T37" fmla="*/ 2147483647 h 1484"/>
              <a:gd name="T38" fmla="*/ 2147483647 w 242"/>
              <a:gd name="T39" fmla="*/ 2147483647 h 1484"/>
              <a:gd name="T40" fmla="*/ 2147483647 w 242"/>
              <a:gd name="T41" fmla="*/ 2147483647 h 1484"/>
              <a:gd name="T42" fmla="*/ 2147483647 w 242"/>
              <a:gd name="T43" fmla="*/ 2147483647 h 1484"/>
              <a:gd name="T44" fmla="*/ 2147483647 w 242"/>
              <a:gd name="T45" fmla="*/ 2147483647 h 1484"/>
              <a:gd name="T46" fmla="*/ 2147483647 w 242"/>
              <a:gd name="T47" fmla="*/ 2147483647 h 1484"/>
              <a:gd name="T48" fmla="*/ 2147483647 w 242"/>
              <a:gd name="T49" fmla="*/ 2147483647 h 1484"/>
              <a:gd name="T50" fmla="*/ 2147483647 w 242"/>
              <a:gd name="T51" fmla="*/ 2147483647 h 1484"/>
              <a:gd name="T52" fmla="*/ 2147483647 w 242"/>
              <a:gd name="T53" fmla="*/ 2147483647 h 1484"/>
              <a:gd name="T54" fmla="*/ 2147483647 w 242"/>
              <a:gd name="T55" fmla="*/ 2147483647 h 1484"/>
              <a:gd name="T56" fmla="*/ 2147483647 w 242"/>
              <a:gd name="T57" fmla="*/ 2147483647 h 1484"/>
              <a:gd name="T58" fmla="*/ 2147483647 w 242"/>
              <a:gd name="T59" fmla="*/ 2147483647 h 1484"/>
              <a:gd name="T60" fmla="*/ 2147483647 w 242"/>
              <a:gd name="T61" fmla="*/ 2147483647 h 1484"/>
              <a:gd name="T62" fmla="*/ 2147483647 w 242"/>
              <a:gd name="T63" fmla="*/ 2147483647 h 1484"/>
              <a:gd name="T64" fmla="*/ 2147483647 w 242"/>
              <a:gd name="T65" fmla="*/ 2147483647 h 1484"/>
              <a:gd name="T66" fmla="*/ 2147483647 w 242"/>
              <a:gd name="T67" fmla="*/ 2147483647 h 1484"/>
              <a:gd name="T68" fmla="*/ 2147483647 w 242"/>
              <a:gd name="T69" fmla="*/ 0 h 14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2"/>
              <a:gd name="T106" fmla="*/ 0 h 1484"/>
              <a:gd name="T107" fmla="*/ 242 w 242"/>
              <a:gd name="T108" fmla="*/ 1484 h 14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2" h="1484">
                <a:moveTo>
                  <a:pt x="114" y="1484"/>
                </a:moveTo>
                <a:cubicBezTo>
                  <a:pt x="155" y="1481"/>
                  <a:pt x="197" y="1478"/>
                  <a:pt x="218" y="1472"/>
                </a:cubicBezTo>
                <a:cubicBezTo>
                  <a:pt x="239" y="1466"/>
                  <a:pt x="242" y="1457"/>
                  <a:pt x="242" y="1448"/>
                </a:cubicBezTo>
                <a:cubicBezTo>
                  <a:pt x="242" y="1439"/>
                  <a:pt x="230" y="1429"/>
                  <a:pt x="218" y="1420"/>
                </a:cubicBezTo>
                <a:cubicBezTo>
                  <a:pt x="206" y="1411"/>
                  <a:pt x="187" y="1406"/>
                  <a:pt x="170" y="1396"/>
                </a:cubicBezTo>
                <a:cubicBezTo>
                  <a:pt x="153" y="1386"/>
                  <a:pt x="131" y="1373"/>
                  <a:pt x="114" y="1360"/>
                </a:cubicBezTo>
                <a:cubicBezTo>
                  <a:pt x="97" y="1347"/>
                  <a:pt x="79" y="1325"/>
                  <a:pt x="66" y="1316"/>
                </a:cubicBezTo>
                <a:cubicBezTo>
                  <a:pt x="53" y="1307"/>
                  <a:pt x="45" y="1312"/>
                  <a:pt x="34" y="1304"/>
                </a:cubicBezTo>
                <a:cubicBezTo>
                  <a:pt x="23" y="1296"/>
                  <a:pt x="4" y="1283"/>
                  <a:pt x="2" y="1268"/>
                </a:cubicBezTo>
                <a:cubicBezTo>
                  <a:pt x="0" y="1253"/>
                  <a:pt x="19" y="1232"/>
                  <a:pt x="22" y="1216"/>
                </a:cubicBezTo>
                <a:cubicBezTo>
                  <a:pt x="25" y="1200"/>
                  <a:pt x="19" y="1184"/>
                  <a:pt x="22" y="1172"/>
                </a:cubicBezTo>
                <a:cubicBezTo>
                  <a:pt x="25" y="1160"/>
                  <a:pt x="27" y="1155"/>
                  <a:pt x="42" y="1144"/>
                </a:cubicBezTo>
                <a:cubicBezTo>
                  <a:pt x="57" y="1133"/>
                  <a:pt x="93" y="1117"/>
                  <a:pt x="114" y="1104"/>
                </a:cubicBezTo>
                <a:cubicBezTo>
                  <a:pt x="135" y="1091"/>
                  <a:pt x="155" y="1081"/>
                  <a:pt x="170" y="1068"/>
                </a:cubicBezTo>
                <a:cubicBezTo>
                  <a:pt x="185" y="1055"/>
                  <a:pt x="203" y="1041"/>
                  <a:pt x="206" y="1028"/>
                </a:cubicBezTo>
                <a:cubicBezTo>
                  <a:pt x="209" y="1015"/>
                  <a:pt x="184" y="1001"/>
                  <a:pt x="186" y="988"/>
                </a:cubicBezTo>
                <a:cubicBezTo>
                  <a:pt x="188" y="975"/>
                  <a:pt x="212" y="963"/>
                  <a:pt x="218" y="948"/>
                </a:cubicBezTo>
                <a:cubicBezTo>
                  <a:pt x="224" y="933"/>
                  <a:pt x="228" y="914"/>
                  <a:pt x="222" y="896"/>
                </a:cubicBezTo>
                <a:cubicBezTo>
                  <a:pt x="216" y="878"/>
                  <a:pt x="195" y="860"/>
                  <a:pt x="182" y="840"/>
                </a:cubicBezTo>
                <a:cubicBezTo>
                  <a:pt x="169" y="820"/>
                  <a:pt x="159" y="795"/>
                  <a:pt x="146" y="776"/>
                </a:cubicBezTo>
                <a:cubicBezTo>
                  <a:pt x="133" y="757"/>
                  <a:pt x="117" y="743"/>
                  <a:pt x="106" y="724"/>
                </a:cubicBezTo>
                <a:cubicBezTo>
                  <a:pt x="95" y="705"/>
                  <a:pt x="89" y="682"/>
                  <a:pt x="82" y="664"/>
                </a:cubicBezTo>
                <a:cubicBezTo>
                  <a:pt x="75" y="646"/>
                  <a:pt x="71" y="627"/>
                  <a:pt x="66" y="612"/>
                </a:cubicBezTo>
                <a:cubicBezTo>
                  <a:pt x="61" y="597"/>
                  <a:pt x="51" y="593"/>
                  <a:pt x="50" y="576"/>
                </a:cubicBezTo>
                <a:cubicBezTo>
                  <a:pt x="49" y="559"/>
                  <a:pt x="53" y="532"/>
                  <a:pt x="58" y="512"/>
                </a:cubicBezTo>
                <a:cubicBezTo>
                  <a:pt x="63" y="492"/>
                  <a:pt x="77" y="473"/>
                  <a:pt x="78" y="456"/>
                </a:cubicBezTo>
                <a:cubicBezTo>
                  <a:pt x="79" y="439"/>
                  <a:pt x="69" y="424"/>
                  <a:pt x="62" y="412"/>
                </a:cubicBezTo>
                <a:cubicBezTo>
                  <a:pt x="55" y="400"/>
                  <a:pt x="41" y="399"/>
                  <a:pt x="34" y="384"/>
                </a:cubicBezTo>
                <a:cubicBezTo>
                  <a:pt x="27" y="369"/>
                  <a:pt x="22" y="340"/>
                  <a:pt x="22" y="320"/>
                </a:cubicBezTo>
                <a:cubicBezTo>
                  <a:pt x="22" y="300"/>
                  <a:pt x="29" y="285"/>
                  <a:pt x="34" y="264"/>
                </a:cubicBezTo>
                <a:cubicBezTo>
                  <a:pt x="39" y="243"/>
                  <a:pt x="47" y="215"/>
                  <a:pt x="54" y="196"/>
                </a:cubicBezTo>
                <a:cubicBezTo>
                  <a:pt x="61" y="177"/>
                  <a:pt x="69" y="167"/>
                  <a:pt x="78" y="152"/>
                </a:cubicBezTo>
                <a:cubicBezTo>
                  <a:pt x="87" y="137"/>
                  <a:pt x="100" y="125"/>
                  <a:pt x="106" y="108"/>
                </a:cubicBezTo>
                <a:cubicBezTo>
                  <a:pt x="112" y="91"/>
                  <a:pt x="111" y="66"/>
                  <a:pt x="114" y="48"/>
                </a:cubicBezTo>
                <a:cubicBezTo>
                  <a:pt x="117" y="30"/>
                  <a:pt x="121" y="15"/>
                  <a:pt x="126" y="0"/>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5989" name="Freeform 5">
            <a:extLst>
              <a:ext uri="{FF2B5EF4-FFF2-40B4-BE49-F238E27FC236}">
                <a16:creationId xmlns:a16="http://schemas.microsoft.com/office/drawing/2014/main" id="{406F1E8E-A8D9-44F8-971B-37E3CBF12109}"/>
              </a:ext>
            </a:extLst>
          </p:cNvPr>
          <p:cNvSpPr>
            <a:spLocks/>
          </p:cNvSpPr>
          <p:nvPr/>
        </p:nvSpPr>
        <p:spPr bwMode="auto">
          <a:xfrm>
            <a:off x="3956050" y="4819650"/>
            <a:ext cx="1458913" cy="1917700"/>
          </a:xfrm>
          <a:custGeom>
            <a:avLst/>
            <a:gdLst>
              <a:gd name="T0" fmla="*/ 0 w 919"/>
              <a:gd name="T1" fmla="*/ 2147483647 h 1208"/>
              <a:gd name="T2" fmla="*/ 2147483647 w 919"/>
              <a:gd name="T3" fmla="*/ 2147483647 h 1208"/>
              <a:gd name="T4" fmla="*/ 2147483647 w 919"/>
              <a:gd name="T5" fmla="*/ 2147483647 h 1208"/>
              <a:gd name="T6" fmla="*/ 2147483647 w 919"/>
              <a:gd name="T7" fmla="*/ 2147483647 h 1208"/>
              <a:gd name="T8" fmla="*/ 2147483647 w 919"/>
              <a:gd name="T9" fmla="*/ 2147483647 h 1208"/>
              <a:gd name="T10" fmla="*/ 2147483647 w 919"/>
              <a:gd name="T11" fmla="*/ 2147483647 h 1208"/>
              <a:gd name="T12" fmla="*/ 2147483647 w 919"/>
              <a:gd name="T13" fmla="*/ 2147483647 h 1208"/>
              <a:gd name="T14" fmla="*/ 2147483647 w 919"/>
              <a:gd name="T15" fmla="*/ 2147483647 h 1208"/>
              <a:gd name="T16" fmla="*/ 2147483647 w 919"/>
              <a:gd name="T17" fmla="*/ 2147483647 h 1208"/>
              <a:gd name="T18" fmla="*/ 2147483647 w 919"/>
              <a:gd name="T19" fmla="*/ 2147483647 h 1208"/>
              <a:gd name="T20" fmla="*/ 2147483647 w 919"/>
              <a:gd name="T21" fmla="*/ 2147483647 h 1208"/>
              <a:gd name="T22" fmla="*/ 2147483647 w 919"/>
              <a:gd name="T23" fmla="*/ 2147483647 h 1208"/>
              <a:gd name="T24" fmla="*/ 2147483647 w 919"/>
              <a:gd name="T25" fmla="*/ 2147483647 h 1208"/>
              <a:gd name="T26" fmla="*/ 2147483647 w 919"/>
              <a:gd name="T27" fmla="*/ 2147483647 h 1208"/>
              <a:gd name="T28" fmla="*/ 2147483647 w 919"/>
              <a:gd name="T29" fmla="*/ 2147483647 h 1208"/>
              <a:gd name="T30" fmla="*/ 2147483647 w 919"/>
              <a:gd name="T31" fmla="*/ 2147483647 h 1208"/>
              <a:gd name="T32" fmla="*/ 2147483647 w 919"/>
              <a:gd name="T33" fmla="*/ 2147483647 h 1208"/>
              <a:gd name="T34" fmla="*/ 2147483647 w 919"/>
              <a:gd name="T35" fmla="*/ 2147483647 h 1208"/>
              <a:gd name="T36" fmla="*/ 2147483647 w 919"/>
              <a:gd name="T37" fmla="*/ 2147483647 h 1208"/>
              <a:gd name="T38" fmla="*/ 2147483647 w 919"/>
              <a:gd name="T39" fmla="*/ 2147483647 h 1208"/>
              <a:gd name="T40" fmla="*/ 2147483647 w 919"/>
              <a:gd name="T41" fmla="*/ 2147483647 h 1208"/>
              <a:gd name="T42" fmla="*/ 2147483647 w 919"/>
              <a:gd name="T43" fmla="*/ 2147483647 h 1208"/>
              <a:gd name="T44" fmla="*/ 2147483647 w 919"/>
              <a:gd name="T45" fmla="*/ 2147483647 h 1208"/>
              <a:gd name="T46" fmla="*/ 2147483647 w 919"/>
              <a:gd name="T47" fmla="*/ 2147483647 h 1208"/>
              <a:gd name="T48" fmla="*/ 2147483647 w 919"/>
              <a:gd name="T49" fmla="*/ 2147483647 h 1208"/>
              <a:gd name="T50" fmla="*/ 2147483647 w 919"/>
              <a:gd name="T51" fmla="*/ 2147483647 h 1208"/>
              <a:gd name="T52" fmla="*/ 2147483647 w 919"/>
              <a:gd name="T53" fmla="*/ 2147483647 h 1208"/>
              <a:gd name="T54" fmla="*/ 2147483647 w 919"/>
              <a:gd name="T55" fmla="*/ 2147483647 h 1208"/>
              <a:gd name="T56" fmla="*/ 2147483647 w 919"/>
              <a:gd name="T57" fmla="*/ 2147483647 h 1208"/>
              <a:gd name="T58" fmla="*/ 2147483647 w 919"/>
              <a:gd name="T59" fmla="*/ 2147483647 h 1208"/>
              <a:gd name="T60" fmla="*/ 2147483647 w 919"/>
              <a:gd name="T61" fmla="*/ 0 h 1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19"/>
              <a:gd name="T94" fmla="*/ 0 h 1208"/>
              <a:gd name="T95" fmla="*/ 919 w 919"/>
              <a:gd name="T96" fmla="*/ 1208 h 1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19" h="1208">
                <a:moveTo>
                  <a:pt x="0" y="1208"/>
                </a:moveTo>
                <a:cubicBezTo>
                  <a:pt x="23" y="1196"/>
                  <a:pt x="47" y="1185"/>
                  <a:pt x="76" y="1168"/>
                </a:cubicBezTo>
                <a:cubicBezTo>
                  <a:pt x="105" y="1151"/>
                  <a:pt x="144" y="1123"/>
                  <a:pt x="176" y="1108"/>
                </a:cubicBezTo>
                <a:cubicBezTo>
                  <a:pt x="208" y="1093"/>
                  <a:pt x="235" y="1091"/>
                  <a:pt x="268" y="1076"/>
                </a:cubicBezTo>
                <a:cubicBezTo>
                  <a:pt x="301" y="1061"/>
                  <a:pt x="341" y="1038"/>
                  <a:pt x="376" y="1020"/>
                </a:cubicBezTo>
                <a:cubicBezTo>
                  <a:pt x="411" y="1002"/>
                  <a:pt x="455" y="986"/>
                  <a:pt x="476" y="968"/>
                </a:cubicBezTo>
                <a:cubicBezTo>
                  <a:pt x="497" y="950"/>
                  <a:pt x="489" y="928"/>
                  <a:pt x="504" y="912"/>
                </a:cubicBezTo>
                <a:cubicBezTo>
                  <a:pt x="519" y="896"/>
                  <a:pt x="543" y="891"/>
                  <a:pt x="564" y="872"/>
                </a:cubicBezTo>
                <a:cubicBezTo>
                  <a:pt x="585" y="853"/>
                  <a:pt x="609" y="819"/>
                  <a:pt x="632" y="800"/>
                </a:cubicBezTo>
                <a:cubicBezTo>
                  <a:pt x="655" y="781"/>
                  <a:pt x="677" y="767"/>
                  <a:pt x="700" y="756"/>
                </a:cubicBezTo>
                <a:cubicBezTo>
                  <a:pt x="723" y="745"/>
                  <a:pt x="735" y="747"/>
                  <a:pt x="768" y="736"/>
                </a:cubicBezTo>
                <a:cubicBezTo>
                  <a:pt x="801" y="725"/>
                  <a:pt x="881" y="700"/>
                  <a:pt x="900" y="688"/>
                </a:cubicBezTo>
                <a:cubicBezTo>
                  <a:pt x="919" y="676"/>
                  <a:pt x="893" y="673"/>
                  <a:pt x="880" y="664"/>
                </a:cubicBezTo>
                <a:cubicBezTo>
                  <a:pt x="867" y="655"/>
                  <a:pt x="839" y="648"/>
                  <a:pt x="824" y="636"/>
                </a:cubicBezTo>
                <a:cubicBezTo>
                  <a:pt x="809" y="624"/>
                  <a:pt x="804" y="606"/>
                  <a:pt x="792" y="592"/>
                </a:cubicBezTo>
                <a:cubicBezTo>
                  <a:pt x="780" y="578"/>
                  <a:pt x="763" y="563"/>
                  <a:pt x="752" y="552"/>
                </a:cubicBezTo>
                <a:cubicBezTo>
                  <a:pt x="741" y="541"/>
                  <a:pt x="736" y="533"/>
                  <a:pt x="728" y="524"/>
                </a:cubicBezTo>
                <a:cubicBezTo>
                  <a:pt x="720" y="515"/>
                  <a:pt x="711" y="507"/>
                  <a:pt x="704" y="496"/>
                </a:cubicBezTo>
                <a:cubicBezTo>
                  <a:pt x="697" y="485"/>
                  <a:pt x="691" y="473"/>
                  <a:pt x="684" y="456"/>
                </a:cubicBezTo>
                <a:cubicBezTo>
                  <a:pt x="677" y="439"/>
                  <a:pt x="673" y="410"/>
                  <a:pt x="664" y="392"/>
                </a:cubicBezTo>
                <a:cubicBezTo>
                  <a:pt x="655" y="374"/>
                  <a:pt x="641" y="360"/>
                  <a:pt x="628" y="348"/>
                </a:cubicBezTo>
                <a:cubicBezTo>
                  <a:pt x="615" y="336"/>
                  <a:pt x="601" y="329"/>
                  <a:pt x="588" y="320"/>
                </a:cubicBezTo>
                <a:cubicBezTo>
                  <a:pt x="575" y="311"/>
                  <a:pt x="563" y="301"/>
                  <a:pt x="548" y="292"/>
                </a:cubicBezTo>
                <a:cubicBezTo>
                  <a:pt x="533" y="283"/>
                  <a:pt x="513" y="277"/>
                  <a:pt x="500" y="268"/>
                </a:cubicBezTo>
                <a:cubicBezTo>
                  <a:pt x="487" y="259"/>
                  <a:pt x="482" y="247"/>
                  <a:pt x="472" y="236"/>
                </a:cubicBezTo>
                <a:cubicBezTo>
                  <a:pt x="462" y="225"/>
                  <a:pt x="449" y="219"/>
                  <a:pt x="440" y="204"/>
                </a:cubicBezTo>
                <a:cubicBezTo>
                  <a:pt x="431" y="189"/>
                  <a:pt x="420" y="166"/>
                  <a:pt x="416" y="148"/>
                </a:cubicBezTo>
                <a:cubicBezTo>
                  <a:pt x="412" y="130"/>
                  <a:pt x="412" y="108"/>
                  <a:pt x="416" y="96"/>
                </a:cubicBezTo>
                <a:cubicBezTo>
                  <a:pt x="420" y="84"/>
                  <a:pt x="427" y="87"/>
                  <a:pt x="440" y="76"/>
                </a:cubicBezTo>
                <a:cubicBezTo>
                  <a:pt x="453" y="65"/>
                  <a:pt x="481" y="45"/>
                  <a:pt x="496" y="32"/>
                </a:cubicBezTo>
                <a:cubicBezTo>
                  <a:pt x="511" y="19"/>
                  <a:pt x="519" y="9"/>
                  <a:pt x="528" y="0"/>
                </a:cubicBezTo>
              </a:path>
            </a:pathLst>
          </a:cu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5990" name="Freeform 6">
            <a:extLst>
              <a:ext uri="{FF2B5EF4-FFF2-40B4-BE49-F238E27FC236}">
                <a16:creationId xmlns:a16="http://schemas.microsoft.com/office/drawing/2014/main" id="{42BC6238-6B5D-448C-BE2C-C93699FDA047}"/>
              </a:ext>
            </a:extLst>
          </p:cNvPr>
          <p:cNvSpPr>
            <a:spLocks/>
          </p:cNvSpPr>
          <p:nvPr/>
        </p:nvSpPr>
        <p:spPr bwMode="auto">
          <a:xfrm>
            <a:off x="990600" y="4508500"/>
            <a:ext cx="752475" cy="2235200"/>
          </a:xfrm>
          <a:custGeom>
            <a:avLst/>
            <a:gdLst>
              <a:gd name="T0" fmla="*/ 0 w 474"/>
              <a:gd name="T1" fmla="*/ 2147483647 h 1408"/>
              <a:gd name="T2" fmla="*/ 2147483647 w 474"/>
              <a:gd name="T3" fmla="*/ 2147483647 h 1408"/>
              <a:gd name="T4" fmla="*/ 2147483647 w 474"/>
              <a:gd name="T5" fmla="*/ 2147483647 h 1408"/>
              <a:gd name="T6" fmla="*/ 2147483647 w 474"/>
              <a:gd name="T7" fmla="*/ 2147483647 h 1408"/>
              <a:gd name="T8" fmla="*/ 2147483647 w 474"/>
              <a:gd name="T9" fmla="*/ 2147483647 h 1408"/>
              <a:gd name="T10" fmla="*/ 2147483647 w 474"/>
              <a:gd name="T11" fmla="*/ 2147483647 h 1408"/>
              <a:gd name="T12" fmla="*/ 2147483647 w 474"/>
              <a:gd name="T13" fmla="*/ 2147483647 h 1408"/>
              <a:gd name="T14" fmla="*/ 2147483647 w 474"/>
              <a:gd name="T15" fmla="*/ 2147483647 h 1408"/>
              <a:gd name="T16" fmla="*/ 2147483647 w 474"/>
              <a:gd name="T17" fmla="*/ 2147483647 h 1408"/>
              <a:gd name="T18" fmla="*/ 2147483647 w 474"/>
              <a:gd name="T19" fmla="*/ 2147483647 h 1408"/>
              <a:gd name="T20" fmla="*/ 2147483647 w 474"/>
              <a:gd name="T21" fmla="*/ 2147483647 h 1408"/>
              <a:gd name="T22" fmla="*/ 2147483647 w 474"/>
              <a:gd name="T23" fmla="*/ 2147483647 h 1408"/>
              <a:gd name="T24" fmla="*/ 2147483647 w 474"/>
              <a:gd name="T25" fmla="*/ 2147483647 h 1408"/>
              <a:gd name="T26" fmla="*/ 2147483647 w 474"/>
              <a:gd name="T27" fmla="*/ 2147483647 h 1408"/>
              <a:gd name="T28" fmla="*/ 2147483647 w 474"/>
              <a:gd name="T29" fmla="*/ 2147483647 h 1408"/>
              <a:gd name="T30" fmla="*/ 2147483647 w 474"/>
              <a:gd name="T31" fmla="*/ 2147483647 h 1408"/>
              <a:gd name="T32" fmla="*/ 2147483647 w 474"/>
              <a:gd name="T33" fmla="*/ 2147483647 h 1408"/>
              <a:gd name="T34" fmla="*/ 2147483647 w 474"/>
              <a:gd name="T35" fmla="*/ 2147483647 h 1408"/>
              <a:gd name="T36" fmla="*/ 2147483647 w 474"/>
              <a:gd name="T37" fmla="*/ 2147483647 h 1408"/>
              <a:gd name="T38" fmla="*/ 2147483647 w 474"/>
              <a:gd name="T39" fmla="*/ 2147483647 h 1408"/>
              <a:gd name="T40" fmla="*/ 2147483647 w 474"/>
              <a:gd name="T41" fmla="*/ 2147483647 h 1408"/>
              <a:gd name="T42" fmla="*/ 2147483647 w 474"/>
              <a:gd name="T43" fmla="*/ 2147483647 h 1408"/>
              <a:gd name="T44" fmla="*/ 2147483647 w 474"/>
              <a:gd name="T45" fmla="*/ 2147483647 h 1408"/>
              <a:gd name="T46" fmla="*/ 2147483647 w 474"/>
              <a:gd name="T47" fmla="*/ 2147483647 h 1408"/>
              <a:gd name="T48" fmla="*/ 2147483647 w 474"/>
              <a:gd name="T49" fmla="*/ 2147483647 h 1408"/>
              <a:gd name="T50" fmla="*/ 2147483647 w 474"/>
              <a:gd name="T51" fmla="*/ 2147483647 h 1408"/>
              <a:gd name="T52" fmla="*/ 2147483647 w 474"/>
              <a:gd name="T53" fmla="*/ 2147483647 h 1408"/>
              <a:gd name="T54" fmla="*/ 2147483647 w 474"/>
              <a:gd name="T55" fmla="*/ 2147483647 h 1408"/>
              <a:gd name="T56" fmla="*/ 2147483647 w 474"/>
              <a:gd name="T57" fmla="*/ 2147483647 h 1408"/>
              <a:gd name="T58" fmla="*/ 2147483647 w 474"/>
              <a:gd name="T59" fmla="*/ 2147483647 h 1408"/>
              <a:gd name="T60" fmla="*/ 2147483647 w 474"/>
              <a:gd name="T61" fmla="*/ 0 h 14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74"/>
              <a:gd name="T94" fmla="*/ 0 h 1408"/>
              <a:gd name="T95" fmla="*/ 474 w 474"/>
              <a:gd name="T96" fmla="*/ 1408 h 14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74" h="1408">
                <a:moveTo>
                  <a:pt x="0" y="1408"/>
                </a:moveTo>
                <a:cubicBezTo>
                  <a:pt x="22" y="1398"/>
                  <a:pt x="45" y="1389"/>
                  <a:pt x="64" y="1376"/>
                </a:cubicBezTo>
                <a:cubicBezTo>
                  <a:pt x="83" y="1363"/>
                  <a:pt x="99" y="1347"/>
                  <a:pt x="116" y="1332"/>
                </a:cubicBezTo>
                <a:cubicBezTo>
                  <a:pt x="133" y="1317"/>
                  <a:pt x="153" y="1302"/>
                  <a:pt x="168" y="1284"/>
                </a:cubicBezTo>
                <a:cubicBezTo>
                  <a:pt x="183" y="1266"/>
                  <a:pt x="202" y="1242"/>
                  <a:pt x="208" y="1224"/>
                </a:cubicBezTo>
                <a:cubicBezTo>
                  <a:pt x="214" y="1206"/>
                  <a:pt x="202" y="1188"/>
                  <a:pt x="204" y="1176"/>
                </a:cubicBezTo>
                <a:cubicBezTo>
                  <a:pt x="206" y="1164"/>
                  <a:pt x="212" y="1161"/>
                  <a:pt x="220" y="1152"/>
                </a:cubicBezTo>
                <a:cubicBezTo>
                  <a:pt x="228" y="1143"/>
                  <a:pt x="239" y="1135"/>
                  <a:pt x="252" y="1124"/>
                </a:cubicBezTo>
                <a:cubicBezTo>
                  <a:pt x="265" y="1113"/>
                  <a:pt x="287" y="1100"/>
                  <a:pt x="296" y="1088"/>
                </a:cubicBezTo>
                <a:cubicBezTo>
                  <a:pt x="305" y="1076"/>
                  <a:pt x="299" y="1065"/>
                  <a:pt x="308" y="1052"/>
                </a:cubicBezTo>
                <a:cubicBezTo>
                  <a:pt x="317" y="1039"/>
                  <a:pt x="337" y="1023"/>
                  <a:pt x="352" y="1008"/>
                </a:cubicBezTo>
                <a:cubicBezTo>
                  <a:pt x="367" y="993"/>
                  <a:pt x="382" y="974"/>
                  <a:pt x="396" y="964"/>
                </a:cubicBezTo>
                <a:cubicBezTo>
                  <a:pt x="410" y="954"/>
                  <a:pt x="425" y="958"/>
                  <a:pt x="436" y="948"/>
                </a:cubicBezTo>
                <a:cubicBezTo>
                  <a:pt x="447" y="938"/>
                  <a:pt x="458" y="920"/>
                  <a:pt x="464" y="904"/>
                </a:cubicBezTo>
                <a:cubicBezTo>
                  <a:pt x="470" y="888"/>
                  <a:pt x="474" y="867"/>
                  <a:pt x="472" y="852"/>
                </a:cubicBezTo>
                <a:cubicBezTo>
                  <a:pt x="470" y="837"/>
                  <a:pt x="461" y="831"/>
                  <a:pt x="452" y="816"/>
                </a:cubicBezTo>
                <a:cubicBezTo>
                  <a:pt x="443" y="801"/>
                  <a:pt x="431" y="776"/>
                  <a:pt x="420" y="764"/>
                </a:cubicBezTo>
                <a:cubicBezTo>
                  <a:pt x="409" y="752"/>
                  <a:pt x="399" y="755"/>
                  <a:pt x="384" y="744"/>
                </a:cubicBezTo>
                <a:cubicBezTo>
                  <a:pt x="369" y="733"/>
                  <a:pt x="344" y="715"/>
                  <a:pt x="328" y="700"/>
                </a:cubicBezTo>
                <a:cubicBezTo>
                  <a:pt x="312" y="685"/>
                  <a:pt x="301" y="671"/>
                  <a:pt x="288" y="652"/>
                </a:cubicBezTo>
                <a:cubicBezTo>
                  <a:pt x="275" y="633"/>
                  <a:pt x="258" y="607"/>
                  <a:pt x="248" y="584"/>
                </a:cubicBezTo>
                <a:cubicBezTo>
                  <a:pt x="238" y="561"/>
                  <a:pt x="231" y="539"/>
                  <a:pt x="228" y="516"/>
                </a:cubicBezTo>
                <a:cubicBezTo>
                  <a:pt x="225" y="493"/>
                  <a:pt x="223" y="468"/>
                  <a:pt x="232" y="448"/>
                </a:cubicBezTo>
                <a:cubicBezTo>
                  <a:pt x="241" y="428"/>
                  <a:pt x="269" y="414"/>
                  <a:pt x="280" y="396"/>
                </a:cubicBezTo>
                <a:cubicBezTo>
                  <a:pt x="291" y="378"/>
                  <a:pt x="290" y="360"/>
                  <a:pt x="296" y="340"/>
                </a:cubicBezTo>
                <a:cubicBezTo>
                  <a:pt x="302" y="320"/>
                  <a:pt x="315" y="298"/>
                  <a:pt x="316" y="276"/>
                </a:cubicBezTo>
                <a:cubicBezTo>
                  <a:pt x="317" y="254"/>
                  <a:pt x="311" y="231"/>
                  <a:pt x="304" y="208"/>
                </a:cubicBezTo>
                <a:cubicBezTo>
                  <a:pt x="297" y="185"/>
                  <a:pt x="284" y="156"/>
                  <a:pt x="272" y="136"/>
                </a:cubicBezTo>
                <a:cubicBezTo>
                  <a:pt x="260" y="116"/>
                  <a:pt x="245" y="103"/>
                  <a:pt x="232" y="88"/>
                </a:cubicBezTo>
                <a:cubicBezTo>
                  <a:pt x="219" y="73"/>
                  <a:pt x="204" y="63"/>
                  <a:pt x="192" y="48"/>
                </a:cubicBezTo>
                <a:cubicBezTo>
                  <a:pt x="180" y="33"/>
                  <a:pt x="170" y="16"/>
                  <a:pt x="160" y="0"/>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5991" name="Freeform 7">
            <a:extLst>
              <a:ext uri="{FF2B5EF4-FFF2-40B4-BE49-F238E27FC236}">
                <a16:creationId xmlns:a16="http://schemas.microsoft.com/office/drawing/2014/main" id="{6547371F-A7D7-4760-94BC-DDB13535C209}"/>
              </a:ext>
            </a:extLst>
          </p:cNvPr>
          <p:cNvSpPr>
            <a:spLocks/>
          </p:cNvSpPr>
          <p:nvPr/>
        </p:nvSpPr>
        <p:spPr bwMode="auto">
          <a:xfrm>
            <a:off x="5022850" y="3600450"/>
            <a:ext cx="2705100" cy="1873250"/>
          </a:xfrm>
          <a:custGeom>
            <a:avLst/>
            <a:gdLst>
              <a:gd name="T0" fmla="*/ 0 w 1704"/>
              <a:gd name="T1" fmla="*/ 2147483647 h 1180"/>
              <a:gd name="T2" fmla="*/ 2147483647 w 1704"/>
              <a:gd name="T3" fmla="*/ 2147483647 h 1180"/>
              <a:gd name="T4" fmla="*/ 2147483647 w 1704"/>
              <a:gd name="T5" fmla="*/ 2147483647 h 1180"/>
              <a:gd name="T6" fmla="*/ 2147483647 w 1704"/>
              <a:gd name="T7" fmla="*/ 2147483647 h 1180"/>
              <a:gd name="T8" fmla="*/ 2147483647 w 1704"/>
              <a:gd name="T9" fmla="*/ 2147483647 h 1180"/>
              <a:gd name="T10" fmla="*/ 2147483647 w 1704"/>
              <a:gd name="T11" fmla="*/ 2147483647 h 1180"/>
              <a:gd name="T12" fmla="*/ 2147483647 w 1704"/>
              <a:gd name="T13" fmla="*/ 2147483647 h 1180"/>
              <a:gd name="T14" fmla="*/ 2147483647 w 1704"/>
              <a:gd name="T15" fmla="*/ 2147483647 h 1180"/>
              <a:gd name="T16" fmla="*/ 2147483647 w 1704"/>
              <a:gd name="T17" fmla="*/ 2147483647 h 1180"/>
              <a:gd name="T18" fmla="*/ 2147483647 w 1704"/>
              <a:gd name="T19" fmla="*/ 2147483647 h 1180"/>
              <a:gd name="T20" fmla="*/ 2147483647 w 1704"/>
              <a:gd name="T21" fmla="*/ 2147483647 h 1180"/>
              <a:gd name="T22" fmla="*/ 2147483647 w 1704"/>
              <a:gd name="T23" fmla="*/ 2147483647 h 1180"/>
              <a:gd name="T24" fmla="*/ 2147483647 w 1704"/>
              <a:gd name="T25" fmla="*/ 2147483647 h 1180"/>
              <a:gd name="T26" fmla="*/ 2147483647 w 1704"/>
              <a:gd name="T27" fmla="*/ 2147483647 h 1180"/>
              <a:gd name="T28" fmla="*/ 2147483647 w 1704"/>
              <a:gd name="T29" fmla="*/ 2147483647 h 1180"/>
              <a:gd name="T30" fmla="*/ 2147483647 w 1704"/>
              <a:gd name="T31" fmla="*/ 2147483647 h 1180"/>
              <a:gd name="T32" fmla="*/ 2147483647 w 1704"/>
              <a:gd name="T33" fmla="*/ 2147483647 h 1180"/>
              <a:gd name="T34" fmla="*/ 2147483647 w 1704"/>
              <a:gd name="T35" fmla="*/ 2147483647 h 1180"/>
              <a:gd name="T36" fmla="*/ 2147483647 w 1704"/>
              <a:gd name="T37" fmla="*/ 2147483647 h 1180"/>
              <a:gd name="T38" fmla="*/ 2147483647 w 1704"/>
              <a:gd name="T39" fmla="*/ 2147483647 h 1180"/>
              <a:gd name="T40" fmla="*/ 2147483647 w 1704"/>
              <a:gd name="T41" fmla="*/ 0 h 1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04"/>
              <a:gd name="T64" fmla="*/ 0 h 1180"/>
              <a:gd name="T65" fmla="*/ 1704 w 1704"/>
              <a:gd name="T66" fmla="*/ 1180 h 1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04" h="1180">
                <a:moveTo>
                  <a:pt x="0" y="1180"/>
                </a:moveTo>
                <a:cubicBezTo>
                  <a:pt x="22" y="1162"/>
                  <a:pt x="45" y="1145"/>
                  <a:pt x="68" y="1128"/>
                </a:cubicBezTo>
                <a:cubicBezTo>
                  <a:pt x="91" y="1111"/>
                  <a:pt x="113" y="1092"/>
                  <a:pt x="136" y="1076"/>
                </a:cubicBezTo>
                <a:cubicBezTo>
                  <a:pt x="159" y="1060"/>
                  <a:pt x="183" y="1050"/>
                  <a:pt x="208" y="1032"/>
                </a:cubicBezTo>
                <a:cubicBezTo>
                  <a:pt x="233" y="1014"/>
                  <a:pt x="267" y="989"/>
                  <a:pt x="288" y="968"/>
                </a:cubicBezTo>
                <a:cubicBezTo>
                  <a:pt x="309" y="947"/>
                  <a:pt x="321" y="918"/>
                  <a:pt x="336" y="904"/>
                </a:cubicBezTo>
                <a:cubicBezTo>
                  <a:pt x="351" y="890"/>
                  <a:pt x="360" y="895"/>
                  <a:pt x="376" y="884"/>
                </a:cubicBezTo>
                <a:cubicBezTo>
                  <a:pt x="392" y="873"/>
                  <a:pt x="411" y="852"/>
                  <a:pt x="432" y="836"/>
                </a:cubicBezTo>
                <a:cubicBezTo>
                  <a:pt x="453" y="820"/>
                  <a:pt x="478" y="802"/>
                  <a:pt x="504" y="788"/>
                </a:cubicBezTo>
                <a:cubicBezTo>
                  <a:pt x="530" y="774"/>
                  <a:pt x="555" y="769"/>
                  <a:pt x="588" y="752"/>
                </a:cubicBezTo>
                <a:cubicBezTo>
                  <a:pt x="621" y="735"/>
                  <a:pt x="671" y="707"/>
                  <a:pt x="704" y="684"/>
                </a:cubicBezTo>
                <a:cubicBezTo>
                  <a:pt x="737" y="661"/>
                  <a:pt x="744" y="645"/>
                  <a:pt x="784" y="612"/>
                </a:cubicBezTo>
                <a:cubicBezTo>
                  <a:pt x="824" y="579"/>
                  <a:pt x="893" y="526"/>
                  <a:pt x="944" y="488"/>
                </a:cubicBezTo>
                <a:cubicBezTo>
                  <a:pt x="995" y="450"/>
                  <a:pt x="1049" y="414"/>
                  <a:pt x="1092" y="384"/>
                </a:cubicBezTo>
                <a:cubicBezTo>
                  <a:pt x="1135" y="354"/>
                  <a:pt x="1170" y="332"/>
                  <a:pt x="1204" y="308"/>
                </a:cubicBezTo>
                <a:cubicBezTo>
                  <a:pt x="1238" y="284"/>
                  <a:pt x="1265" y="256"/>
                  <a:pt x="1296" y="240"/>
                </a:cubicBezTo>
                <a:cubicBezTo>
                  <a:pt x="1327" y="224"/>
                  <a:pt x="1363" y="224"/>
                  <a:pt x="1388" y="212"/>
                </a:cubicBezTo>
                <a:cubicBezTo>
                  <a:pt x="1413" y="200"/>
                  <a:pt x="1421" y="185"/>
                  <a:pt x="1448" y="168"/>
                </a:cubicBezTo>
                <a:cubicBezTo>
                  <a:pt x="1475" y="151"/>
                  <a:pt x="1519" y="127"/>
                  <a:pt x="1548" y="108"/>
                </a:cubicBezTo>
                <a:cubicBezTo>
                  <a:pt x="1577" y="89"/>
                  <a:pt x="1598" y="70"/>
                  <a:pt x="1624" y="52"/>
                </a:cubicBezTo>
                <a:cubicBezTo>
                  <a:pt x="1650" y="34"/>
                  <a:pt x="1677" y="17"/>
                  <a:pt x="1704"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5992" name="Freeform 8">
            <a:extLst>
              <a:ext uri="{FF2B5EF4-FFF2-40B4-BE49-F238E27FC236}">
                <a16:creationId xmlns:a16="http://schemas.microsoft.com/office/drawing/2014/main" id="{2EE7FF43-2332-458B-8A38-B1DBB36BB6B2}"/>
              </a:ext>
            </a:extLst>
          </p:cNvPr>
          <p:cNvSpPr>
            <a:spLocks/>
          </p:cNvSpPr>
          <p:nvPr/>
        </p:nvSpPr>
        <p:spPr bwMode="auto">
          <a:xfrm>
            <a:off x="5384800" y="3848100"/>
            <a:ext cx="2425700" cy="2057400"/>
          </a:xfrm>
          <a:custGeom>
            <a:avLst/>
            <a:gdLst>
              <a:gd name="T0" fmla="*/ 0 w 1528"/>
              <a:gd name="T1" fmla="*/ 2147483647 h 1296"/>
              <a:gd name="T2" fmla="*/ 2147483647 w 1528"/>
              <a:gd name="T3" fmla="*/ 2147483647 h 1296"/>
              <a:gd name="T4" fmla="*/ 2147483647 w 1528"/>
              <a:gd name="T5" fmla="*/ 2147483647 h 1296"/>
              <a:gd name="T6" fmla="*/ 2147483647 w 1528"/>
              <a:gd name="T7" fmla="*/ 2147483647 h 1296"/>
              <a:gd name="T8" fmla="*/ 2147483647 w 1528"/>
              <a:gd name="T9" fmla="*/ 2147483647 h 1296"/>
              <a:gd name="T10" fmla="*/ 2147483647 w 1528"/>
              <a:gd name="T11" fmla="*/ 2147483647 h 1296"/>
              <a:gd name="T12" fmla="*/ 2147483647 w 1528"/>
              <a:gd name="T13" fmla="*/ 2147483647 h 1296"/>
              <a:gd name="T14" fmla="*/ 2147483647 w 1528"/>
              <a:gd name="T15" fmla="*/ 2147483647 h 1296"/>
              <a:gd name="T16" fmla="*/ 2147483647 w 1528"/>
              <a:gd name="T17" fmla="*/ 2147483647 h 1296"/>
              <a:gd name="T18" fmla="*/ 2147483647 w 1528"/>
              <a:gd name="T19" fmla="*/ 2147483647 h 1296"/>
              <a:gd name="T20" fmla="*/ 2147483647 w 1528"/>
              <a:gd name="T21" fmla="*/ 2147483647 h 1296"/>
              <a:gd name="T22" fmla="*/ 2147483647 w 1528"/>
              <a:gd name="T23" fmla="*/ 2147483647 h 1296"/>
              <a:gd name="T24" fmla="*/ 2147483647 w 1528"/>
              <a:gd name="T25" fmla="*/ 2147483647 h 1296"/>
              <a:gd name="T26" fmla="*/ 2147483647 w 1528"/>
              <a:gd name="T27" fmla="*/ 2147483647 h 1296"/>
              <a:gd name="T28" fmla="*/ 2147483647 w 1528"/>
              <a:gd name="T29" fmla="*/ 2147483647 h 1296"/>
              <a:gd name="T30" fmla="*/ 2147483647 w 1528"/>
              <a:gd name="T31" fmla="*/ 2147483647 h 1296"/>
              <a:gd name="T32" fmla="*/ 2147483647 w 1528"/>
              <a:gd name="T33" fmla="*/ 2147483647 h 1296"/>
              <a:gd name="T34" fmla="*/ 2147483647 w 1528"/>
              <a:gd name="T35" fmla="*/ 2147483647 h 1296"/>
              <a:gd name="T36" fmla="*/ 2147483647 w 1528"/>
              <a:gd name="T37" fmla="*/ 2147483647 h 1296"/>
              <a:gd name="T38" fmla="*/ 2147483647 w 1528"/>
              <a:gd name="T39" fmla="*/ 2147483647 h 1296"/>
              <a:gd name="T40" fmla="*/ 2147483647 w 1528"/>
              <a:gd name="T41" fmla="*/ 2147483647 h 1296"/>
              <a:gd name="T42" fmla="*/ 2147483647 w 1528"/>
              <a:gd name="T43" fmla="*/ 2147483647 h 1296"/>
              <a:gd name="T44" fmla="*/ 2147483647 w 1528"/>
              <a:gd name="T45" fmla="*/ 2147483647 h 1296"/>
              <a:gd name="T46" fmla="*/ 2147483647 w 1528"/>
              <a:gd name="T47" fmla="*/ 2147483647 h 1296"/>
              <a:gd name="T48" fmla="*/ 2147483647 w 1528"/>
              <a:gd name="T49" fmla="*/ 2147483647 h 1296"/>
              <a:gd name="T50" fmla="*/ 2147483647 w 1528"/>
              <a:gd name="T51" fmla="*/ 2147483647 h 1296"/>
              <a:gd name="T52" fmla="*/ 2147483647 w 1528"/>
              <a:gd name="T53" fmla="*/ 2147483647 h 1296"/>
              <a:gd name="T54" fmla="*/ 2147483647 w 1528"/>
              <a:gd name="T55" fmla="*/ 2147483647 h 1296"/>
              <a:gd name="T56" fmla="*/ 2147483647 w 1528"/>
              <a:gd name="T57" fmla="*/ 2147483647 h 1296"/>
              <a:gd name="T58" fmla="*/ 2147483647 w 1528"/>
              <a:gd name="T59" fmla="*/ 2147483647 h 1296"/>
              <a:gd name="T60" fmla="*/ 2147483647 w 1528"/>
              <a:gd name="T61" fmla="*/ 2147483647 h 1296"/>
              <a:gd name="T62" fmla="*/ 2147483647 w 1528"/>
              <a:gd name="T63" fmla="*/ 2147483647 h 1296"/>
              <a:gd name="T64" fmla="*/ 2147483647 w 1528"/>
              <a:gd name="T65" fmla="*/ 2147483647 h 1296"/>
              <a:gd name="T66" fmla="*/ 2147483647 w 1528"/>
              <a:gd name="T67" fmla="*/ 2147483647 h 1296"/>
              <a:gd name="T68" fmla="*/ 2147483647 w 1528"/>
              <a:gd name="T69" fmla="*/ 2147483647 h 1296"/>
              <a:gd name="T70" fmla="*/ 2147483647 w 1528"/>
              <a:gd name="T71" fmla="*/ 2147483647 h 1296"/>
              <a:gd name="T72" fmla="*/ 2147483647 w 1528"/>
              <a:gd name="T73" fmla="*/ 0 h 12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8"/>
              <a:gd name="T112" fmla="*/ 0 h 1296"/>
              <a:gd name="T113" fmla="*/ 1528 w 1528"/>
              <a:gd name="T114" fmla="*/ 1296 h 12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8" h="1296">
                <a:moveTo>
                  <a:pt x="0" y="1296"/>
                </a:moveTo>
                <a:cubicBezTo>
                  <a:pt x="25" y="1284"/>
                  <a:pt x="51" y="1273"/>
                  <a:pt x="76" y="1260"/>
                </a:cubicBezTo>
                <a:cubicBezTo>
                  <a:pt x="101" y="1247"/>
                  <a:pt x="125" y="1237"/>
                  <a:pt x="152" y="1216"/>
                </a:cubicBezTo>
                <a:cubicBezTo>
                  <a:pt x="179" y="1195"/>
                  <a:pt x="211" y="1163"/>
                  <a:pt x="240" y="1136"/>
                </a:cubicBezTo>
                <a:cubicBezTo>
                  <a:pt x="269" y="1109"/>
                  <a:pt x="303" y="1076"/>
                  <a:pt x="328" y="1052"/>
                </a:cubicBezTo>
                <a:cubicBezTo>
                  <a:pt x="353" y="1028"/>
                  <a:pt x="371" y="1011"/>
                  <a:pt x="392" y="992"/>
                </a:cubicBezTo>
                <a:cubicBezTo>
                  <a:pt x="413" y="973"/>
                  <a:pt x="433" y="955"/>
                  <a:pt x="452" y="940"/>
                </a:cubicBezTo>
                <a:cubicBezTo>
                  <a:pt x="471" y="925"/>
                  <a:pt x="486" y="919"/>
                  <a:pt x="504" y="904"/>
                </a:cubicBezTo>
                <a:cubicBezTo>
                  <a:pt x="522" y="889"/>
                  <a:pt x="543" y="865"/>
                  <a:pt x="560" y="852"/>
                </a:cubicBezTo>
                <a:cubicBezTo>
                  <a:pt x="577" y="839"/>
                  <a:pt x="591" y="839"/>
                  <a:pt x="608" y="828"/>
                </a:cubicBezTo>
                <a:cubicBezTo>
                  <a:pt x="625" y="817"/>
                  <a:pt x="645" y="797"/>
                  <a:pt x="660" y="784"/>
                </a:cubicBezTo>
                <a:cubicBezTo>
                  <a:pt x="675" y="771"/>
                  <a:pt x="682" y="759"/>
                  <a:pt x="700" y="752"/>
                </a:cubicBezTo>
                <a:cubicBezTo>
                  <a:pt x="718" y="745"/>
                  <a:pt x="753" y="745"/>
                  <a:pt x="768" y="740"/>
                </a:cubicBezTo>
                <a:cubicBezTo>
                  <a:pt x="783" y="735"/>
                  <a:pt x="783" y="726"/>
                  <a:pt x="792" y="720"/>
                </a:cubicBezTo>
                <a:cubicBezTo>
                  <a:pt x="801" y="714"/>
                  <a:pt x="806" y="711"/>
                  <a:pt x="820" y="704"/>
                </a:cubicBezTo>
                <a:cubicBezTo>
                  <a:pt x="834" y="697"/>
                  <a:pt x="858" y="687"/>
                  <a:pt x="876" y="680"/>
                </a:cubicBezTo>
                <a:cubicBezTo>
                  <a:pt x="894" y="673"/>
                  <a:pt x="907" y="669"/>
                  <a:pt x="932" y="664"/>
                </a:cubicBezTo>
                <a:cubicBezTo>
                  <a:pt x="957" y="659"/>
                  <a:pt x="991" y="659"/>
                  <a:pt x="1024" y="652"/>
                </a:cubicBezTo>
                <a:cubicBezTo>
                  <a:pt x="1057" y="645"/>
                  <a:pt x="1095" y="634"/>
                  <a:pt x="1132" y="624"/>
                </a:cubicBezTo>
                <a:cubicBezTo>
                  <a:pt x="1169" y="614"/>
                  <a:pt x="1218" y="599"/>
                  <a:pt x="1248" y="592"/>
                </a:cubicBezTo>
                <a:cubicBezTo>
                  <a:pt x="1278" y="585"/>
                  <a:pt x="1294" y="587"/>
                  <a:pt x="1312" y="580"/>
                </a:cubicBezTo>
                <a:cubicBezTo>
                  <a:pt x="1330" y="573"/>
                  <a:pt x="1351" y="568"/>
                  <a:pt x="1360" y="552"/>
                </a:cubicBezTo>
                <a:cubicBezTo>
                  <a:pt x="1369" y="536"/>
                  <a:pt x="1363" y="503"/>
                  <a:pt x="1364" y="484"/>
                </a:cubicBezTo>
                <a:cubicBezTo>
                  <a:pt x="1365" y="465"/>
                  <a:pt x="1363" y="447"/>
                  <a:pt x="1368" y="436"/>
                </a:cubicBezTo>
                <a:cubicBezTo>
                  <a:pt x="1373" y="425"/>
                  <a:pt x="1384" y="427"/>
                  <a:pt x="1396" y="416"/>
                </a:cubicBezTo>
                <a:cubicBezTo>
                  <a:pt x="1408" y="405"/>
                  <a:pt x="1432" y="382"/>
                  <a:pt x="1440" y="368"/>
                </a:cubicBezTo>
                <a:cubicBezTo>
                  <a:pt x="1448" y="354"/>
                  <a:pt x="1438" y="342"/>
                  <a:pt x="1444" y="332"/>
                </a:cubicBezTo>
                <a:cubicBezTo>
                  <a:pt x="1450" y="322"/>
                  <a:pt x="1465" y="316"/>
                  <a:pt x="1476" y="308"/>
                </a:cubicBezTo>
                <a:cubicBezTo>
                  <a:pt x="1487" y="300"/>
                  <a:pt x="1503" y="296"/>
                  <a:pt x="1512" y="284"/>
                </a:cubicBezTo>
                <a:cubicBezTo>
                  <a:pt x="1521" y="272"/>
                  <a:pt x="1528" y="251"/>
                  <a:pt x="1528" y="236"/>
                </a:cubicBezTo>
                <a:cubicBezTo>
                  <a:pt x="1528" y="221"/>
                  <a:pt x="1521" y="207"/>
                  <a:pt x="1512" y="192"/>
                </a:cubicBezTo>
                <a:cubicBezTo>
                  <a:pt x="1503" y="177"/>
                  <a:pt x="1484" y="161"/>
                  <a:pt x="1472" y="148"/>
                </a:cubicBezTo>
                <a:cubicBezTo>
                  <a:pt x="1460" y="135"/>
                  <a:pt x="1449" y="127"/>
                  <a:pt x="1440" y="116"/>
                </a:cubicBezTo>
                <a:cubicBezTo>
                  <a:pt x="1431" y="105"/>
                  <a:pt x="1420" y="94"/>
                  <a:pt x="1416" y="84"/>
                </a:cubicBezTo>
                <a:cubicBezTo>
                  <a:pt x="1412" y="74"/>
                  <a:pt x="1415" y="66"/>
                  <a:pt x="1416" y="56"/>
                </a:cubicBezTo>
                <a:cubicBezTo>
                  <a:pt x="1417" y="46"/>
                  <a:pt x="1414" y="33"/>
                  <a:pt x="1420" y="24"/>
                </a:cubicBezTo>
                <a:cubicBezTo>
                  <a:pt x="1426" y="15"/>
                  <a:pt x="1445" y="5"/>
                  <a:pt x="1452" y="0"/>
                </a:cubicBezTo>
              </a:path>
            </a:pathLst>
          </a:custGeom>
          <a:noFill/>
          <a:ln w="349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5993" name="Freeform 9">
            <a:extLst>
              <a:ext uri="{FF2B5EF4-FFF2-40B4-BE49-F238E27FC236}">
                <a16:creationId xmlns:a16="http://schemas.microsoft.com/office/drawing/2014/main" id="{134413F7-9648-46BD-9865-3734EBCCD583}"/>
              </a:ext>
            </a:extLst>
          </p:cNvPr>
          <p:cNvSpPr>
            <a:spLocks/>
          </p:cNvSpPr>
          <p:nvPr/>
        </p:nvSpPr>
        <p:spPr bwMode="auto">
          <a:xfrm>
            <a:off x="2292350" y="3403600"/>
            <a:ext cx="471488" cy="996950"/>
          </a:xfrm>
          <a:custGeom>
            <a:avLst/>
            <a:gdLst>
              <a:gd name="T0" fmla="*/ 0 w 297"/>
              <a:gd name="T1" fmla="*/ 2147483647 h 628"/>
              <a:gd name="T2" fmla="*/ 2147483647 w 297"/>
              <a:gd name="T3" fmla="*/ 2147483647 h 628"/>
              <a:gd name="T4" fmla="*/ 2147483647 w 297"/>
              <a:gd name="T5" fmla="*/ 2147483647 h 628"/>
              <a:gd name="T6" fmla="*/ 2147483647 w 297"/>
              <a:gd name="T7" fmla="*/ 2147483647 h 628"/>
              <a:gd name="T8" fmla="*/ 2147483647 w 297"/>
              <a:gd name="T9" fmla="*/ 2147483647 h 628"/>
              <a:gd name="T10" fmla="*/ 2147483647 w 297"/>
              <a:gd name="T11" fmla="*/ 2147483647 h 628"/>
              <a:gd name="T12" fmla="*/ 2147483647 w 297"/>
              <a:gd name="T13" fmla="*/ 2147483647 h 628"/>
              <a:gd name="T14" fmla="*/ 2147483647 w 297"/>
              <a:gd name="T15" fmla="*/ 2147483647 h 628"/>
              <a:gd name="T16" fmla="*/ 2147483647 w 297"/>
              <a:gd name="T17" fmla="*/ 2147483647 h 628"/>
              <a:gd name="T18" fmla="*/ 2147483647 w 297"/>
              <a:gd name="T19" fmla="*/ 2147483647 h 628"/>
              <a:gd name="T20" fmla="*/ 2147483647 w 297"/>
              <a:gd name="T21" fmla="*/ 2147483647 h 628"/>
              <a:gd name="T22" fmla="*/ 2147483647 w 297"/>
              <a:gd name="T23" fmla="*/ 2147483647 h 628"/>
              <a:gd name="T24" fmla="*/ 2147483647 w 297"/>
              <a:gd name="T25" fmla="*/ 2147483647 h 628"/>
              <a:gd name="T26" fmla="*/ 2147483647 w 297"/>
              <a:gd name="T27" fmla="*/ 2147483647 h 628"/>
              <a:gd name="T28" fmla="*/ 2147483647 w 297"/>
              <a:gd name="T29" fmla="*/ 2147483647 h 628"/>
              <a:gd name="T30" fmla="*/ 2147483647 w 297"/>
              <a:gd name="T31" fmla="*/ 2147483647 h 628"/>
              <a:gd name="T32" fmla="*/ 2147483647 w 297"/>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7"/>
              <a:gd name="T52" fmla="*/ 0 h 628"/>
              <a:gd name="T53" fmla="*/ 297 w 297"/>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7" h="628">
                <a:moveTo>
                  <a:pt x="0" y="628"/>
                </a:moveTo>
                <a:cubicBezTo>
                  <a:pt x="25" y="618"/>
                  <a:pt x="51" y="609"/>
                  <a:pt x="64" y="600"/>
                </a:cubicBezTo>
                <a:cubicBezTo>
                  <a:pt x="77" y="591"/>
                  <a:pt x="73" y="587"/>
                  <a:pt x="80" y="576"/>
                </a:cubicBezTo>
                <a:cubicBezTo>
                  <a:pt x="87" y="565"/>
                  <a:pt x="92" y="543"/>
                  <a:pt x="104" y="532"/>
                </a:cubicBezTo>
                <a:cubicBezTo>
                  <a:pt x="116" y="521"/>
                  <a:pt x="135" y="525"/>
                  <a:pt x="152" y="512"/>
                </a:cubicBezTo>
                <a:cubicBezTo>
                  <a:pt x="169" y="499"/>
                  <a:pt x="187" y="471"/>
                  <a:pt x="204" y="456"/>
                </a:cubicBezTo>
                <a:cubicBezTo>
                  <a:pt x="221" y="441"/>
                  <a:pt x="237" y="431"/>
                  <a:pt x="252" y="420"/>
                </a:cubicBezTo>
                <a:cubicBezTo>
                  <a:pt x="267" y="409"/>
                  <a:pt x="287" y="404"/>
                  <a:pt x="292" y="392"/>
                </a:cubicBezTo>
                <a:cubicBezTo>
                  <a:pt x="297" y="380"/>
                  <a:pt x="291" y="362"/>
                  <a:pt x="284" y="348"/>
                </a:cubicBezTo>
                <a:cubicBezTo>
                  <a:pt x="277" y="334"/>
                  <a:pt x="258" y="325"/>
                  <a:pt x="248" y="308"/>
                </a:cubicBezTo>
                <a:cubicBezTo>
                  <a:pt x="238" y="291"/>
                  <a:pt x="228" y="262"/>
                  <a:pt x="224" y="244"/>
                </a:cubicBezTo>
                <a:cubicBezTo>
                  <a:pt x="220" y="226"/>
                  <a:pt x="220" y="213"/>
                  <a:pt x="224" y="200"/>
                </a:cubicBezTo>
                <a:cubicBezTo>
                  <a:pt x="228" y="187"/>
                  <a:pt x="242" y="181"/>
                  <a:pt x="248" y="168"/>
                </a:cubicBezTo>
                <a:cubicBezTo>
                  <a:pt x="254" y="155"/>
                  <a:pt x="255" y="136"/>
                  <a:pt x="260" y="120"/>
                </a:cubicBezTo>
                <a:cubicBezTo>
                  <a:pt x="265" y="104"/>
                  <a:pt x="277" y="87"/>
                  <a:pt x="280" y="72"/>
                </a:cubicBezTo>
                <a:cubicBezTo>
                  <a:pt x="283" y="57"/>
                  <a:pt x="280" y="44"/>
                  <a:pt x="280" y="32"/>
                </a:cubicBezTo>
                <a:cubicBezTo>
                  <a:pt x="280" y="20"/>
                  <a:pt x="280" y="10"/>
                  <a:pt x="28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5994" name="Freeform 10">
            <a:extLst>
              <a:ext uri="{FF2B5EF4-FFF2-40B4-BE49-F238E27FC236}">
                <a16:creationId xmlns:a16="http://schemas.microsoft.com/office/drawing/2014/main" id="{CFF939F2-4D08-4FED-A482-52BBA0E59E9D}"/>
              </a:ext>
            </a:extLst>
          </p:cNvPr>
          <p:cNvSpPr>
            <a:spLocks/>
          </p:cNvSpPr>
          <p:nvPr/>
        </p:nvSpPr>
        <p:spPr bwMode="auto">
          <a:xfrm>
            <a:off x="1511300" y="3759200"/>
            <a:ext cx="781050" cy="647700"/>
          </a:xfrm>
          <a:custGeom>
            <a:avLst/>
            <a:gdLst>
              <a:gd name="T0" fmla="*/ 2147483647 w 492"/>
              <a:gd name="T1" fmla="*/ 2147483647 h 408"/>
              <a:gd name="T2" fmla="*/ 2147483647 w 492"/>
              <a:gd name="T3" fmla="*/ 2147483647 h 408"/>
              <a:gd name="T4" fmla="*/ 2147483647 w 492"/>
              <a:gd name="T5" fmla="*/ 2147483647 h 408"/>
              <a:gd name="T6" fmla="*/ 2147483647 w 492"/>
              <a:gd name="T7" fmla="*/ 2147483647 h 408"/>
              <a:gd name="T8" fmla="*/ 2147483647 w 492"/>
              <a:gd name="T9" fmla="*/ 2147483647 h 408"/>
              <a:gd name="T10" fmla="*/ 2147483647 w 492"/>
              <a:gd name="T11" fmla="*/ 2147483647 h 408"/>
              <a:gd name="T12" fmla="*/ 2147483647 w 492"/>
              <a:gd name="T13" fmla="*/ 2147483647 h 408"/>
              <a:gd name="T14" fmla="*/ 2147483647 w 492"/>
              <a:gd name="T15" fmla="*/ 2147483647 h 408"/>
              <a:gd name="T16" fmla="*/ 2147483647 w 492"/>
              <a:gd name="T17" fmla="*/ 2147483647 h 408"/>
              <a:gd name="T18" fmla="*/ 2147483647 w 492"/>
              <a:gd name="T19" fmla="*/ 2147483647 h 408"/>
              <a:gd name="T20" fmla="*/ 0 w 492"/>
              <a:gd name="T21" fmla="*/ 0 h 4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2"/>
              <a:gd name="T34" fmla="*/ 0 h 408"/>
              <a:gd name="T35" fmla="*/ 492 w 492"/>
              <a:gd name="T36" fmla="*/ 408 h 4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2" h="408">
                <a:moveTo>
                  <a:pt x="492" y="408"/>
                </a:moveTo>
                <a:cubicBezTo>
                  <a:pt x="487" y="380"/>
                  <a:pt x="483" y="352"/>
                  <a:pt x="480" y="332"/>
                </a:cubicBezTo>
                <a:cubicBezTo>
                  <a:pt x="477" y="312"/>
                  <a:pt x="475" y="307"/>
                  <a:pt x="472" y="288"/>
                </a:cubicBezTo>
                <a:cubicBezTo>
                  <a:pt x="469" y="269"/>
                  <a:pt x="475" y="235"/>
                  <a:pt x="464" y="220"/>
                </a:cubicBezTo>
                <a:cubicBezTo>
                  <a:pt x="453" y="205"/>
                  <a:pt x="427" y="206"/>
                  <a:pt x="404" y="196"/>
                </a:cubicBezTo>
                <a:cubicBezTo>
                  <a:pt x="381" y="186"/>
                  <a:pt x="349" y="171"/>
                  <a:pt x="328" y="160"/>
                </a:cubicBezTo>
                <a:cubicBezTo>
                  <a:pt x="307" y="149"/>
                  <a:pt x="296" y="143"/>
                  <a:pt x="276" y="132"/>
                </a:cubicBezTo>
                <a:cubicBezTo>
                  <a:pt x="256" y="121"/>
                  <a:pt x="231" y="103"/>
                  <a:pt x="208" y="92"/>
                </a:cubicBezTo>
                <a:cubicBezTo>
                  <a:pt x="185" y="81"/>
                  <a:pt x="161" y="77"/>
                  <a:pt x="136" y="68"/>
                </a:cubicBezTo>
                <a:cubicBezTo>
                  <a:pt x="111" y="59"/>
                  <a:pt x="83" y="51"/>
                  <a:pt x="60" y="40"/>
                </a:cubicBezTo>
                <a:cubicBezTo>
                  <a:pt x="37" y="29"/>
                  <a:pt x="18" y="14"/>
                  <a:pt x="0"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5995" name="Freeform 11">
            <a:extLst>
              <a:ext uri="{FF2B5EF4-FFF2-40B4-BE49-F238E27FC236}">
                <a16:creationId xmlns:a16="http://schemas.microsoft.com/office/drawing/2014/main" id="{473021B2-1C5D-48B4-BAB0-178CAC536BED}"/>
              </a:ext>
            </a:extLst>
          </p:cNvPr>
          <p:cNvSpPr>
            <a:spLocks/>
          </p:cNvSpPr>
          <p:nvPr/>
        </p:nvSpPr>
        <p:spPr bwMode="auto">
          <a:xfrm>
            <a:off x="4781550" y="3365500"/>
            <a:ext cx="2247900" cy="1460500"/>
          </a:xfrm>
          <a:custGeom>
            <a:avLst/>
            <a:gdLst>
              <a:gd name="T0" fmla="*/ 0 w 1416"/>
              <a:gd name="T1" fmla="*/ 2147483647 h 920"/>
              <a:gd name="T2" fmla="*/ 2147483647 w 1416"/>
              <a:gd name="T3" fmla="*/ 2147483647 h 920"/>
              <a:gd name="T4" fmla="*/ 2147483647 w 1416"/>
              <a:gd name="T5" fmla="*/ 2147483647 h 920"/>
              <a:gd name="T6" fmla="*/ 2147483647 w 1416"/>
              <a:gd name="T7" fmla="*/ 2147483647 h 920"/>
              <a:gd name="T8" fmla="*/ 2147483647 w 1416"/>
              <a:gd name="T9" fmla="*/ 2147483647 h 920"/>
              <a:gd name="T10" fmla="*/ 2147483647 w 1416"/>
              <a:gd name="T11" fmla="*/ 2147483647 h 920"/>
              <a:gd name="T12" fmla="*/ 2147483647 w 1416"/>
              <a:gd name="T13" fmla="*/ 2147483647 h 920"/>
              <a:gd name="T14" fmla="*/ 2147483647 w 1416"/>
              <a:gd name="T15" fmla="*/ 2147483647 h 920"/>
              <a:gd name="T16" fmla="*/ 2147483647 w 1416"/>
              <a:gd name="T17" fmla="*/ 2147483647 h 920"/>
              <a:gd name="T18" fmla="*/ 2147483647 w 1416"/>
              <a:gd name="T19" fmla="*/ 2147483647 h 920"/>
              <a:gd name="T20" fmla="*/ 2147483647 w 1416"/>
              <a:gd name="T21" fmla="*/ 2147483647 h 920"/>
              <a:gd name="T22" fmla="*/ 2147483647 w 1416"/>
              <a:gd name="T23" fmla="*/ 2147483647 h 920"/>
              <a:gd name="T24" fmla="*/ 2147483647 w 1416"/>
              <a:gd name="T25" fmla="*/ 2147483647 h 920"/>
              <a:gd name="T26" fmla="*/ 2147483647 w 1416"/>
              <a:gd name="T27" fmla="*/ 2147483647 h 920"/>
              <a:gd name="T28" fmla="*/ 2147483647 w 1416"/>
              <a:gd name="T29" fmla="*/ 2147483647 h 920"/>
              <a:gd name="T30" fmla="*/ 2147483647 w 1416"/>
              <a:gd name="T31" fmla="*/ 2147483647 h 920"/>
              <a:gd name="T32" fmla="*/ 2147483647 w 1416"/>
              <a:gd name="T33" fmla="*/ 2147483647 h 920"/>
              <a:gd name="T34" fmla="*/ 2147483647 w 1416"/>
              <a:gd name="T35" fmla="*/ 2147483647 h 920"/>
              <a:gd name="T36" fmla="*/ 2147483647 w 1416"/>
              <a:gd name="T37" fmla="*/ 2147483647 h 920"/>
              <a:gd name="T38" fmla="*/ 2147483647 w 1416"/>
              <a:gd name="T39" fmla="*/ 2147483647 h 920"/>
              <a:gd name="T40" fmla="*/ 2147483647 w 1416"/>
              <a:gd name="T41" fmla="*/ 2147483647 h 920"/>
              <a:gd name="T42" fmla="*/ 2147483647 w 1416"/>
              <a:gd name="T43" fmla="*/ 0 h 9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16"/>
              <a:gd name="T67" fmla="*/ 0 h 920"/>
              <a:gd name="T68" fmla="*/ 1416 w 1416"/>
              <a:gd name="T69" fmla="*/ 920 h 9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16" h="920">
                <a:moveTo>
                  <a:pt x="0" y="920"/>
                </a:moveTo>
                <a:cubicBezTo>
                  <a:pt x="27" y="898"/>
                  <a:pt x="55" y="877"/>
                  <a:pt x="84" y="860"/>
                </a:cubicBezTo>
                <a:cubicBezTo>
                  <a:pt x="113" y="843"/>
                  <a:pt x="151" y="832"/>
                  <a:pt x="172" y="820"/>
                </a:cubicBezTo>
                <a:cubicBezTo>
                  <a:pt x="193" y="808"/>
                  <a:pt x="195" y="799"/>
                  <a:pt x="212" y="788"/>
                </a:cubicBezTo>
                <a:cubicBezTo>
                  <a:pt x="229" y="777"/>
                  <a:pt x="241" y="771"/>
                  <a:pt x="272" y="756"/>
                </a:cubicBezTo>
                <a:cubicBezTo>
                  <a:pt x="303" y="741"/>
                  <a:pt x="361" y="713"/>
                  <a:pt x="396" y="696"/>
                </a:cubicBezTo>
                <a:cubicBezTo>
                  <a:pt x="431" y="679"/>
                  <a:pt x="448" y="667"/>
                  <a:pt x="480" y="652"/>
                </a:cubicBezTo>
                <a:cubicBezTo>
                  <a:pt x="512" y="637"/>
                  <a:pt x="554" y="617"/>
                  <a:pt x="588" y="604"/>
                </a:cubicBezTo>
                <a:cubicBezTo>
                  <a:pt x="622" y="591"/>
                  <a:pt x="663" y="587"/>
                  <a:pt x="684" y="576"/>
                </a:cubicBezTo>
                <a:cubicBezTo>
                  <a:pt x="705" y="565"/>
                  <a:pt x="714" y="554"/>
                  <a:pt x="716" y="540"/>
                </a:cubicBezTo>
                <a:cubicBezTo>
                  <a:pt x="718" y="526"/>
                  <a:pt x="695" y="505"/>
                  <a:pt x="696" y="492"/>
                </a:cubicBezTo>
                <a:cubicBezTo>
                  <a:pt x="697" y="479"/>
                  <a:pt x="708" y="471"/>
                  <a:pt x="720" y="460"/>
                </a:cubicBezTo>
                <a:cubicBezTo>
                  <a:pt x="732" y="449"/>
                  <a:pt x="753" y="440"/>
                  <a:pt x="768" y="428"/>
                </a:cubicBezTo>
                <a:cubicBezTo>
                  <a:pt x="783" y="416"/>
                  <a:pt x="789" y="405"/>
                  <a:pt x="808" y="388"/>
                </a:cubicBezTo>
                <a:cubicBezTo>
                  <a:pt x="827" y="371"/>
                  <a:pt x="853" y="345"/>
                  <a:pt x="880" y="328"/>
                </a:cubicBezTo>
                <a:cubicBezTo>
                  <a:pt x="907" y="311"/>
                  <a:pt x="945" y="296"/>
                  <a:pt x="972" y="284"/>
                </a:cubicBezTo>
                <a:cubicBezTo>
                  <a:pt x="999" y="272"/>
                  <a:pt x="1021" y="269"/>
                  <a:pt x="1044" y="256"/>
                </a:cubicBezTo>
                <a:cubicBezTo>
                  <a:pt x="1067" y="243"/>
                  <a:pt x="1085" y="227"/>
                  <a:pt x="1108" y="208"/>
                </a:cubicBezTo>
                <a:cubicBezTo>
                  <a:pt x="1131" y="189"/>
                  <a:pt x="1147" y="159"/>
                  <a:pt x="1180" y="140"/>
                </a:cubicBezTo>
                <a:cubicBezTo>
                  <a:pt x="1213" y="121"/>
                  <a:pt x="1273" y="111"/>
                  <a:pt x="1304" y="92"/>
                </a:cubicBezTo>
                <a:cubicBezTo>
                  <a:pt x="1335" y="73"/>
                  <a:pt x="1349" y="43"/>
                  <a:pt x="1368" y="28"/>
                </a:cubicBezTo>
                <a:cubicBezTo>
                  <a:pt x="1387" y="13"/>
                  <a:pt x="1401" y="6"/>
                  <a:pt x="1416"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5996" name="Freeform 12">
            <a:extLst>
              <a:ext uri="{FF2B5EF4-FFF2-40B4-BE49-F238E27FC236}">
                <a16:creationId xmlns:a16="http://schemas.microsoft.com/office/drawing/2014/main" id="{04D227C7-4250-4B7B-9839-5703EB794D4F}"/>
              </a:ext>
            </a:extLst>
          </p:cNvPr>
          <p:cNvSpPr>
            <a:spLocks/>
          </p:cNvSpPr>
          <p:nvPr/>
        </p:nvSpPr>
        <p:spPr bwMode="auto">
          <a:xfrm>
            <a:off x="3816350" y="2755900"/>
            <a:ext cx="825500" cy="2184400"/>
          </a:xfrm>
          <a:custGeom>
            <a:avLst/>
            <a:gdLst>
              <a:gd name="T0" fmla="*/ 2147483647 w 520"/>
              <a:gd name="T1" fmla="*/ 2147483647 h 1376"/>
              <a:gd name="T2" fmla="*/ 2147483647 w 520"/>
              <a:gd name="T3" fmla="*/ 2147483647 h 1376"/>
              <a:gd name="T4" fmla="*/ 2147483647 w 520"/>
              <a:gd name="T5" fmla="*/ 2147483647 h 1376"/>
              <a:gd name="T6" fmla="*/ 2147483647 w 520"/>
              <a:gd name="T7" fmla="*/ 2147483647 h 1376"/>
              <a:gd name="T8" fmla="*/ 2147483647 w 520"/>
              <a:gd name="T9" fmla="*/ 2147483647 h 1376"/>
              <a:gd name="T10" fmla="*/ 2147483647 w 520"/>
              <a:gd name="T11" fmla="*/ 2147483647 h 1376"/>
              <a:gd name="T12" fmla="*/ 2147483647 w 520"/>
              <a:gd name="T13" fmla="*/ 2147483647 h 1376"/>
              <a:gd name="T14" fmla="*/ 2147483647 w 520"/>
              <a:gd name="T15" fmla="*/ 2147483647 h 1376"/>
              <a:gd name="T16" fmla="*/ 2147483647 w 520"/>
              <a:gd name="T17" fmla="*/ 2147483647 h 1376"/>
              <a:gd name="T18" fmla="*/ 2147483647 w 520"/>
              <a:gd name="T19" fmla="*/ 2147483647 h 1376"/>
              <a:gd name="T20" fmla="*/ 2147483647 w 520"/>
              <a:gd name="T21" fmla="*/ 2147483647 h 1376"/>
              <a:gd name="T22" fmla="*/ 2147483647 w 520"/>
              <a:gd name="T23" fmla="*/ 2147483647 h 1376"/>
              <a:gd name="T24" fmla="*/ 2147483647 w 520"/>
              <a:gd name="T25" fmla="*/ 2147483647 h 1376"/>
              <a:gd name="T26" fmla="*/ 2147483647 w 520"/>
              <a:gd name="T27" fmla="*/ 2147483647 h 1376"/>
              <a:gd name="T28" fmla="*/ 2147483647 w 520"/>
              <a:gd name="T29" fmla="*/ 2147483647 h 1376"/>
              <a:gd name="T30" fmla="*/ 2147483647 w 520"/>
              <a:gd name="T31" fmla="*/ 2147483647 h 1376"/>
              <a:gd name="T32" fmla="*/ 2147483647 w 520"/>
              <a:gd name="T33" fmla="*/ 2147483647 h 1376"/>
              <a:gd name="T34" fmla="*/ 2147483647 w 520"/>
              <a:gd name="T35" fmla="*/ 2147483647 h 1376"/>
              <a:gd name="T36" fmla="*/ 2147483647 w 520"/>
              <a:gd name="T37" fmla="*/ 2147483647 h 1376"/>
              <a:gd name="T38" fmla="*/ 2147483647 w 520"/>
              <a:gd name="T39" fmla="*/ 2147483647 h 1376"/>
              <a:gd name="T40" fmla="*/ 2147483647 w 520"/>
              <a:gd name="T41" fmla="*/ 2147483647 h 1376"/>
              <a:gd name="T42" fmla="*/ 2147483647 w 520"/>
              <a:gd name="T43" fmla="*/ 2147483647 h 1376"/>
              <a:gd name="T44" fmla="*/ 2147483647 w 520"/>
              <a:gd name="T45" fmla="*/ 2147483647 h 1376"/>
              <a:gd name="T46" fmla="*/ 2147483647 w 520"/>
              <a:gd name="T47" fmla="*/ 2147483647 h 1376"/>
              <a:gd name="T48" fmla="*/ 2147483647 w 520"/>
              <a:gd name="T49" fmla="*/ 2147483647 h 1376"/>
              <a:gd name="T50" fmla="*/ 2147483647 w 520"/>
              <a:gd name="T51" fmla="*/ 2147483647 h 1376"/>
              <a:gd name="T52" fmla="*/ 2147483647 w 520"/>
              <a:gd name="T53" fmla="*/ 2147483647 h 1376"/>
              <a:gd name="T54" fmla="*/ 2147483647 w 520"/>
              <a:gd name="T55" fmla="*/ 2147483647 h 1376"/>
              <a:gd name="T56" fmla="*/ 2147483647 w 520"/>
              <a:gd name="T57" fmla="*/ 2147483647 h 1376"/>
              <a:gd name="T58" fmla="*/ 2147483647 w 520"/>
              <a:gd name="T59" fmla="*/ 2147483647 h 1376"/>
              <a:gd name="T60" fmla="*/ 2147483647 w 520"/>
              <a:gd name="T61" fmla="*/ 2147483647 h 1376"/>
              <a:gd name="T62" fmla="*/ 2147483647 w 520"/>
              <a:gd name="T63" fmla="*/ 2147483647 h 1376"/>
              <a:gd name="T64" fmla="*/ 0 w 520"/>
              <a:gd name="T65" fmla="*/ 0 h 1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0"/>
              <a:gd name="T100" fmla="*/ 0 h 1376"/>
              <a:gd name="T101" fmla="*/ 520 w 520"/>
              <a:gd name="T102" fmla="*/ 1376 h 1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0" h="1376">
                <a:moveTo>
                  <a:pt x="520" y="1376"/>
                </a:moveTo>
                <a:cubicBezTo>
                  <a:pt x="504" y="1368"/>
                  <a:pt x="488" y="1361"/>
                  <a:pt x="468" y="1352"/>
                </a:cubicBezTo>
                <a:cubicBezTo>
                  <a:pt x="448" y="1343"/>
                  <a:pt x="424" y="1335"/>
                  <a:pt x="400" y="1324"/>
                </a:cubicBezTo>
                <a:cubicBezTo>
                  <a:pt x="376" y="1313"/>
                  <a:pt x="346" y="1295"/>
                  <a:pt x="324" y="1288"/>
                </a:cubicBezTo>
                <a:cubicBezTo>
                  <a:pt x="302" y="1281"/>
                  <a:pt x="273" y="1301"/>
                  <a:pt x="268" y="1284"/>
                </a:cubicBezTo>
                <a:cubicBezTo>
                  <a:pt x="263" y="1267"/>
                  <a:pt x="295" y="1211"/>
                  <a:pt x="296" y="1188"/>
                </a:cubicBezTo>
                <a:cubicBezTo>
                  <a:pt x="297" y="1165"/>
                  <a:pt x="277" y="1157"/>
                  <a:pt x="272" y="1144"/>
                </a:cubicBezTo>
                <a:cubicBezTo>
                  <a:pt x="267" y="1131"/>
                  <a:pt x="263" y="1123"/>
                  <a:pt x="268" y="1112"/>
                </a:cubicBezTo>
                <a:cubicBezTo>
                  <a:pt x="273" y="1101"/>
                  <a:pt x="297" y="1095"/>
                  <a:pt x="304" y="1076"/>
                </a:cubicBezTo>
                <a:cubicBezTo>
                  <a:pt x="311" y="1057"/>
                  <a:pt x="306" y="1017"/>
                  <a:pt x="312" y="996"/>
                </a:cubicBezTo>
                <a:cubicBezTo>
                  <a:pt x="318" y="975"/>
                  <a:pt x="337" y="966"/>
                  <a:pt x="340" y="952"/>
                </a:cubicBezTo>
                <a:cubicBezTo>
                  <a:pt x="343" y="938"/>
                  <a:pt x="325" y="931"/>
                  <a:pt x="328" y="912"/>
                </a:cubicBezTo>
                <a:cubicBezTo>
                  <a:pt x="331" y="893"/>
                  <a:pt x="347" y="855"/>
                  <a:pt x="356" y="840"/>
                </a:cubicBezTo>
                <a:cubicBezTo>
                  <a:pt x="365" y="825"/>
                  <a:pt x="384" y="829"/>
                  <a:pt x="384" y="820"/>
                </a:cubicBezTo>
                <a:cubicBezTo>
                  <a:pt x="384" y="811"/>
                  <a:pt x="360" y="799"/>
                  <a:pt x="356" y="788"/>
                </a:cubicBezTo>
                <a:cubicBezTo>
                  <a:pt x="352" y="777"/>
                  <a:pt x="354" y="762"/>
                  <a:pt x="360" y="752"/>
                </a:cubicBezTo>
                <a:cubicBezTo>
                  <a:pt x="366" y="742"/>
                  <a:pt x="387" y="737"/>
                  <a:pt x="392" y="728"/>
                </a:cubicBezTo>
                <a:cubicBezTo>
                  <a:pt x="397" y="719"/>
                  <a:pt x="398" y="717"/>
                  <a:pt x="392" y="700"/>
                </a:cubicBezTo>
                <a:cubicBezTo>
                  <a:pt x="386" y="683"/>
                  <a:pt x="363" y="642"/>
                  <a:pt x="356" y="624"/>
                </a:cubicBezTo>
                <a:cubicBezTo>
                  <a:pt x="349" y="606"/>
                  <a:pt x="351" y="609"/>
                  <a:pt x="348" y="592"/>
                </a:cubicBezTo>
                <a:cubicBezTo>
                  <a:pt x="345" y="575"/>
                  <a:pt x="339" y="544"/>
                  <a:pt x="336" y="524"/>
                </a:cubicBezTo>
                <a:cubicBezTo>
                  <a:pt x="333" y="504"/>
                  <a:pt x="332" y="491"/>
                  <a:pt x="332" y="472"/>
                </a:cubicBezTo>
                <a:cubicBezTo>
                  <a:pt x="332" y="453"/>
                  <a:pt x="339" y="427"/>
                  <a:pt x="336" y="412"/>
                </a:cubicBezTo>
                <a:cubicBezTo>
                  <a:pt x="333" y="397"/>
                  <a:pt x="323" y="395"/>
                  <a:pt x="312" y="380"/>
                </a:cubicBezTo>
                <a:cubicBezTo>
                  <a:pt x="301" y="365"/>
                  <a:pt x="283" y="337"/>
                  <a:pt x="268" y="320"/>
                </a:cubicBezTo>
                <a:cubicBezTo>
                  <a:pt x="253" y="303"/>
                  <a:pt x="232" y="292"/>
                  <a:pt x="220" y="280"/>
                </a:cubicBezTo>
                <a:cubicBezTo>
                  <a:pt x="208" y="268"/>
                  <a:pt x="203" y="261"/>
                  <a:pt x="196" y="248"/>
                </a:cubicBezTo>
                <a:cubicBezTo>
                  <a:pt x="189" y="235"/>
                  <a:pt x="182" y="217"/>
                  <a:pt x="176" y="204"/>
                </a:cubicBezTo>
                <a:cubicBezTo>
                  <a:pt x="170" y="191"/>
                  <a:pt x="165" y="179"/>
                  <a:pt x="160" y="168"/>
                </a:cubicBezTo>
                <a:cubicBezTo>
                  <a:pt x="155" y="157"/>
                  <a:pt x="155" y="151"/>
                  <a:pt x="144" y="140"/>
                </a:cubicBezTo>
                <a:cubicBezTo>
                  <a:pt x="133" y="129"/>
                  <a:pt x="108" y="117"/>
                  <a:pt x="96" y="100"/>
                </a:cubicBezTo>
                <a:cubicBezTo>
                  <a:pt x="84" y="83"/>
                  <a:pt x="88" y="57"/>
                  <a:pt x="72" y="40"/>
                </a:cubicBezTo>
                <a:cubicBezTo>
                  <a:pt x="56" y="23"/>
                  <a:pt x="28" y="11"/>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5997" name="Freeform 13">
            <a:extLst>
              <a:ext uri="{FF2B5EF4-FFF2-40B4-BE49-F238E27FC236}">
                <a16:creationId xmlns:a16="http://schemas.microsoft.com/office/drawing/2014/main" id="{496DB56F-A079-46D0-A125-D39B3ACA684D}"/>
              </a:ext>
            </a:extLst>
          </p:cNvPr>
          <p:cNvSpPr>
            <a:spLocks/>
          </p:cNvSpPr>
          <p:nvPr/>
        </p:nvSpPr>
        <p:spPr bwMode="auto">
          <a:xfrm>
            <a:off x="2425700" y="4210050"/>
            <a:ext cx="1189038" cy="1555750"/>
          </a:xfrm>
          <a:custGeom>
            <a:avLst/>
            <a:gdLst>
              <a:gd name="T0" fmla="*/ 0 w 749"/>
              <a:gd name="T1" fmla="*/ 2147483647 h 980"/>
              <a:gd name="T2" fmla="*/ 2147483647 w 749"/>
              <a:gd name="T3" fmla="*/ 2147483647 h 980"/>
              <a:gd name="T4" fmla="*/ 2147483647 w 749"/>
              <a:gd name="T5" fmla="*/ 2147483647 h 980"/>
              <a:gd name="T6" fmla="*/ 2147483647 w 749"/>
              <a:gd name="T7" fmla="*/ 2147483647 h 980"/>
              <a:gd name="T8" fmla="*/ 2147483647 w 749"/>
              <a:gd name="T9" fmla="*/ 2147483647 h 980"/>
              <a:gd name="T10" fmla="*/ 2147483647 w 749"/>
              <a:gd name="T11" fmla="*/ 2147483647 h 980"/>
              <a:gd name="T12" fmla="*/ 2147483647 w 749"/>
              <a:gd name="T13" fmla="*/ 2147483647 h 980"/>
              <a:gd name="T14" fmla="*/ 2147483647 w 749"/>
              <a:gd name="T15" fmla="*/ 2147483647 h 980"/>
              <a:gd name="T16" fmla="*/ 2147483647 w 749"/>
              <a:gd name="T17" fmla="*/ 2147483647 h 980"/>
              <a:gd name="T18" fmla="*/ 2147483647 w 749"/>
              <a:gd name="T19" fmla="*/ 2147483647 h 980"/>
              <a:gd name="T20" fmla="*/ 2147483647 w 749"/>
              <a:gd name="T21" fmla="*/ 2147483647 h 980"/>
              <a:gd name="T22" fmla="*/ 2147483647 w 749"/>
              <a:gd name="T23" fmla="*/ 2147483647 h 980"/>
              <a:gd name="T24" fmla="*/ 2147483647 w 749"/>
              <a:gd name="T25" fmla="*/ 2147483647 h 980"/>
              <a:gd name="T26" fmla="*/ 2147483647 w 749"/>
              <a:gd name="T27" fmla="*/ 2147483647 h 980"/>
              <a:gd name="T28" fmla="*/ 2147483647 w 749"/>
              <a:gd name="T29" fmla="*/ 2147483647 h 980"/>
              <a:gd name="T30" fmla="*/ 2147483647 w 749"/>
              <a:gd name="T31" fmla="*/ 2147483647 h 980"/>
              <a:gd name="T32" fmla="*/ 2147483647 w 749"/>
              <a:gd name="T33" fmla="*/ 2147483647 h 980"/>
              <a:gd name="T34" fmla="*/ 2147483647 w 749"/>
              <a:gd name="T35" fmla="*/ 2147483647 h 980"/>
              <a:gd name="T36" fmla="*/ 2147483647 w 749"/>
              <a:gd name="T37" fmla="*/ 2147483647 h 980"/>
              <a:gd name="T38" fmla="*/ 2147483647 w 749"/>
              <a:gd name="T39" fmla="*/ 2147483647 h 980"/>
              <a:gd name="T40" fmla="*/ 2147483647 w 749"/>
              <a:gd name="T41" fmla="*/ 2147483647 h 980"/>
              <a:gd name="T42" fmla="*/ 2147483647 w 749"/>
              <a:gd name="T43" fmla="*/ 2147483647 h 980"/>
              <a:gd name="T44" fmla="*/ 2147483647 w 749"/>
              <a:gd name="T45" fmla="*/ 2147483647 h 980"/>
              <a:gd name="T46" fmla="*/ 2147483647 w 749"/>
              <a:gd name="T47" fmla="*/ 0 h 9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9"/>
              <a:gd name="T73" fmla="*/ 0 h 980"/>
              <a:gd name="T74" fmla="*/ 749 w 749"/>
              <a:gd name="T75" fmla="*/ 980 h 9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9" h="980">
                <a:moveTo>
                  <a:pt x="0" y="980"/>
                </a:moveTo>
                <a:cubicBezTo>
                  <a:pt x="10" y="955"/>
                  <a:pt x="21" y="930"/>
                  <a:pt x="36" y="908"/>
                </a:cubicBezTo>
                <a:cubicBezTo>
                  <a:pt x="51" y="886"/>
                  <a:pt x="70" y="869"/>
                  <a:pt x="92" y="848"/>
                </a:cubicBezTo>
                <a:cubicBezTo>
                  <a:pt x="114" y="827"/>
                  <a:pt x="139" y="805"/>
                  <a:pt x="168" y="784"/>
                </a:cubicBezTo>
                <a:cubicBezTo>
                  <a:pt x="197" y="763"/>
                  <a:pt x="234" y="739"/>
                  <a:pt x="264" y="720"/>
                </a:cubicBezTo>
                <a:cubicBezTo>
                  <a:pt x="294" y="701"/>
                  <a:pt x="319" y="686"/>
                  <a:pt x="348" y="668"/>
                </a:cubicBezTo>
                <a:cubicBezTo>
                  <a:pt x="377" y="650"/>
                  <a:pt x="402" y="628"/>
                  <a:pt x="436" y="612"/>
                </a:cubicBezTo>
                <a:cubicBezTo>
                  <a:pt x="470" y="596"/>
                  <a:pt x="517" y="581"/>
                  <a:pt x="552" y="572"/>
                </a:cubicBezTo>
                <a:cubicBezTo>
                  <a:pt x="587" y="563"/>
                  <a:pt x="628" y="570"/>
                  <a:pt x="648" y="560"/>
                </a:cubicBezTo>
                <a:cubicBezTo>
                  <a:pt x="668" y="550"/>
                  <a:pt x="657" y="523"/>
                  <a:pt x="672" y="512"/>
                </a:cubicBezTo>
                <a:cubicBezTo>
                  <a:pt x="687" y="501"/>
                  <a:pt x="724" y="504"/>
                  <a:pt x="736" y="496"/>
                </a:cubicBezTo>
                <a:cubicBezTo>
                  <a:pt x="748" y="488"/>
                  <a:pt x="749" y="475"/>
                  <a:pt x="744" y="464"/>
                </a:cubicBezTo>
                <a:cubicBezTo>
                  <a:pt x="739" y="453"/>
                  <a:pt x="725" y="442"/>
                  <a:pt x="708" y="428"/>
                </a:cubicBezTo>
                <a:cubicBezTo>
                  <a:pt x="691" y="414"/>
                  <a:pt x="659" y="395"/>
                  <a:pt x="640" y="380"/>
                </a:cubicBezTo>
                <a:cubicBezTo>
                  <a:pt x="621" y="365"/>
                  <a:pt x="607" y="354"/>
                  <a:pt x="592" y="336"/>
                </a:cubicBezTo>
                <a:cubicBezTo>
                  <a:pt x="577" y="318"/>
                  <a:pt x="563" y="292"/>
                  <a:pt x="548" y="272"/>
                </a:cubicBezTo>
                <a:cubicBezTo>
                  <a:pt x="533" y="252"/>
                  <a:pt x="514" y="230"/>
                  <a:pt x="504" y="216"/>
                </a:cubicBezTo>
                <a:cubicBezTo>
                  <a:pt x="494" y="202"/>
                  <a:pt x="502" y="197"/>
                  <a:pt x="488" y="188"/>
                </a:cubicBezTo>
                <a:cubicBezTo>
                  <a:pt x="474" y="179"/>
                  <a:pt x="435" y="169"/>
                  <a:pt x="420" y="160"/>
                </a:cubicBezTo>
                <a:cubicBezTo>
                  <a:pt x="405" y="151"/>
                  <a:pt x="399" y="143"/>
                  <a:pt x="396" y="132"/>
                </a:cubicBezTo>
                <a:cubicBezTo>
                  <a:pt x="393" y="121"/>
                  <a:pt x="411" y="106"/>
                  <a:pt x="404" y="92"/>
                </a:cubicBezTo>
                <a:cubicBezTo>
                  <a:pt x="397" y="78"/>
                  <a:pt x="373" y="60"/>
                  <a:pt x="356" y="48"/>
                </a:cubicBezTo>
                <a:cubicBezTo>
                  <a:pt x="339" y="36"/>
                  <a:pt x="316" y="28"/>
                  <a:pt x="304" y="20"/>
                </a:cubicBezTo>
                <a:cubicBezTo>
                  <a:pt x="292" y="12"/>
                  <a:pt x="288" y="6"/>
                  <a:pt x="284"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5998" name="Freeform 14">
            <a:extLst>
              <a:ext uri="{FF2B5EF4-FFF2-40B4-BE49-F238E27FC236}">
                <a16:creationId xmlns:a16="http://schemas.microsoft.com/office/drawing/2014/main" id="{F1269B68-8B9F-4369-9D16-1ED92A34BEFB}"/>
              </a:ext>
            </a:extLst>
          </p:cNvPr>
          <p:cNvSpPr>
            <a:spLocks/>
          </p:cNvSpPr>
          <p:nvPr/>
        </p:nvSpPr>
        <p:spPr bwMode="auto">
          <a:xfrm>
            <a:off x="4768850" y="3359150"/>
            <a:ext cx="774700" cy="1485900"/>
          </a:xfrm>
          <a:custGeom>
            <a:avLst/>
            <a:gdLst>
              <a:gd name="T0" fmla="*/ 0 w 488"/>
              <a:gd name="T1" fmla="*/ 2147483647 h 936"/>
              <a:gd name="T2" fmla="*/ 2147483647 w 488"/>
              <a:gd name="T3" fmla="*/ 2147483647 h 936"/>
              <a:gd name="T4" fmla="*/ 2147483647 w 488"/>
              <a:gd name="T5" fmla="*/ 2147483647 h 936"/>
              <a:gd name="T6" fmla="*/ 2147483647 w 488"/>
              <a:gd name="T7" fmla="*/ 2147483647 h 936"/>
              <a:gd name="T8" fmla="*/ 2147483647 w 488"/>
              <a:gd name="T9" fmla="*/ 2147483647 h 936"/>
              <a:gd name="T10" fmla="*/ 2147483647 w 488"/>
              <a:gd name="T11" fmla="*/ 2147483647 h 936"/>
              <a:gd name="T12" fmla="*/ 2147483647 w 488"/>
              <a:gd name="T13" fmla="*/ 2147483647 h 936"/>
              <a:gd name="T14" fmla="*/ 2147483647 w 488"/>
              <a:gd name="T15" fmla="*/ 2147483647 h 936"/>
              <a:gd name="T16" fmla="*/ 2147483647 w 488"/>
              <a:gd name="T17" fmla="*/ 2147483647 h 936"/>
              <a:gd name="T18" fmla="*/ 2147483647 w 488"/>
              <a:gd name="T19" fmla="*/ 2147483647 h 936"/>
              <a:gd name="T20" fmla="*/ 2147483647 w 488"/>
              <a:gd name="T21" fmla="*/ 2147483647 h 936"/>
              <a:gd name="T22" fmla="*/ 2147483647 w 488"/>
              <a:gd name="T23" fmla="*/ 2147483647 h 936"/>
              <a:gd name="T24" fmla="*/ 2147483647 w 488"/>
              <a:gd name="T25" fmla="*/ 2147483647 h 936"/>
              <a:gd name="T26" fmla="*/ 2147483647 w 488"/>
              <a:gd name="T27" fmla="*/ 2147483647 h 936"/>
              <a:gd name="T28" fmla="*/ 2147483647 w 488"/>
              <a:gd name="T29" fmla="*/ 2147483647 h 936"/>
              <a:gd name="T30" fmla="*/ 2147483647 w 488"/>
              <a:gd name="T31" fmla="*/ 0 h 9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8"/>
              <a:gd name="T49" fmla="*/ 0 h 936"/>
              <a:gd name="T50" fmla="*/ 488 w 488"/>
              <a:gd name="T51" fmla="*/ 936 h 9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8" h="936">
                <a:moveTo>
                  <a:pt x="0" y="936"/>
                </a:moveTo>
                <a:cubicBezTo>
                  <a:pt x="10" y="906"/>
                  <a:pt x="20" y="876"/>
                  <a:pt x="32" y="848"/>
                </a:cubicBezTo>
                <a:cubicBezTo>
                  <a:pt x="44" y="820"/>
                  <a:pt x="52" y="789"/>
                  <a:pt x="72" y="768"/>
                </a:cubicBezTo>
                <a:cubicBezTo>
                  <a:pt x="92" y="747"/>
                  <a:pt x="130" y="740"/>
                  <a:pt x="152" y="724"/>
                </a:cubicBezTo>
                <a:cubicBezTo>
                  <a:pt x="174" y="708"/>
                  <a:pt x="187" y="696"/>
                  <a:pt x="204" y="672"/>
                </a:cubicBezTo>
                <a:cubicBezTo>
                  <a:pt x="221" y="648"/>
                  <a:pt x="232" y="605"/>
                  <a:pt x="252" y="580"/>
                </a:cubicBezTo>
                <a:cubicBezTo>
                  <a:pt x="272" y="555"/>
                  <a:pt x="307" y="544"/>
                  <a:pt x="324" y="524"/>
                </a:cubicBezTo>
                <a:cubicBezTo>
                  <a:pt x="341" y="504"/>
                  <a:pt x="340" y="480"/>
                  <a:pt x="356" y="460"/>
                </a:cubicBezTo>
                <a:cubicBezTo>
                  <a:pt x="372" y="440"/>
                  <a:pt x="403" y="424"/>
                  <a:pt x="420" y="404"/>
                </a:cubicBezTo>
                <a:cubicBezTo>
                  <a:pt x="437" y="384"/>
                  <a:pt x="449" y="365"/>
                  <a:pt x="460" y="340"/>
                </a:cubicBezTo>
                <a:cubicBezTo>
                  <a:pt x="471" y="315"/>
                  <a:pt x="480" y="284"/>
                  <a:pt x="484" y="256"/>
                </a:cubicBezTo>
                <a:cubicBezTo>
                  <a:pt x="488" y="228"/>
                  <a:pt x="486" y="196"/>
                  <a:pt x="484" y="172"/>
                </a:cubicBezTo>
                <a:cubicBezTo>
                  <a:pt x="482" y="148"/>
                  <a:pt x="479" y="128"/>
                  <a:pt x="472" y="112"/>
                </a:cubicBezTo>
                <a:cubicBezTo>
                  <a:pt x="465" y="96"/>
                  <a:pt x="456" y="89"/>
                  <a:pt x="440" y="76"/>
                </a:cubicBezTo>
                <a:cubicBezTo>
                  <a:pt x="424" y="63"/>
                  <a:pt x="394" y="49"/>
                  <a:pt x="376" y="36"/>
                </a:cubicBezTo>
                <a:cubicBezTo>
                  <a:pt x="358" y="23"/>
                  <a:pt x="345" y="11"/>
                  <a:pt x="33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5999" name="Freeform 15">
            <a:extLst>
              <a:ext uri="{FF2B5EF4-FFF2-40B4-BE49-F238E27FC236}">
                <a16:creationId xmlns:a16="http://schemas.microsoft.com/office/drawing/2014/main" id="{62F9E97A-7E1E-47C0-958E-3535ED41FBB1}"/>
              </a:ext>
            </a:extLst>
          </p:cNvPr>
          <p:cNvSpPr>
            <a:spLocks/>
          </p:cNvSpPr>
          <p:nvPr/>
        </p:nvSpPr>
        <p:spPr bwMode="auto">
          <a:xfrm>
            <a:off x="4870450" y="3702050"/>
            <a:ext cx="304800" cy="869950"/>
          </a:xfrm>
          <a:custGeom>
            <a:avLst/>
            <a:gdLst>
              <a:gd name="T0" fmla="*/ 0 w 192"/>
              <a:gd name="T1" fmla="*/ 2147483647 h 548"/>
              <a:gd name="T2" fmla="*/ 2147483647 w 192"/>
              <a:gd name="T3" fmla="*/ 2147483647 h 548"/>
              <a:gd name="T4" fmla="*/ 2147483647 w 192"/>
              <a:gd name="T5" fmla="*/ 2147483647 h 548"/>
              <a:gd name="T6" fmla="*/ 2147483647 w 192"/>
              <a:gd name="T7" fmla="*/ 2147483647 h 548"/>
              <a:gd name="T8" fmla="*/ 2147483647 w 192"/>
              <a:gd name="T9" fmla="*/ 2147483647 h 548"/>
              <a:gd name="T10" fmla="*/ 2147483647 w 192"/>
              <a:gd name="T11" fmla="*/ 2147483647 h 548"/>
              <a:gd name="T12" fmla="*/ 2147483647 w 192"/>
              <a:gd name="T13" fmla="*/ 2147483647 h 548"/>
              <a:gd name="T14" fmla="*/ 2147483647 w 192"/>
              <a:gd name="T15" fmla="*/ 2147483647 h 548"/>
              <a:gd name="T16" fmla="*/ 2147483647 w 192"/>
              <a:gd name="T17" fmla="*/ 0 h 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548"/>
              <a:gd name="T29" fmla="*/ 192 w 192"/>
              <a:gd name="T30" fmla="*/ 548 h 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548">
                <a:moveTo>
                  <a:pt x="0" y="548"/>
                </a:moveTo>
                <a:cubicBezTo>
                  <a:pt x="4" y="528"/>
                  <a:pt x="9" y="508"/>
                  <a:pt x="12" y="484"/>
                </a:cubicBezTo>
                <a:cubicBezTo>
                  <a:pt x="15" y="460"/>
                  <a:pt x="15" y="429"/>
                  <a:pt x="20" y="404"/>
                </a:cubicBezTo>
                <a:cubicBezTo>
                  <a:pt x="25" y="379"/>
                  <a:pt x="29" y="350"/>
                  <a:pt x="40" y="332"/>
                </a:cubicBezTo>
                <a:cubicBezTo>
                  <a:pt x="51" y="314"/>
                  <a:pt x="71" y="311"/>
                  <a:pt x="84" y="296"/>
                </a:cubicBezTo>
                <a:cubicBezTo>
                  <a:pt x="97" y="281"/>
                  <a:pt x="107" y="261"/>
                  <a:pt x="120" y="240"/>
                </a:cubicBezTo>
                <a:cubicBezTo>
                  <a:pt x="133" y="219"/>
                  <a:pt x="150" y="195"/>
                  <a:pt x="160" y="168"/>
                </a:cubicBezTo>
                <a:cubicBezTo>
                  <a:pt x="170" y="141"/>
                  <a:pt x="175" y="108"/>
                  <a:pt x="180" y="80"/>
                </a:cubicBezTo>
                <a:cubicBezTo>
                  <a:pt x="185" y="52"/>
                  <a:pt x="188" y="26"/>
                  <a:pt x="19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00" name="Freeform 16">
            <a:extLst>
              <a:ext uri="{FF2B5EF4-FFF2-40B4-BE49-F238E27FC236}">
                <a16:creationId xmlns:a16="http://schemas.microsoft.com/office/drawing/2014/main" id="{82286361-3F69-4478-A7FC-D27AF465EEE0}"/>
              </a:ext>
            </a:extLst>
          </p:cNvPr>
          <p:cNvSpPr>
            <a:spLocks/>
          </p:cNvSpPr>
          <p:nvPr/>
        </p:nvSpPr>
        <p:spPr bwMode="auto">
          <a:xfrm>
            <a:off x="4627563" y="3733800"/>
            <a:ext cx="287337" cy="508000"/>
          </a:xfrm>
          <a:custGeom>
            <a:avLst/>
            <a:gdLst>
              <a:gd name="T0" fmla="*/ 2147483647 w 181"/>
              <a:gd name="T1" fmla="*/ 2147483647 h 320"/>
              <a:gd name="T2" fmla="*/ 2147483647 w 181"/>
              <a:gd name="T3" fmla="*/ 2147483647 h 320"/>
              <a:gd name="T4" fmla="*/ 2147483647 w 181"/>
              <a:gd name="T5" fmla="*/ 2147483647 h 320"/>
              <a:gd name="T6" fmla="*/ 2147483647 w 181"/>
              <a:gd name="T7" fmla="*/ 2147483647 h 320"/>
              <a:gd name="T8" fmla="*/ 2147483647 w 181"/>
              <a:gd name="T9" fmla="*/ 2147483647 h 320"/>
              <a:gd name="T10" fmla="*/ 2147483647 w 181"/>
              <a:gd name="T11" fmla="*/ 2147483647 h 320"/>
              <a:gd name="T12" fmla="*/ 2147483647 w 181"/>
              <a:gd name="T13" fmla="*/ 0 h 320"/>
              <a:gd name="T14" fmla="*/ 0 60000 65536"/>
              <a:gd name="T15" fmla="*/ 0 60000 65536"/>
              <a:gd name="T16" fmla="*/ 0 60000 65536"/>
              <a:gd name="T17" fmla="*/ 0 60000 65536"/>
              <a:gd name="T18" fmla="*/ 0 60000 65536"/>
              <a:gd name="T19" fmla="*/ 0 60000 65536"/>
              <a:gd name="T20" fmla="*/ 0 60000 65536"/>
              <a:gd name="T21" fmla="*/ 0 w 181"/>
              <a:gd name="T22" fmla="*/ 0 h 320"/>
              <a:gd name="T23" fmla="*/ 181 w 181"/>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1" h="320">
                <a:moveTo>
                  <a:pt x="181" y="320"/>
                </a:moveTo>
                <a:cubicBezTo>
                  <a:pt x="160" y="301"/>
                  <a:pt x="140" y="283"/>
                  <a:pt x="125" y="264"/>
                </a:cubicBezTo>
                <a:cubicBezTo>
                  <a:pt x="110" y="245"/>
                  <a:pt x="104" y="225"/>
                  <a:pt x="93" y="208"/>
                </a:cubicBezTo>
                <a:cubicBezTo>
                  <a:pt x="82" y="191"/>
                  <a:pt x="72" y="177"/>
                  <a:pt x="61" y="164"/>
                </a:cubicBezTo>
                <a:cubicBezTo>
                  <a:pt x="50" y="151"/>
                  <a:pt x="38" y="149"/>
                  <a:pt x="29" y="132"/>
                </a:cubicBezTo>
                <a:cubicBezTo>
                  <a:pt x="20" y="115"/>
                  <a:pt x="10" y="82"/>
                  <a:pt x="5" y="60"/>
                </a:cubicBezTo>
                <a:cubicBezTo>
                  <a:pt x="0" y="38"/>
                  <a:pt x="0" y="19"/>
                  <a:pt x="1"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01" name="Freeform 17">
            <a:extLst>
              <a:ext uri="{FF2B5EF4-FFF2-40B4-BE49-F238E27FC236}">
                <a16:creationId xmlns:a16="http://schemas.microsoft.com/office/drawing/2014/main" id="{0DC45D0E-579D-482B-9898-16008583E9D1}"/>
              </a:ext>
            </a:extLst>
          </p:cNvPr>
          <p:cNvSpPr>
            <a:spLocks/>
          </p:cNvSpPr>
          <p:nvPr/>
        </p:nvSpPr>
        <p:spPr bwMode="auto">
          <a:xfrm>
            <a:off x="1244600" y="3968750"/>
            <a:ext cx="895350" cy="1016000"/>
          </a:xfrm>
          <a:custGeom>
            <a:avLst/>
            <a:gdLst>
              <a:gd name="T0" fmla="*/ 2147483647 w 564"/>
              <a:gd name="T1" fmla="*/ 2147483647 h 640"/>
              <a:gd name="T2" fmla="*/ 2147483647 w 564"/>
              <a:gd name="T3" fmla="*/ 2147483647 h 640"/>
              <a:gd name="T4" fmla="*/ 2147483647 w 564"/>
              <a:gd name="T5" fmla="*/ 2147483647 h 640"/>
              <a:gd name="T6" fmla="*/ 2147483647 w 564"/>
              <a:gd name="T7" fmla="*/ 2147483647 h 640"/>
              <a:gd name="T8" fmla="*/ 2147483647 w 564"/>
              <a:gd name="T9" fmla="*/ 2147483647 h 640"/>
              <a:gd name="T10" fmla="*/ 2147483647 w 564"/>
              <a:gd name="T11" fmla="*/ 2147483647 h 640"/>
              <a:gd name="T12" fmla="*/ 2147483647 w 564"/>
              <a:gd name="T13" fmla="*/ 2147483647 h 640"/>
              <a:gd name="T14" fmla="*/ 2147483647 w 564"/>
              <a:gd name="T15" fmla="*/ 2147483647 h 640"/>
              <a:gd name="T16" fmla="*/ 2147483647 w 564"/>
              <a:gd name="T17" fmla="*/ 2147483647 h 640"/>
              <a:gd name="T18" fmla="*/ 2147483647 w 564"/>
              <a:gd name="T19" fmla="*/ 2147483647 h 640"/>
              <a:gd name="T20" fmla="*/ 0 w 564"/>
              <a:gd name="T21" fmla="*/ 0 h 6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4"/>
              <a:gd name="T34" fmla="*/ 0 h 640"/>
              <a:gd name="T35" fmla="*/ 564 w 564"/>
              <a:gd name="T36" fmla="*/ 640 h 6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4" h="640">
                <a:moveTo>
                  <a:pt x="564" y="640"/>
                </a:moveTo>
                <a:cubicBezTo>
                  <a:pt x="524" y="607"/>
                  <a:pt x="484" y="575"/>
                  <a:pt x="456" y="548"/>
                </a:cubicBezTo>
                <a:cubicBezTo>
                  <a:pt x="428" y="521"/>
                  <a:pt x="414" y="498"/>
                  <a:pt x="396" y="476"/>
                </a:cubicBezTo>
                <a:cubicBezTo>
                  <a:pt x="378" y="454"/>
                  <a:pt x="368" y="434"/>
                  <a:pt x="348" y="412"/>
                </a:cubicBezTo>
                <a:cubicBezTo>
                  <a:pt x="328" y="390"/>
                  <a:pt x="298" y="365"/>
                  <a:pt x="276" y="344"/>
                </a:cubicBezTo>
                <a:cubicBezTo>
                  <a:pt x="254" y="323"/>
                  <a:pt x="241" y="304"/>
                  <a:pt x="216" y="284"/>
                </a:cubicBezTo>
                <a:cubicBezTo>
                  <a:pt x="191" y="264"/>
                  <a:pt x="149" y="247"/>
                  <a:pt x="128" y="224"/>
                </a:cubicBezTo>
                <a:cubicBezTo>
                  <a:pt x="107" y="201"/>
                  <a:pt x="100" y="170"/>
                  <a:pt x="88" y="148"/>
                </a:cubicBezTo>
                <a:cubicBezTo>
                  <a:pt x="76" y="126"/>
                  <a:pt x="63" y="111"/>
                  <a:pt x="56" y="92"/>
                </a:cubicBezTo>
                <a:cubicBezTo>
                  <a:pt x="49" y="73"/>
                  <a:pt x="53" y="51"/>
                  <a:pt x="44" y="36"/>
                </a:cubicBezTo>
                <a:cubicBezTo>
                  <a:pt x="35" y="21"/>
                  <a:pt x="17" y="10"/>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02" name="Freeform 18">
            <a:extLst>
              <a:ext uri="{FF2B5EF4-FFF2-40B4-BE49-F238E27FC236}">
                <a16:creationId xmlns:a16="http://schemas.microsoft.com/office/drawing/2014/main" id="{B7135212-B5E6-4BBA-A355-E93200855678}"/>
              </a:ext>
            </a:extLst>
          </p:cNvPr>
          <p:cNvSpPr>
            <a:spLocks/>
          </p:cNvSpPr>
          <p:nvPr/>
        </p:nvSpPr>
        <p:spPr bwMode="auto">
          <a:xfrm>
            <a:off x="762000" y="3886200"/>
            <a:ext cx="501650" cy="596900"/>
          </a:xfrm>
          <a:custGeom>
            <a:avLst/>
            <a:gdLst>
              <a:gd name="T0" fmla="*/ 2147483647 w 316"/>
              <a:gd name="T1" fmla="*/ 2147483647 h 376"/>
              <a:gd name="T2" fmla="*/ 2147483647 w 316"/>
              <a:gd name="T3" fmla="*/ 2147483647 h 376"/>
              <a:gd name="T4" fmla="*/ 2147483647 w 316"/>
              <a:gd name="T5" fmla="*/ 2147483647 h 376"/>
              <a:gd name="T6" fmla="*/ 2147483647 w 316"/>
              <a:gd name="T7" fmla="*/ 2147483647 h 376"/>
              <a:gd name="T8" fmla="*/ 2147483647 w 316"/>
              <a:gd name="T9" fmla="*/ 2147483647 h 376"/>
              <a:gd name="T10" fmla="*/ 2147483647 w 316"/>
              <a:gd name="T11" fmla="*/ 2147483647 h 376"/>
              <a:gd name="T12" fmla="*/ 2147483647 w 316"/>
              <a:gd name="T13" fmla="*/ 2147483647 h 376"/>
              <a:gd name="T14" fmla="*/ 0 w 316"/>
              <a:gd name="T15" fmla="*/ 0 h 376"/>
              <a:gd name="T16" fmla="*/ 0 60000 65536"/>
              <a:gd name="T17" fmla="*/ 0 60000 65536"/>
              <a:gd name="T18" fmla="*/ 0 60000 65536"/>
              <a:gd name="T19" fmla="*/ 0 60000 65536"/>
              <a:gd name="T20" fmla="*/ 0 60000 65536"/>
              <a:gd name="T21" fmla="*/ 0 60000 65536"/>
              <a:gd name="T22" fmla="*/ 0 60000 65536"/>
              <a:gd name="T23" fmla="*/ 0 60000 65536"/>
              <a:gd name="T24" fmla="*/ 0 w 316"/>
              <a:gd name="T25" fmla="*/ 0 h 376"/>
              <a:gd name="T26" fmla="*/ 316 w 316"/>
              <a:gd name="T27" fmla="*/ 376 h 3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6" h="376">
                <a:moveTo>
                  <a:pt x="316" y="376"/>
                </a:moveTo>
                <a:cubicBezTo>
                  <a:pt x="304" y="344"/>
                  <a:pt x="293" y="312"/>
                  <a:pt x="276" y="292"/>
                </a:cubicBezTo>
                <a:cubicBezTo>
                  <a:pt x="259" y="272"/>
                  <a:pt x="235" y="270"/>
                  <a:pt x="216" y="256"/>
                </a:cubicBezTo>
                <a:cubicBezTo>
                  <a:pt x="197" y="242"/>
                  <a:pt x="178" y="227"/>
                  <a:pt x="164" y="208"/>
                </a:cubicBezTo>
                <a:cubicBezTo>
                  <a:pt x="150" y="189"/>
                  <a:pt x="146" y="159"/>
                  <a:pt x="132" y="140"/>
                </a:cubicBezTo>
                <a:cubicBezTo>
                  <a:pt x="118" y="121"/>
                  <a:pt x="93" y="112"/>
                  <a:pt x="80" y="92"/>
                </a:cubicBezTo>
                <a:cubicBezTo>
                  <a:pt x="67" y="72"/>
                  <a:pt x="65" y="35"/>
                  <a:pt x="52" y="20"/>
                </a:cubicBezTo>
                <a:cubicBezTo>
                  <a:pt x="39" y="5"/>
                  <a:pt x="19" y="2"/>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03" name="Freeform 19">
            <a:extLst>
              <a:ext uri="{FF2B5EF4-FFF2-40B4-BE49-F238E27FC236}">
                <a16:creationId xmlns:a16="http://schemas.microsoft.com/office/drawing/2014/main" id="{DAB510AA-ECEF-4CFD-B5DA-65328505EEF5}"/>
              </a:ext>
            </a:extLst>
          </p:cNvPr>
          <p:cNvSpPr>
            <a:spLocks/>
          </p:cNvSpPr>
          <p:nvPr/>
        </p:nvSpPr>
        <p:spPr bwMode="auto">
          <a:xfrm>
            <a:off x="2482850" y="5480050"/>
            <a:ext cx="971550" cy="1162050"/>
          </a:xfrm>
          <a:custGeom>
            <a:avLst/>
            <a:gdLst>
              <a:gd name="T0" fmla="*/ 0 w 612"/>
              <a:gd name="T1" fmla="*/ 2147483647 h 732"/>
              <a:gd name="T2" fmla="*/ 2147483647 w 612"/>
              <a:gd name="T3" fmla="*/ 2147483647 h 732"/>
              <a:gd name="T4" fmla="*/ 2147483647 w 612"/>
              <a:gd name="T5" fmla="*/ 2147483647 h 732"/>
              <a:gd name="T6" fmla="*/ 2147483647 w 612"/>
              <a:gd name="T7" fmla="*/ 2147483647 h 732"/>
              <a:gd name="T8" fmla="*/ 2147483647 w 612"/>
              <a:gd name="T9" fmla="*/ 2147483647 h 732"/>
              <a:gd name="T10" fmla="*/ 2147483647 w 612"/>
              <a:gd name="T11" fmla="*/ 2147483647 h 732"/>
              <a:gd name="T12" fmla="*/ 2147483647 w 612"/>
              <a:gd name="T13" fmla="*/ 2147483647 h 732"/>
              <a:gd name="T14" fmla="*/ 2147483647 w 612"/>
              <a:gd name="T15" fmla="*/ 2147483647 h 732"/>
              <a:gd name="T16" fmla="*/ 2147483647 w 612"/>
              <a:gd name="T17" fmla="*/ 2147483647 h 732"/>
              <a:gd name="T18" fmla="*/ 2147483647 w 612"/>
              <a:gd name="T19" fmla="*/ 2147483647 h 732"/>
              <a:gd name="T20" fmla="*/ 2147483647 w 612"/>
              <a:gd name="T21" fmla="*/ 2147483647 h 732"/>
              <a:gd name="T22" fmla="*/ 2147483647 w 612"/>
              <a:gd name="T23" fmla="*/ 2147483647 h 732"/>
              <a:gd name="T24" fmla="*/ 2147483647 w 612"/>
              <a:gd name="T25" fmla="*/ 2147483647 h 732"/>
              <a:gd name="T26" fmla="*/ 2147483647 w 612"/>
              <a:gd name="T27" fmla="*/ 0 h 7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732"/>
              <a:gd name="T44" fmla="*/ 612 w 612"/>
              <a:gd name="T45" fmla="*/ 732 h 7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732">
                <a:moveTo>
                  <a:pt x="0" y="732"/>
                </a:moveTo>
                <a:cubicBezTo>
                  <a:pt x="15" y="717"/>
                  <a:pt x="30" y="703"/>
                  <a:pt x="44" y="684"/>
                </a:cubicBezTo>
                <a:cubicBezTo>
                  <a:pt x="58" y="665"/>
                  <a:pt x="67" y="636"/>
                  <a:pt x="84" y="620"/>
                </a:cubicBezTo>
                <a:cubicBezTo>
                  <a:pt x="101" y="604"/>
                  <a:pt x="135" y="603"/>
                  <a:pt x="148" y="588"/>
                </a:cubicBezTo>
                <a:cubicBezTo>
                  <a:pt x="161" y="573"/>
                  <a:pt x="163" y="553"/>
                  <a:pt x="164" y="532"/>
                </a:cubicBezTo>
                <a:cubicBezTo>
                  <a:pt x="165" y="511"/>
                  <a:pt x="157" y="484"/>
                  <a:pt x="156" y="460"/>
                </a:cubicBezTo>
                <a:cubicBezTo>
                  <a:pt x="155" y="436"/>
                  <a:pt x="154" y="415"/>
                  <a:pt x="160" y="388"/>
                </a:cubicBezTo>
                <a:cubicBezTo>
                  <a:pt x="166" y="361"/>
                  <a:pt x="178" y="323"/>
                  <a:pt x="192" y="300"/>
                </a:cubicBezTo>
                <a:cubicBezTo>
                  <a:pt x="206" y="277"/>
                  <a:pt x="221" y="271"/>
                  <a:pt x="244" y="252"/>
                </a:cubicBezTo>
                <a:cubicBezTo>
                  <a:pt x="267" y="233"/>
                  <a:pt x="304" y="204"/>
                  <a:pt x="332" y="184"/>
                </a:cubicBezTo>
                <a:cubicBezTo>
                  <a:pt x="360" y="164"/>
                  <a:pt x="385" y="151"/>
                  <a:pt x="412" y="132"/>
                </a:cubicBezTo>
                <a:cubicBezTo>
                  <a:pt x="439" y="113"/>
                  <a:pt x="469" y="85"/>
                  <a:pt x="496" y="68"/>
                </a:cubicBezTo>
                <a:cubicBezTo>
                  <a:pt x="523" y="51"/>
                  <a:pt x="553" y="39"/>
                  <a:pt x="572" y="28"/>
                </a:cubicBezTo>
                <a:cubicBezTo>
                  <a:pt x="591" y="17"/>
                  <a:pt x="601" y="8"/>
                  <a:pt x="61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04" name="Freeform 20">
            <a:extLst>
              <a:ext uri="{FF2B5EF4-FFF2-40B4-BE49-F238E27FC236}">
                <a16:creationId xmlns:a16="http://schemas.microsoft.com/office/drawing/2014/main" id="{721AA8FB-6F14-4B0B-A20D-86573D1C8D6F}"/>
              </a:ext>
            </a:extLst>
          </p:cNvPr>
          <p:cNvSpPr>
            <a:spLocks/>
          </p:cNvSpPr>
          <p:nvPr/>
        </p:nvSpPr>
        <p:spPr bwMode="auto">
          <a:xfrm>
            <a:off x="2736850" y="2730500"/>
            <a:ext cx="342900" cy="673100"/>
          </a:xfrm>
          <a:custGeom>
            <a:avLst/>
            <a:gdLst>
              <a:gd name="T0" fmla="*/ 0 w 216"/>
              <a:gd name="T1" fmla="*/ 2147483647 h 424"/>
              <a:gd name="T2" fmla="*/ 2147483647 w 216"/>
              <a:gd name="T3" fmla="*/ 2147483647 h 424"/>
              <a:gd name="T4" fmla="*/ 2147483647 w 216"/>
              <a:gd name="T5" fmla="*/ 2147483647 h 424"/>
              <a:gd name="T6" fmla="*/ 2147483647 w 216"/>
              <a:gd name="T7" fmla="*/ 2147483647 h 424"/>
              <a:gd name="T8" fmla="*/ 2147483647 w 216"/>
              <a:gd name="T9" fmla="*/ 2147483647 h 424"/>
              <a:gd name="T10" fmla="*/ 2147483647 w 216"/>
              <a:gd name="T11" fmla="*/ 2147483647 h 424"/>
              <a:gd name="T12" fmla="*/ 2147483647 w 216"/>
              <a:gd name="T13" fmla="*/ 2147483647 h 424"/>
              <a:gd name="T14" fmla="*/ 2147483647 w 216"/>
              <a:gd name="T15" fmla="*/ 0 h 424"/>
              <a:gd name="T16" fmla="*/ 0 60000 65536"/>
              <a:gd name="T17" fmla="*/ 0 60000 65536"/>
              <a:gd name="T18" fmla="*/ 0 60000 65536"/>
              <a:gd name="T19" fmla="*/ 0 60000 65536"/>
              <a:gd name="T20" fmla="*/ 0 60000 65536"/>
              <a:gd name="T21" fmla="*/ 0 60000 65536"/>
              <a:gd name="T22" fmla="*/ 0 60000 65536"/>
              <a:gd name="T23" fmla="*/ 0 60000 65536"/>
              <a:gd name="T24" fmla="*/ 0 w 216"/>
              <a:gd name="T25" fmla="*/ 0 h 424"/>
              <a:gd name="T26" fmla="*/ 216 w 216"/>
              <a:gd name="T27" fmla="*/ 424 h 4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 h="424">
                <a:moveTo>
                  <a:pt x="0" y="424"/>
                </a:moveTo>
                <a:cubicBezTo>
                  <a:pt x="16" y="406"/>
                  <a:pt x="33" y="389"/>
                  <a:pt x="52" y="368"/>
                </a:cubicBezTo>
                <a:cubicBezTo>
                  <a:pt x="71" y="347"/>
                  <a:pt x="96" y="319"/>
                  <a:pt x="116" y="300"/>
                </a:cubicBezTo>
                <a:cubicBezTo>
                  <a:pt x="136" y="281"/>
                  <a:pt x="158" y="273"/>
                  <a:pt x="172" y="256"/>
                </a:cubicBezTo>
                <a:cubicBezTo>
                  <a:pt x="186" y="239"/>
                  <a:pt x="193" y="222"/>
                  <a:pt x="200" y="200"/>
                </a:cubicBezTo>
                <a:cubicBezTo>
                  <a:pt x="207" y="178"/>
                  <a:pt x="209" y="149"/>
                  <a:pt x="212" y="124"/>
                </a:cubicBezTo>
                <a:cubicBezTo>
                  <a:pt x="215" y="99"/>
                  <a:pt x="216" y="69"/>
                  <a:pt x="216" y="48"/>
                </a:cubicBezTo>
                <a:cubicBezTo>
                  <a:pt x="216" y="27"/>
                  <a:pt x="214" y="13"/>
                  <a:pt x="21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05" name="Freeform 21">
            <a:extLst>
              <a:ext uri="{FF2B5EF4-FFF2-40B4-BE49-F238E27FC236}">
                <a16:creationId xmlns:a16="http://schemas.microsoft.com/office/drawing/2014/main" id="{2B9BAD56-1FC9-4EAD-AC3E-4BF7CD9A4755}"/>
              </a:ext>
            </a:extLst>
          </p:cNvPr>
          <p:cNvSpPr>
            <a:spLocks/>
          </p:cNvSpPr>
          <p:nvPr/>
        </p:nvSpPr>
        <p:spPr bwMode="auto">
          <a:xfrm>
            <a:off x="1847850" y="3340100"/>
            <a:ext cx="228600" cy="647700"/>
          </a:xfrm>
          <a:custGeom>
            <a:avLst/>
            <a:gdLst>
              <a:gd name="T0" fmla="*/ 2147483647 w 144"/>
              <a:gd name="T1" fmla="*/ 2147483647 h 408"/>
              <a:gd name="T2" fmla="*/ 2147483647 w 144"/>
              <a:gd name="T3" fmla="*/ 2147483647 h 408"/>
              <a:gd name="T4" fmla="*/ 2147483647 w 144"/>
              <a:gd name="T5" fmla="*/ 2147483647 h 408"/>
              <a:gd name="T6" fmla="*/ 2147483647 w 144"/>
              <a:gd name="T7" fmla="*/ 2147483647 h 408"/>
              <a:gd name="T8" fmla="*/ 2147483647 w 144"/>
              <a:gd name="T9" fmla="*/ 2147483647 h 408"/>
              <a:gd name="T10" fmla="*/ 2147483647 w 144"/>
              <a:gd name="T11" fmla="*/ 2147483647 h 408"/>
              <a:gd name="T12" fmla="*/ 2147483647 w 144"/>
              <a:gd name="T13" fmla="*/ 2147483647 h 408"/>
              <a:gd name="T14" fmla="*/ 2147483647 w 144"/>
              <a:gd name="T15" fmla="*/ 2147483647 h 408"/>
              <a:gd name="T16" fmla="*/ 2147483647 w 144"/>
              <a:gd name="T17" fmla="*/ 2147483647 h 408"/>
              <a:gd name="T18" fmla="*/ 2147483647 w 144"/>
              <a:gd name="T19" fmla="*/ 0 h 4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408"/>
              <a:gd name="T32" fmla="*/ 144 w 144"/>
              <a:gd name="T33" fmla="*/ 408 h 4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408">
                <a:moveTo>
                  <a:pt x="80" y="408"/>
                </a:moveTo>
                <a:cubicBezTo>
                  <a:pt x="104" y="390"/>
                  <a:pt x="128" y="373"/>
                  <a:pt x="136" y="356"/>
                </a:cubicBezTo>
                <a:cubicBezTo>
                  <a:pt x="144" y="339"/>
                  <a:pt x="133" y="319"/>
                  <a:pt x="128" y="304"/>
                </a:cubicBezTo>
                <a:cubicBezTo>
                  <a:pt x="123" y="289"/>
                  <a:pt x="122" y="282"/>
                  <a:pt x="108" y="268"/>
                </a:cubicBezTo>
                <a:cubicBezTo>
                  <a:pt x="94" y="254"/>
                  <a:pt x="61" y="231"/>
                  <a:pt x="44" y="220"/>
                </a:cubicBezTo>
                <a:cubicBezTo>
                  <a:pt x="27" y="209"/>
                  <a:pt x="15" y="215"/>
                  <a:pt x="8" y="200"/>
                </a:cubicBezTo>
                <a:cubicBezTo>
                  <a:pt x="1" y="185"/>
                  <a:pt x="0" y="153"/>
                  <a:pt x="4" y="132"/>
                </a:cubicBezTo>
                <a:cubicBezTo>
                  <a:pt x="8" y="111"/>
                  <a:pt x="23" y="91"/>
                  <a:pt x="32" y="76"/>
                </a:cubicBezTo>
                <a:cubicBezTo>
                  <a:pt x="41" y="61"/>
                  <a:pt x="53" y="57"/>
                  <a:pt x="60" y="44"/>
                </a:cubicBezTo>
                <a:cubicBezTo>
                  <a:pt x="67" y="31"/>
                  <a:pt x="71" y="15"/>
                  <a:pt x="76"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06" name="Freeform 22">
            <a:extLst>
              <a:ext uri="{FF2B5EF4-FFF2-40B4-BE49-F238E27FC236}">
                <a16:creationId xmlns:a16="http://schemas.microsoft.com/office/drawing/2014/main" id="{38F2ED9E-C7B7-45C5-ABD2-D892A0E19533}"/>
              </a:ext>
            </a:extLst>
          </p:cNvPr>
          <p:cNvSpPr>
            <a:spLocks/>
          </p:cNvSpPr>
          <p:nvPr/>
        </p:nvSpPr>
        <p:spPr bwMode="auto">
          <a:xfrm>
            <a:off x="6040438" y="3130550"/>
            <a:ext cx="804862" cy="844550"/>
          </a:xfrm>
          <a:custGeom>
            <a:avLst/>
            <a:gdLst>
              <a:gd name="T0" fmla="*/ 2147483647 w 507"/>
              <a:gd name="T1" fmla="*/ 2147483647 h 532"/>
              <a:gd name="T2" fmla="*/ 2147483647 w 507"/>
              <a:gd name="T3" fmla="*/ 2147483647 h 532"/>
              <a:gd name="T4" fmla="*/ 2147483647 w 507"/>
              <a:gd name="T5" fmla="*/ 2147483647 h 532"/>
              <a:gd name="T6" fmla="*/ 2147483647 w 507"/>
              <a:gd name="T7" fmla="*/ 2147483647 h 532"/>
              <a:gd name="T8" fmla="*/ 2147483647 w 507"/>
              <a:gd name="T9" fmla="*/ 2147483647 h 532"/>
              <a:gd name="T10" fmla="*/ 2147483647 w 507"/>
              <a:gd name="T11" fmla="*/ 2147483647 h 532"/>
              <a:gd name="T12" fmla="*/ 2147483647 w 507"/>
              <a:gd name="T13" fmla="*/ 2147483647 h 532"/>
              <a:gd name="T14" fmla="*/ 2147483647 w 507"/>
              <a:gd name="T15" fmla="*/ 2147483647 h 532"/>
              <a:gd name="T16" fmla="*/ 2147483647 w 507"/>
              <a:gd name="T17" fmla="*/ 2147483647 h 532"/>
              <a:gd name="T18" fmla="*/ 2147483647 w 507"/>
              <a:gd name="T19" fmla="*/ 2147483647 h 532"/>
              <a:gd name="T20" fmla="*/ 2147483647 w 507"/>
              <a:gd name="T21" fmla="*/ 0 h 5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7"/>
              <a:gd name="T34" fmla="*/ 0 h 532"/>
              <a:gd name="T35" fmla="*/ 507 w 507"/>
              <a:gd name="T36" fmla="*/ 532 h 5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7" h="532">
                <a:moveTo>
                  <a:pt x="19" y="532"/>
                </a:moveTo>
                <a:cubicBezTo>
                  <a:pt x="15" y="501"/>
                  <a:pt x="12" y="471"/>
                  <a:pt x="11" y="444"/>
                </a:cubicBezTo>
                <a:cubicBezTo>
                  <a:pt x="10" y="417"/>
                  <a:pt x="0" y="387"/>
                  <a:pt x="15" y="368"/>
                </a:cubicBezTo>
                <a:cubicBezTo>
                  <a:pt x="30" y="349"/>
                  <a:pt x="66" y="348"/>
                  <a:pt x="99" y="332"/>
                </a:cubicBezTo>
                <a:cubicBezTo>
                  <a:pt x="132" y="316"/>
                  <a:pt x="179" y="289"/>
                  <a:pt x="211" y="272"/>
                </a:cubicBezTo>
                <a:cubicBezTo>
                  <a:pt x="243" y="255"/>
                  <a:pt x="265" y="244"/>
                  <a:pt x="291" y="228"/>
                </a:cubicBezTo>
                <a:cubicBezTo>
                  <a:pt x="317" y="212"/>
                  <a:pt x="350" y="193"/>
                  <a:pt x="367" y="176"/>
                </a:cubicBezTo>
                <a:cubicBezTo>
                  <a:pt x="384" y="159"/>
                  <a:pt x="378" y="137"/>
                  <a:pt x="391" y="124"/>
                </a:cubicBezTo>
                <a:cubicBezTo>
                  <a:pt x="404" y="111"/>
                  <a:pt x="434" y="107"/>
                  <a:pt x="447" y="96"/>
                </a:cubicBezTo>
                <a:cubicBezTo>
                  <a:pt x="460" y="85"/>
                  <a:pt x="461" y="72"/>
                  <a:pt x="471" y="56"/>
                </a:cubicBezTo>
                <a:cubicBezTo>
                  <a:pt x="481" y="40"/>
                  <a:pt x="501" y="13"/>
                  <a:pt x="507"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07" name="Freeform 23">
            <a:extLst>
              <a:ext uri="{FF2B5EF4-FFF2-40B4-BE49-F238E27FC236}">
                <a16:creationId xmlns:a16="http://schemas.microsoft.com/office/drawing/2014/main" id="{90045375-94C0-4BB4-9D6F-8D3DEA13D9AF}"/>
              </a:ext>
            </a:extLst>
          </p:cNvPr>
          <p:cNvSpPr>
            <a:spLocks/>
          </p:cNvSpPr>
          <p:nvPr/>
        </p:nvSpPr>
        <p:spPr bwMode="auto">
          <a:xfrm>
            <a:off x="7124700" y="5213350"/>
            <a:ext cx="679450" cy="1536700"/>
          </a:xfrm>
          <a:custGeom>
            <a:avLst/>
            <a:gdLst>
              <a:gd name="T0" fmla="*/ 2147483647 w 428"/>
              <a:gd name="T1" fmla="*/ 2147483647 h 968"/>
              <a:gd name="T2" fmla="*/ 2147483647 w 428"/>
              <a:gd name="T3" fmla="*/ 2147483647 h 968"/>
              <a:gd name="T4" fmla="*/ 2147483647 w 428"/>
              <a:gd name="T5" fmla="*/ 2147483647 h 968"/>
              <a:gd name="T6" fmla="*/ 2147483647 w 428"/>
              <a:gd name="T7" fmla="*/ 2147483647 h 968"/>
              <a:gd name="T8" fmla="*/ 2147483647 w 428"/>
              <a:gd name="T9" fmla="*/ 2147483647 h 968"/>
              <a:gd name="T10" fmla="*/ 2147483647 w 428"/>
              <a:gd name="T11" fmla="*/ 2147483647 h 968"/>
              <a:gd name="T12" fmla="*/ 2147483647 w 428"/>
              <a:gd name="T13" fmla="*/ 2147483647 h 968"/>
              <a:gd name="T14" fmla="*/ 2147483647 w 428"/>
              <a:gd name="T15" fmla="*/ 2147483647 h 968"/>
              <a:gd name="T16" fmla="*/ 2147483647 w 428"/>
              <a:gd name="T17" fmla="*/ 2147483647 h 968"/>
              <a:gd name="T18" fmla="*/ 0 w 428"/>
              <a:gd name="T19" fmla="*/ 0 h 9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8"/>
              <a:gd name="T31" fmla="*/ 0 h 968"/>
              <a:gd name="T32" fmla="*/ 428 w 428"/>
              <a:gd name="T33" fmla="*/ 968 h 9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8" h="968">
                <a:moveTo>
                  <a:pt x="428" y="968"/>
                </a:moveTo>
                <a:cubicBezTo>
                  <a:pt x="418" y="945"/>
                  <a:pt x="409" y="922"/>
                  <a:pt x="388" y="892"/>
                </a:cubicBezTo>
                <a:cubicBezTo>
                  <a:pt x="367" y="862"/>
                  <a:pt x="329" y="823"/>
                  <a:pt x="300" y="788"/>
                </a:cubicBezTo>
                <a:cubicBezTo>
                  <a:pt x="271" y="753"/>
                  <a:pt x="239" y="715"/>
                  <a:pt x="212" y="680"/>
                </a:cubicBezTo>
                <a:cubicBezTo>
                  <a:pt x="185" y="645"/>
                  <a:pt x="158" y="611"/>
                  <a:pt x="140" y="576"/>
                </a:cubicBezTo>
                <a:cubicBezTo>
                  <a:pt x="122" y="541"/>
                  <a:pt x="111" y="500"/>
                  <a:pt x="104" y="468"/>
                </a:cubicBezTo>
                <a:cubicBezTo>
                  <a:pt x="97" y="436"/>
                  <a:pt x="101" y="417"/>
                  <a:pt x="96" y="384"/>
                </a:cubicBezTo>
                <a:cubicBezTo>
                  <a:pt x="91" y="351"/>
                  <a:pt x="81" y="307"/>
                  <a:pt x="72" y="268"/>
                </a:cubicBezTo>
                <a:cubicBezTo>
                  <a:pt x="63" y="229"/>
                  <a:pt x="56" y="197"/>
                  <a:pt x="44" y="152"/>
                </a:cubicBezTo>
                <a:cubicBezTo>
                  <a:pt x="32" y="107"/>
                  <a:pt x="16" y="53"/>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08" name="Freeform 24">
            <a:extLst>
              <a:ext uri="{FF2B5EF4-FFF2-40B4-BE49-F238E27FC236}">
                <a16:creationId xmlns:a16="http://schemas.microsoft.com/office/drawing/2014/main" id="{33F5978E-9055-4274-9417-C4FE20EE84A7}"/>
              </a:ext>
            </a:extLst>
          </p:cNvPr>
          <p:cNvSpPr>
            <a:spLocks/>
          </p:cNvSpPr>
          <p:nvPr/>
        </p:nvSpPr>
        <p:spPr bwMode="auto">
          <a:xfrm>
            <a:off x="7259638" y="5156200"/>
            <a:ext cx="468312" cy="692150"/>
          </a:xfrm>
          <a:custGeom>
            <a:avLst/>
            <a:gdLst>
              <a:gd name="T0" fmla="*/ 2147483647 w 295"/>
              <a:gd name="T1" fmla="*/ 2147483647 h 436"/>
              <a:gd name="T2" fmla="*/ 2147483647 w 295"/>
              <a:gd name="T3" fmla="*/ 2147483647 h 436"/>
              <a:gd name="T4" fmla="*/ 2147483647 w 295"/>
              <a:gd name="T5" fmla="*/ 2147483647 h 436"/>
              <a:gd name="T6" fmla="*/ 2147483647 w 295"/>
              <a:gd name="T7" fmla="*/ 2147483647 h 436"/>
              <a:gd name="T8" fmla="*/ 2147483647 w 295"/>
              <a:gd name="T9" fmla="*/ 2147483647 h 436"/>
              <a:gd name="T10" fmla="*/ 2147483647 w 295"/>
              <a:gd name="T11" fmla="*/ 2147483647 h 436"/>
              <a:gd name="T12" fmla="*/ 2147483647 w 295"/>
              <a:gd name="T13" fmla="*/ 0 h 436"/>
              <a:gd name="T14" fmla="*/ 0 60000 65536"/>
              <a:gd name="T15" fmla="*/ 0 60000 65536"/>
              <a:gd name="T16" fmla="*/ 0 60000 65536"/>
              <a:gd name="T17" fmla="*/ 0 60000 65536"/>
              <a:gd name="T18" fmla="*/ 0 60000 65536"/>
              <a:gd name="T19" fmla="*/ 0 60000 65536"/>
              <a:gd name="T20" fmla="*/ 0 60000 65536"/>
              <a:gd name="T21" fmla="*/ 0 w 295"/>
              <a:gd name="T22" fmla="*/ 0 h 436"/>
              <a:gd name="T23" fmla="*/ 295 w 295"/>
              <a:gd name="T24" fmla="*/ 436 h 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5" h="436">
                <a:moveTo>
                  <a:pt x="15" y="436"/>
                </a:moveTo>
                <a:cubicBezTo>
                  <a:pt x="7" y="430"/>
                  <a:pt x="0" y="424"/>
                  <a:pt x="11" y="408"/>
                </a:cubicBezTo>
                <a:cubicBezTo>
                  <a:pt x="22" y="392"/>
                  <a:pt x="64" y="363"/>
                  <a:pt x="79" y="340"/>
                </a:cubicBezTo>
                <a:cubicBezTo>
                  <a:pt x="94" y="317"/>
                  <a:pt x="86" y="295"/>
                  <a:pt x="99" y="268"/>
                </a:cubicBezTo>
                <a:cubicBezTo>
                  <a:pt x="112" y="241"/>
                  <a:pt x="130" y="207"/>
                  <a:pt x="155" y="176"/>
                </a:cubicBezTo>
                <a:cubicBezTo>
                  <a:pt x="180" y="145"/>
                  <a:pt x="224" y="109"/>
                  <a:pt x="247" y="80"/>
                </a:cubicBezTo>
                <a:cubicBezTo>
                  <a:pt x="270" y="51"/>
                  <a:pt x="282" y="25"/>
                  <a:pt x="295"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09" name="Freeform 25">
            <a:extLst>
              <a:ext uri="{FF2B5EF4-FFF2-40B4-BE49-F238E27FC236}">
                <a16:creationId xmlns:a16="http://schemas.microsoft.com/office/drawing/2014/main" id="{ADF5D356-3A62-4A19-9489-91C03528C75C}"/>
              </a:ext>
            </a:extLst>
          </p:cNvPr>
          <p:cNvSpPr>
            <a:spLocks/>
          </p:cNvSpPr>
          <p:nvPr/>
        </p:nvSpPr>
        <p:spPr bwMode="auto">
          <a:xfrm>
            <a:off x="6678613" y="5975350"/>
            <a:ext cx="427037" cy="774700"/>
          </a:xfrm>
          <a:custGeom>
            <a:avLst/>
            <a:gdLst>
              <a:gd name="T0" fmla="*/ 2147483647 w 269"/>
              <a:gd name="T1" fmla="*/ 2147483647 h 488"/>
              <a:gd name="T2" fmla="*/ 2147483647 w 269"/>
              <a:gd name="T3" fmla="*/ 2147483647 h 488"/>
              <a:gd name="T4" fmla="*/ 2147483647 w 269"/>
              <a:gd name="T5" fmla="*/ 2147483647 h 488"/>
              <a:gd name="T6" fmla="*/ 2147483647 w 269"/>
              <a:gd name="T7" fmla="*/ 2147483647 h 488"/>
              <a:gd name="T8" fmla="*/ 2147483647 w 269"/>
              <a:gd name="T9" fmla="*/ 2147483647 h 488"/>
              <a:gd name="T10" fmla="*/ 2147483647 w 269"/>
              <a:gd name="T11" fmla="*/ 2147483647 h 488"/>
              <a:gd name="T12" fmla="*/ 2147483647 w 269"/>
              <a:gd name="T13" fmla="*/ 2147483647 h 488"/>
              <a:gd name="T14" fmla="*/ 2147483647 w 269"/>
              <a:gd name="T15" fmla="*/ 0 h 488"/>
              <a:gd name="T16" fmla="*/ 0 60000 65536"/>
              <a:gd name="T17" fmla="*/ 0 60000 65536"/>
              <a:gd name="T18" fmla="*/ 0 60000 65536"/>
              <a:gd name="T19" fmla="*/ 0 60000 65536"/>
              <a:gd name="T20" fmla="*/ 0 60000 65536"/>
              <a:gd name="T21" fmla="*/ 0 60000 65536"/>
              <a:gd name="T22" fmla="*/ 0 60000 65536"/>
              <a:gd name="T23" fmla="*/ 0 60000 65536"/>
              <a:gd name="T24" fmla="*/ 0 w 269"/>
              <a:gd name="T25" fmla="*/ 0 h 488"/>
              <a:gd name="T26" fmla="*/ 269 w 269"/>
              <a:gd name="T27" fmla="*/ 488 h 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9" h="488">
                <a:moveTo>
                  <a:pt x="269" y="488"/>
                </a:moveTo>
                <a:cubicBezTo>
                  <a:pt x="238" y="471"/>
                  <a:pt x="208" y="455"/>
                  <a:pt x="185" y="440"/>
                </a:cubicBezTo>
                <a:cubicBezTo>
                  <a:pt x="162" y="425"/>
                  <a:pt x="149" y="414"/>
                  <a:pt x="129" y="396"/>
                </a:cubicBezTo>
                <a:cubicBezTo>
                  <a:pt x="109" y="378"/>
                  <a:pt x="85" y="351"/>
                  <a:pt x="65" y="332"/>
                </a:cubicBezTo>
                <a:cubicBezTo>
                  <a:pt x="45" y="313"/>
                  <a:pt x="18" y="301"/>
                  <a:pt x="9" y="280"/>
                </a:cubicBezTo>
                <a:cubicBezTo>
                  <a:pt x="0" y="259"/>
                  <a:pt x="0" y="239"/>
                  <a:pt x="13" y="208"/>
                </a:cubicBezTo>
                <a:cubicBezTo>
                  <a:pt x="26" y="177"/>
                  <a:pt x="68" y="131"/>
                  <a:pt x="85" y="96"/>
                </a:cubicBezTo>
                <a:cubicBezTo>
                  <a:pt x="102" y="61"/>
                  <a:pt x="109" y="30"/>
                  <a:pt x="117"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10" name="Freeform 26">
            <a:extLst>
              <a:ext uri="{FF2B5EF4-FFF2-40B4-BE49-F238E27FC236}">
                <a16:creationId xmlns:a16="http://schemas.microsoft.com/office/drawing/2014/main" id="{000EE2B9-6EA5-489E-9604-3502ABE54E06}"/>
              </a:ext>
            </a:extLst>
          </p:cNvPr>
          <p:cNvSpPr>
            <a:spLocks/>
          </p:cNvSpPr>
          <p:nvPr/>
        </p:nvSpPr>
        <p:spPr bwMode="auto">
          <a:xfrm>
            <a:off x="6481763" y="6102350"/>
            <a:ext cx="198437" cy="266700"/>
          </a:xfrm>
          <a:custGeom>
            <a:avLst/>
            <a:gdLst>
              <a:gd name="T0" fmla="*/ 2147483647 w 125"/>
              <a:gd name="T1" fmla="*/ 2147483647 h 168"/>
              <a:gd name="T2" fmla="*/ 2147483647 w 125"/>
              <a:gd name="T3" fmla="*/ 2147483647 h 168"/>
              <a:gd name="T4" fmla="*/ 2147483647 w 125"/>
              <a:gd name="T5" fmla="*/ 2147483647 h 168"/>
              <a:gd name="T6" fmla="*/ 2147483647 w 125"/>
              <a:gd name="T7" fmla="*/ 0 h 168"/>
              <a:gd name="T8" fmla="*/ 0 60000 65536"/>
              <a:gd name="T9" fmla="*/ 0 60000 65536"/>
              <a:gd name="T10" fmla="*/ 0 60000 65536"/>
              <a:gd name="T11" fmla="*/ 0 60000 65536"/>
              <a:gd name="T12" fmla="*/ 0 w 125"/>
              <a:gd name="T13" fmla="*/ 0 h 168"/>
              <a:gd name="T14" fmla="*/ 125 w 125"/>
              <a:gd name="T15" fmla="*/ 168 h 168"/>
            </a:gdLst>
            <a:ahLst/>
            <a:cxnLst>
              <a:cxn ang="T8">
                <a:pos x="T0" y="T1"/>
              </a:cxn>
              <a:cxn ang="T9">
                <a:pos x="T2" y="T3"/>
              </a:cxn>
              <a:cxn ang="T10">
                <a:pos x="T4" y="T5"/>
              </a:cxn>
              <a:cxn ang="T11">
                <a:pos x="T6" y="T7"/>
              </a:cxn>
            </a:cxnLst>
            <a:rect l="T12" t="T13" r="T14" b="T15"/>
            <a:pathLst>
              <a:path w="125" h="168">
                <a:moveTo>
                  <a:pt x="125" y="168"/>
                </a:moveTo>
                <a:cubicBezTo>
                  <a:pt x="112" y="163"/>
                  <a:pt x="100" y="158"/>
                  <a:pt x="81" y="140"/>
                </a:cubicBezTo>
                <a:cubicBezTo>
                  <a:pt x="62" y="122"/>
                  <a:pt x="18" y="83"/>
                  <a:pt x="9" y="60"/>
                </a:cubicBezTo>
                <a:cubicBezTo>
                  <a:pt x="0" y="37"/>
                  <a:pt x="12" y="18"/>
                  <a:pt x="25"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11" name="Freeform 27">
            <a:extLst>
              <a:ext uri="{FF2B5EF4-FFF2-40B4-BE49-F238E27FC236}">
                <a16:creationId xmlns:a16="http://schemas.microsoft.com/office/drawing/2014/main" id="{948E0E01-E771-4EAE-8010-102707D2C6EA}"/>
              </a:ext>
            </a:extLst>
          </p:cNvPr>
          <p:cNvSpPr>
            <a:spLocks/>
          </p:cNvSpPr>
          <p:nvPr/>
        </p:nvSpPr>
        <p:spPr bwMode="auto">
          <a:xfrm>
            <a:off x="730250" y="3479800"/>
            <a:ext cx="800100" cy="298450"/>
          </a:xfrm>
          <a:custGeom>
            <a:avLst/>
            <a:gdLst>
              <a:gd name="T0" fmla="*/ 2147483647 w 504"/>
              <a:gd name="T1" fmla="*/ 2147483647 h 188"/>
              <a:gd name="T2" fmla="*/ 2147483647 w 504"/>
              <a:gd name="T3" fmla="*/ 2147483647 h 188"/>
              <a:gd name="T4" fmla="*/ 2147483647 w 504"/>
              <a:gd name="T5" fmla="*/ 2147483647 h 188"/>
              <a:gd name="T6" fmla="*/ 2147483647 w 504"/>
              <a:gd name="T7" fmla="*/ 2147483647 h 188"/>
              <a:gd name="T8" fmla="*/ 2147483647 w 504"/>
              <a:gd name="T9" fmla="*/ 2147483647 h 188"/>
              <a:gd name="T10" fmla="*/ 2147483647 w 504"/>
              <a:gd name="T11" fmla="*/ 2147483647 h 188"/>
              <a:gd name="T12" fmla="*/ 2147483647 w 504"/>
              <a:gd name="T13" fmla="*/ 2147483647 h 188"/>
              <a:gd name="T14" fmla="*/ 0 w 504"/>
              <a:gd name="T15" fmla="*/ 0 h 188"/>
              <a:gd name="T16" fmla="*/ 0 60000 65536"/>
              <a:gd name="T17" fmla="*/ 0 60000 65536"/>
              <a:gd name="T18" fmla="*/ 0 60000 65536"/>
              <a:gd name="T19" fmla="*/ 0 60000 65536"/>
              <a:gd name="T20" fmla="*/ 0 60000 65536"/>
              <a:gd name="T21" fmla="*/ 0 60000 65536"/>
              <a:gd name="T22" fmla="*/ 0 60000 65536"/>
              <a:gd name="T23" fmla="*/ 0 60000 65536"/>
              <a:gd name="T24" fmla="*/ 0 w 504"/>
              <a:gd name="T25" fmla="*/ 0 h 188"/>
              <a:gd name="T26" fmla="*/ 504 w 504"/>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4" h="188">
                <a:moveTo>
                  <a:pt x="504" y="188"/>
                </a:moveTo>
                <a:cubicBezTo>
                  <a:pt x="481" y="173"/>
                  <a:pt x="459" y="159"/>
                  <a:pt x="432" y="148"/>
                </a:cubicBezTo>
                <a:cubicBezTo>
                  <a:pt x="405" y="137"/>
                  <a:pt x="371" y="128"/>
                  <a:pt x="344" y="120"/>
                </a:cubicBezTo>
                <a:cubicBezTo>
                  <a:pt x="317" y="112"/>
                  <a:pt x="296" y="105"/>
                  <a:pt x="272" y="100"/>
                </a:cubicBezTo>
                <a:cubicBezTo>
                  <a:pt x="248" y="95"/>
                  <a:pt x="227" y="96"/>
                  <a:pt x="200" y="92"/>
                </a:cubicBezTo>
                <a:cubicBezTo>
                  <a:pt x="173" y="88"/>
                  <a:pt x="135" y="83"/>
                  <a:pt x="108" y="76"/>
                </a:cubicBezTo>
                <a:cubicBezTo>
                  <a:pt x="81" y="69"/>
                  <a:pt x="58" y="65"/>
                  <a:pt x="40" y="52"/>
                </a:cubicBezTo>
                <a:cubicBezTo>
                  <a:pt x="22" y="39"/>
                  <a:pt x="11" y="19"/>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12" name="Freeform 28">
            <a:extLst>
              <a:ext uri="{FF2B5EF4-FFF2-40B4-BE49-F238E27FC236}">
                <a16:creationId xmlns:a16="http://schemas.microsoft.com/office/drawing/2014/main" id="{96508203-0D4B-4617-9D95-D9BD9544F9CC}"/>
              </a:ext>
            </a:extLst>
          </p:cNvPr>
          <p:cNvSpPr>
            <a:spLocks/>
          </p:cNvSpPr>
          <p:nvPr/>
        </p:nvSpPr>
        <p:spPr bwMode="auto">
          <a:xfrm>
            <a:off x="1244600" y="3422650"/>
            <a:ext cx="273050" cy="355600"/>
          </a:xfrm>
          <a:custGeom>
            <a:avLst/>
            <a:gdLst>
              <a:gd name="T0" fmla="*/ 2147483647 w 172"/>
              <a:gd name="T1" fmla="*/ 2147483647 h 224"/>
              <a:gd name="T2" fmla="*/ 2147483647 w 172"/>
              <a:gd name="T3" fmla="*/ 2147483647 h 224"/>
              <a:gd name="T4" fmla="*/ 2147483647 w 172"/>
              <a:gd name="T5" fmla="*/ 2147483647 h 224"/>
              <a:gd name="T6" fmla="*/ 2147483647 w 172"/>
              <a:gd name="T7" fmla="*/ 2147483647 h 224"/>
              <a:gd name="T8" fmla="*/ 0 w 172"/>
              <a:gd name="T9" fmla="*/ 0 h 224"/>
              <a:gd name="T10" fmla="*/ 0 60000 65536"/>
              <a:gd name="T11" fmla="*/ 0 60000 65536"/>
              <a:gd name="T12" fmla="*/ 0 60000 65536"/>
              <a:gd name="T13" fmla="*/ 0 60000 65536"/>
              <a:gd name="T14" fmla="*/ 0 60000 65536"/>
              <a:gd name="T15" fmla="*/ 0 w 172"/>
              <a:gd name="T16" fmla="*/ 0 h 224"/>
              <a:gd name="T17" fmla="*/ 172 w 172"/>
              <a:gd name="T18" fmla="*/ 224 h 224"/>
            </a:gdLst>
            <a:ahLst/>
            <a:cxnLst>
              <a:cxn ang="T10">
                <a:pos x="T0" y="T1"/>
              </a:cxn>
              <a:cxn ang="T11">
                <a:pos x="T2" y="T3"/>
              </a:cxn>
              <a:cxn ang="T12">
                <a:pos x="T4" y="T5"/>
              </a:cxn>
              <a:cxn ang="T13">
                <a:pos x="T6" y="T7"/>
              </a:cxn>
              <a:cxn ang="T14">
                <a:pos x="T8" y="T9"/>
              </a:cxn>
            </a:cxnLst>
            <a:rect l="T15" t="T16" r="T17" b="T18"/>
            <a:pathLst>
              <a:path w="172" h="224">
                <a:moveTo>
                  <a:pt x="172" y="224"/>
                </a:moveTo>
                <a:cubicBezTo>
                  <a:pt x="168" y="206"/>
                  <a:pt x="165" y="189"/>
                  <a:pt x="156" y="168"/>
                </a:cubicBezTo>
                <a:cubicBezTo>
                  <a:pt x="147" y="147"/>
                  <a:pt x="134" y="122"/>
                  <a:pt x="120" y="100"/>
                </a:cubicBezTo>
                <a:cubicBezTo>
                  <a:pt x="106" y="78"/>
                  <a:pt x="92" y="53"/>
                  <a:pt x="72" y="36"/>
                </a:cubicBezTo>
                <a:cubicBezTo>
                  <a:pt x="52" y="19"/>
                  <a:pt x="26" y="9"/>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13" name="Freeform 29">
            <a:extLst>
              <a:ext uri="{FF2B5EF4-FFF2-40B4-BE49-F238E27FC236}">
                <a16:creationId xmlns:a16="http://schemas.microsoft.com/office/drawing/2014/main" id="{EC9BED1E-20EE-4AF1-8DDC-A45E33AE4BB7}"/>
              </a:ext>
            </a:extLst>
          </p:cNvPr>
          <p:cNvSpPr>
            <a:spLocks/>
          </p:cNvSpPr>
          <p:nvPr/>
        </p:nvSpPr>
        <p:spPr bwMode="auto">
          <a:xfrm>
            <a:off x="3382963" y="3238500"/>
            <a:ext cx="852487" cy="1549400"/>
          </a:xfrm>
          <a:custGeom>
            <a:avLst/>
            <a:gdLst>
              <a:gd name="T0" fmla="*/ 2147483647 w 537"/>
              <a:gd name="T1" fmla="*/ 2147483647 h 976"/>
              <a:gd name="T2" fmla="*/ 2147483647 w 537"/>
              <a:gd name="T3" fmla="*/ 2147483647 h 976"/>
              <a:gd name="T4" fmla="*/ 2147483647 w 537"/>
              <a:gd name="T5" fmla="*/ 2147483647 h 976"/>
              <a:gd name="T6" fmla="*/ 2147483647 w 537"/>
              <a:gd name="T7" fmla="*/ 2147483647 h 976"/>
              <a:gd name="T8" fmla="*/ 2147483647 w 537"/>
              <a:gd name="T9" fmla="*/ 2147483647 h 976"/>
              <a:gd name="T10" fmla="*/ 2147483647 w 537"/>
              <a:gd name="T11" fmla="*/ 2147483647 h 976"/>
              <a:gd name="T12" fmla="*/ 2147483647 w 537"/>
              <a:gd name="T13" fmla="*/ 2147483647 h 976"/>
              <a:gd name="T14" fmla="*/ 2147483647 w 537"/>
              <a:gd name="T15" fmla="*/ 2147483647 h 976"/>
              <a:gd name="T16" fmla="*/ 2147483647 w 537"/>
              <a:gd name="T17" fmla="*/ 2147483647 h 976"/>
              <a:gd name="T18" fmla="*/ 2147483647 w 537"/>
              <a:gd name="T19" fmla="*/ 2147483647 h 976"/>
              <a:gd name="T20" fmla="*/ 2147483647 w 537"/>
              <a:gd name="T21" fmla="*/ 2147483647 h 976"/>
              <a:gd name="T22" fmla="*/ 2147483647 w 537"/>
              <a:gd name="T23" fmla="*/ 2147483647 h 976"/>
              <a:gd name="T24" fmla="*/ 2147483647 w 537"/>
              <a:gd name="T25" fmla="*/ 2147483647 h 976"/>
              <a:gd name="T26" fmla="*/ 2147483647 w 537"/>
              <a:gd name="T27" fmla="*/ 2147483647 h 976"/>
              <a:gd name="T28" fmla="*/ 2147483647 w 537"/>
              <a:gd name="T29" fmla="*/ 2147483647 h 976"/>
              <a:gd name="T30" fmla="*/ 2147483647 w 537"/>
              <a:gd name="T31" fmla="*/ 2147483647 h 976"/>
              <a:gd name="T32" fmla="*/ 2147483647 w 537"/>
              <a:gd name="T33" fmla="*/ 0 h 9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7"/>
              <a:gd name="T52" fmla="*/ 0 h 976"/>
              <a:gd name="T53" fmla="*/ 537 w 537"/>
              <a:gd name="T54" fmla="*/ 976 h 9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7" h="976">
                <a:moveTo>
                  <a:pt x="537" y="976"/>
                </a:moveTo>
                <a:cubicBezTo>
                  <a:pt x="521" y="962"/>
                  <a:pt x="505" y="949"/>
                  <a:pt x="489" y="944"/>
                </a:cubicBezTo>
                <a:cubicBezTo>
                  <a:pt x="473" y="939"/>
                  <a:pt x="446" y="957"/>
                  <a:pt x="441" y="948"/>
                </a:cubicBezTo>
                <a:cubicBezTo>
                  <a:pt x="436" y="939"/>
                  <a:pt x="458" y="911"/>
                  <a:pt x="457" y="892"/>
                </a:cubicBezTo>
                <a:cubicBezTo>
                  <a:pt x="456" y="873"/>
                  <a:pt x="454" y="852"/>
                  <a:pt x="437" y="836"/>
                </a:cubicBezTo>
                <a:cubicBezTo>
                  <a:pt x="420" y="820"/>
                  <a:pt x="384" y="811"/>
                  <a:pt x="357" y="796"/>
                </a:cubicBezTo>
                <a:cubicBezTo>
                  <a:pt x="330" y="781"/>
                  <a:pt x="307" y="761"/>
                  <a:pt x="277" y="748"/>
                </a:cubicBezTo>
                <a:cubicBezTo>
                  <a:pt x="247" y="735"/>
                  <a:pt x="215" y="726"/>
                  <a:pt x="177" y="716"/>
                </a:cubicBezTo>
                <a:cubicBezTo>
                  <a:pt x="139" y="706"/>
                  <a:pt x="76" y="702"/>
                  <a:pt x="49" y="688"/>
                </a:cubicBezTo>
                <a:cubicBezTo>
                  <a:pt x="22" y="674"/>
                  <a:pt x="25" y="661"/>
                  <a:pt x="17" y="632"/>
                </a:cubicBezTo>
                <a:cubicBezTo>
                  <a:pt x="9" y="603"/>
                  <a:pt x="0" y="549"/>
                  <a:pt x="1" y="516"/>
                </a:cubicBezTo>
                <a:cubicBezTo>
                  <a:pt x="2" y="483"/>
                  <a:pt x="16" y="463"/>
                  <a:pt x="25" y="436"/>
                </a:cubicBezTo>
                <a:cubicBezTo>
                  <a:pt x="34" y="409"/>
                  <a:pt x="44" y="388"/>
                  <a:pt x="53" y="356"/>
                </a:cubicBezTo>
                <a:cubicBezTo>
                  <a:pt x="62" y="324"/>
                  <a:pt x="77" y="275"/>
                  <a:pt x="81" y="244"/>
                </a:cubicBezTo>
                <a:cubicBezTo>
                  <a:pt x="85" y="213"/>
                  <a:pt x="75" y="197"/>
                  <a:pt x="77" y="168"/>
                </a:cubicBezTo>
                <a:cubicBezTo>
                  <a:pt x="79" y="139"/>
                  <a:pt x="88" y="96"/>
                  <a:pt x="93" y="68"/>
                </a:cubicBezTo>
                <a:cubicBezTo>
                  <a:pt x="98" y="40"/>
                  <a:pt x="103" y="20"/>
                  <a:pt x="109"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14" name="Freeform 30">
            <a:extLst>
              <a:ext uri="{FF2B5EF4-FFF2-40B4-BE49-F238E27FC236}">
                <a16:creationId xmlns:a16="http://schemas.microsoft.com/office/drawing/2014/main" id="{B189159B-AA54-4C9B-9C27-C78624B5B71E}"/>
              </a:ext>
            </a:extLst>
          </p:cNvPr>
          <p:cNvSpPr>
            <a:spLocks/>
          </p:cNvSpPr>
          <p:nvPr/>
        </p:nvSpPr>
        <p:spPr bwMode="auto">
          <a:xfrm>
            <a:off x="5530850" y="3009900"/>
            <a:ext cx="268288" cy="787400"/>
          </a:xfrm>
          <a:custGeom>
            <a:avLst/>
            <a:gdLst>
              <a:gd name="T0" fmla="*/ 0 w 169"/>
              <a:gd name="T1" fmla="*/ 2147483647 h 496"/>
              <a:gd name="T2" fmla="*/ 2147483647 w 169"/>
              <a:gd name="T3" fmla="*/ 2147483647 h 496"/>
              <a:gd name="T4" fmla="*/ 2147483647 w 169"/>
              <a:gd name="T5" fmla="*/ 2147483647 h 496"/>
              <a:gd name="T6" fmla="*/ 2147483647 w 169"/>
              <a:gd name="T7" fmla="*/ 2147483647 h 496"/>
              <a:gd name="T8" fmla="*/ 2147483647 w 169"/>
              <a:gd name="T9" fmla="*/ 2147483647 h 496"/>
              <a:gd name="T10" fmla="*/ 2147483647 w 169"/>
              <a:gd name="T11" fmla="*/ 2147483647 h 496"/>
              <a:gd name="T12" fmla="*/ 2147483647 w 169"/>
              <a:gd name="T13" fmla="*/ 2147483647 h 496"/>
              <a:gd name="T14" fmla="*/ 2147483647 w 169"/>
              <a:gd name="T15" fmla="*/ 2147483647 h 496"/>
              <a:gd name="T16" fmla="*/ 2147483647 w 169"/>
              <a:gd name="T17" fmla="*/ 2147483647 h 496"/>
              <a:gd name="T18" fmla="*/ 2147483647 w 169"/>
              <a:gd name="T19" fmla="*/ 2147483647 h 496"/>
              <a:gd name="T20" fmla="*/ 2147483647 w 169"/>
              <a:gd name="T21" fmla="*/ 0 h 4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9"/>
              <a:gd name="T34" fmla="*/ 0 h 496"/>
              <a:gd name="T35" fmla="*/ 169 w 169"/>
              <a:gd name="T36" fmla="*/ 496 h 4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9" h="496">
                <a:moveTo>
                  <a:pt x="0" y="496"/>
                </a:moveTo>
                <a:cubicBezTo>
                  <a:pt x="22" y="484"/>
                  <a:pt x="44" y="473"/>
                  <a:pt x="60" y="460"/>
                </a:cubicBezTo>
                <a:cubicBezTo>
                  <a:pt x="76" y="447"/>
                  <a:pt x="90" y="429"/>
                  <a:pt x="96" y="416"/>
                </a:cubicBezTo>
                <a:cubicBezTo>
                  <a:pt x="102" y="403"/>
                  <a:pt x="97" y="397"/>
                  <a:pt x="96" y="384"/>
                </a:cubicBezTo>
                <a:cubicBezTo>
                  <a:pt x="95" y="371"/>
                  <a:pt x="85" y="351"/>
                  <a:pt x="92" y="336"/>
                </a:cubicBezTo>
                <a:cubicBezTo>
                  <a:pt x="99" y="321"/>
                  <a:pt x="127" y="312"/>
                  <a:pt x="136" y="296"/>
                </a:cubicBezTo>
                <a:cubicBezTo>
                  <a:pt x="145" y="280"/>
                  <a:pt x="145" y="265"/>
                  <a:pt x="148" y="240"/>
                </a:cubicBezTo>
                <a:cubicBezTo>
                  <a:pt x="151" y="215"/>
                  <a:pt x="149" y="172"/>
                  <a:pt x="152" y="144"/>
                </a:cubicBezTo>
                <a:cubicBezTo>
                  <a:pt x="155" y="116"/>
                  <a:pt x="167" y="91"/>
                  <a:pt x="168" y="72"/>
                </a:cubicBezTo>
                <a:cubicBezTo>
                  <a:pt x="169" y="53"/>
                  <a:pt x="159" y="40"/>
                  <a:pt x="156" y="28"/>
                </a:cubicBezTo>
                <a:cubicBezTo>
                  <a:pt x="153" y="16"/>
                  <a:pt x="152" y="8"/>
                  <a:pt x="15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15" name="Freeform 31">
            <a:extLst>
              <a:ext uri="{FF2B5EF4-FFF2-40B4-BE49-F238E27FC236}">
                <a16:creationId xmlns:a16="http://schemas.microsoft.com/office/drawing/2014/main" id="{06F59DFC-A630-42BF-A298-1CE9E5620F2C}"/>
              </a:ext>
            </a:extLst>
          </p:cNvPr>
          <p:cNvSpPr>
            <a:spLocks/>
          </p:cNvSpPr>
          <p:nvPr/>
        </p:nvSpPr>
        <p:spPr bwMode="auto">
          <a:xfrm>
            <a:off x="7531100" y="4114800"/>
            <a:ext cx="781050" cy="628650"/>
          </a:xfrm>
          <a:custGeom>
            <a:avLst/>
            <a:gdLst>
              <a:gd name="T0" fmla="*/ 0 w 492"/>
              <a:gd name="T1" fmla="*/ 2147483647 h 396"/>
              <a:gd name="T2" fmla="*/ 2147483647 w 492"/>
              <a:gd name="T3" fmla="*/ 2147483647 h 396"/>
              <a:gd name="T4" fmla="*/ 2147483647 w 492"/>
              <a:gd name="T5" fmla="*/ 2147483647 h 396"/>
              <a:gd name="T6" fmla="*/ 2147483647 w 492"/>
              <a:gd name="T7" fmla="*/ 2147483647 h 396"/>
              <a:gd name="T8" fmla="*/ 2147483647 w 492"/>
              <a:gd name="T9" fmla="*/ 2147483647 h 396"/>
              <a:gd name="T10" fmla="*/ 2147483647 w 492"/>
              <a:gd name="T11" fmla="*/ 2147483647 h 396"/>
              <a:gd name="T12" fmla="*/ 2147483647 w 492"/>
              <a:gd name="T13" fmla="*/ 2147483647 h 396"/>
              <a:gd name="T14" fmla="*/ 2147483647 w 492"/>
              <a:gd name="T15" fmla="*/ 0 h 396"/>
              <a:gd name="T16" fmla="*/ 0 60000 65536"/>
              <a:gd name="T17" fmla="*/ 0 60000 65536"/>
              <a:gd name="T18" fmla="*/ 0 60000 65536"/>
              <a:gd name="T19" fmla="*/ 0 60000 65536"/>
              <a:gd name="T20" fmla="*/ 0 60000 65536"/>
              <a:gd name="T21" fmla="*/ 0 60000 65536"/>
              <a:gd name="T22" fmla="*/ 0 60000 65536"/>
              <a:gd name="T23" fmla="*/ 0 60000 65536"/>
              <a:gd name="T24" fmla="*/ 0 w 492"/>
              <a:gd name="T25" fmla="*/ 0 h 396"/>
              <a:gd name="T26" fmla="*/ 492 w 492"/>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2" h="396">
                <a:moveTo>
                  <a:pt x="0" y="396"/>
                </a:moveTo>
                <a:cubicBezTo>
                  <a:pt x="39" y="387"/>
                  <a:pt x="78" y="379"/>
                  <a:pt x="116" y="364"/>
                </a:cubicBezTo>
                <a:cubicBezTo>
                  <a:pt x="154" y="349"/>
                  <a:pt x="202" y="329"/>
                  <a:pt x="228" y="308"/>
                </a:cubicBezTo>
                <a:cubicBezTo>
                  <a:pt x="254" y="287"/>
                  <a:pt x="253" y="259"/>
                  <a:pt x="272" y="236"/>
                </a:cubicBezTo>
                <a:cubicBezTo>
                  <a:pt x="291" y="213"/>
                  <a:pt x="322" y="181"/>
                  <a:pt x="344" y="168"/>
                </a:cubicBezTo>
                <a:cubicBezTo>
                  <a:pt x="366" y="155"/>
                  <a:pt x="389" y="175"/>
                  <a:pt x="404" y="160"/>
                </a:cubicBezTo>
                <a:cubicBezTo>
                  <a:pt x="419" y="145"/>
                  <a:pt x="417" y="103"/>
                  <a:pt x="432" y="76"/>
                </a:cubicBezTo>
                <a:cubicBezTo>
                  <a:pt x="447" y="49"/>
                  <a:pt x="469" y="24"/>
                  <a:pt x="492"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16" name="Freeform 32">
            <a:extLst>
              <a:ext uri="{FF2B5EF4-FFF2-40B4-BE49-F238E27FC236}">
                <a16:creationId xmlns:a16="http://schemas.microsoft.com/office/drawing/2014/main" id="{F34DB616-08B5-42BF-AE00-46E1F90D64E3}"/>
              </a:ext>
            </a:extLst>
          </p:cNvPr>
          <p:cNvSpPr>
            <a:spLocks/>
          </p:cNvSpPr>
          <p:nvPr/>
        </p:nvSpPr>
        <p:spPr bwMode="auto">
          <a:xfrm>
            <a:off x="7423150" y="3111500"/>
            <a:ext cx="604838" cy="495300"/>
          </a:xfrm>
          <a:custGeom>
            <a:avLst/>
            <a:gdLst>
              <a:gd name="T0" fmla="*/ 2147483647 w 381"/>
              <a:gd name="T1" fmla="*/ 2147483647 h 312"/>
              <a:gd name="T2" fmla="*/ 2147483647 w 381"/>
              <a:gd name="T3" fmla="*/ 2147483647 h 312"/>
              <a:gd name="T4" fmla="*/ 2147483647 w 381"/>
              <a:gd name="T5" fmla="*/ 2147483647 h 312"/>
              <a:gd name="T6" fmla="*/ 2147483647 w 381"/>
              <a:gd name="T7" fmla="*/ 2147483647 h 312"/>
              <a:gd name="T8" fmla="*/ 2147483647 w 381"/>
              <a:gd name="T9" fmla="*/ 2147483647 h 312"/>
              <a:gd name="T10" fmla="*/ 2147483647 w 381"/>
              <a:gd name="T11" fmla="*/ 2147483647 h 312"/>
              <a:gd name="T12" fmla="*/ 2147483647 w 381"/>
              <a:gd name="T13" fmla="*/ 2147483647 h 312"/>
              <a:gd name="T14" fmla="*/ 2147483647 w 381"/>
              <a:gd name="T15" fmla="*/ 2147483647 h 312"/>
              <a:gd name="T16" fmla="*/ 2147483647 w 381"/>
              <a:gd name="T17" fmla="*/ 2147483647 h 312"/>
              <a:gd name="T18" fmla="*/ 2147483647 w 381"/>
              <a:gd name="T19" fmla="*/ 2147483647 h 312"/>
              <a:gd name="T20" fmla="*/ 2147483647 w 381"/>
              <a:gd name="T21" fmla="*/ 2147483647 h 312"/>
              <a:gd name="T22" fmla="*/ 0 w 381"/>
              <a:gd name="T23" fmla="*/ 0 h 3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1"/>
              <a:gd name="T37" fmla="*/ 0 h 312"/>
              <a:gd name="T38" fmla="*/ 381 w 381"/>
              <a:gd name="T39" fmla="*/ 312 h 3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1" h="312">
                <a:moveTo>
                  <a:pt x="188" y="312"/>
                </a:moveTo>
                <a:cubicBezTo>
                  <a:pt x="206" y="292"/>
                  <a:pt x="225" y="273"/>
                  <a:pt x="244" y="260"/>
                </a:cubicBezTo>
                <a:cubicBezTo>
                  <a:pt x="263" y="247"/>
                  <a:pt x="285" y="239"/>
                  <a:pt x="304" y="232"/>
                </a:cubicBezTo>
                <a:cubicBezTo>
                  <a:pt x="323" y="225"/>
                  <a:pt x="347" y="228"/>
                  <a:pt x="360" y="216"/>
                </a:cubicBezTo>
                <a:cubicBezTo>
                  <a:pt x="373" y="204"/>
                  <a:pt x="381" y="176"/>
                  <a:pt x="380" y="160"/>
                </a:cubicBezTo>
                <a:cubicBezTo>
                  <a:pt x="379" y="144"/>
                  <a:pt x="366" y="127"/>
                  <a:pt x="352" y="120"/>
                </a:cubicBezTo>
                <a:cubicBezTo>
                  <a:pt x="338" y="113"/>
                  <a:pt x="319" y="125"/>
                  <a:pt x="296" y="120"/>
                </a:cubicBezTo>
                <a:cubicBezTo>
                  <a:pt x="273" y="115"/>
                  <a:pt x="237" y="92"/>
                  <a:pt x="216" y="88"/>
                </a:cubicBezTo>
                <a:cubicBezTo>
                  <a:pt x="195" y="84"/>
                  <a:pt x="190" y="96"/>
                  <a:pt x="168" y="96"/>
                </a:cubicBezTo>
                <a:cubicBezTo>
                  <a:pt x="146" y="96"/>
                  <a:pt x="106" y="97"/>
                  <a:pt x="84" y="88"/>
                </a:cubicBezTo>
                <a:cubicBezTo>
                  <a:pt x="62" y="79"/>
                  <a:pt x="50" y="55"/>
                  <a:pt x="36" y="40"/>
                </a:cubicBezTo>
                <a:cubicBezTo>
                  <a:pt x="22" y="25"/>
                  <a:pt x="11" y="12"/>
                  <a:pt x="0"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17" name="Freeform 33">
            <a:extLst>
              <a:ext uri="{FF2B5EF4-FFF2-40B4-BE49-F238E27FC236}">
                <a16:creationId xmlns:a16="http://schemas.microsoft.com/office/drawing/2014/main" id="{A949D1C7-4900-43FF-B32A-5DE114978863}"/>
              </a:ext>
            </a:extLst>
          </p:cNvPr>
          <p:cNvSpPr>
            <a:spLocks/>
          </p:cNvSpPr>
          <p:nvPr/>
        </p:nvSpPr>
        <p:spPr bwMode="auto">
          <a:xfrm>
            <a:off x="6024563" y="3422650"/>
            <a:ext cx="153987" cy="285750"/>
          </a:xfrm>
          <a:custGeom>
            <a:avLst/>
            <a:gdLst>
              <a:gd name="T0" fmla="*/ 2147483647 w 97"/>
              <a:gd name="T1" fmla="*/ 2147483647 h 180"/>
              <a:gd name="T2" fmla="*/ 2147483647 w 97"/>
              <a:gd name="T3" fmla="*/ 2147483647 h 180"/>
              <a:gd name="T4" fmla="*/ 2147483647 w 97"/>
              <a:gd name="T5" fmla="*/ 2147483647 h 180"/>
              <a:gd name="T6" fmla="*/ 2147483647 w 97"/>
              <a:gd name="T7" fmla="*/ 2147483647 h 180"/>
              <a:gd name="T8" fmla="*/ 2147483647 w 97"/>
              <a:gd name="T9" fmla="*/ 2147483647 h 180"/>
              <a:gd name="T10" fmla="*/ 2147483647 w 97"/>
              <a:gd name="T11" fmla="*/ 0 h 180"/>
              <a:gd name="T12" fmla="*/ 0 60000 65536"/>
              <a:gd name="T13" fmla="*/ 0 60000 65536"/>
              <a:gd name="T14" fmla="*/ 0 60000 65536"/>
              <a:gd name="T15" fmla="*/ 0 60000 65536"/>
              <a:gd name="T16" fmla="*/ 0 60000 65536"/>
              <a:gd name="T17" fmla="*/ 0 60000 65536"/>
              <a:gd name="T18" fmla="*/ 0 w 97"/>
              <a:gd name="T19" fmla="*/ 0 h 180"/>
              <a:gd name="T20" fmla="*/ 97 w 97"/>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97" h="180">
                <a:moveTo>
                  <a:pt x="25" y="180"/>
                </a:moveTo>
                <a:cubicBezTo>
                  <a:pt x="16" y="171"/>
                  <a:pt x="8" y="163"/>
                  <a:pt x="5" y="148"/>
                </a:cubicBezTo>
                <a:cubicBezTo>
                  <a:pt x="2" y="133"/>
                  <a:pt x="0" y="109"/>
                  <a:pt x="5" y="92"/>
                </a:cubicBezTo>
                <a:cubicBezTo>
                  <a:pt x="10" y="75"/>
                  <a:pt x="24" y="59"/>
                  <a:pt x="33" y="48"/>
                </a:cubicBezTo>
                <a:cubicBezTo>
                  <a:pt x="42" y="37"/>
                  <a:pt x="50" y="36"/>
                  <a:pt x="61" y="28"/>
                </a:cubicBezTo>
                <a:cubicBezTo>
                  <a:pt x="72" y="20"/>
                  <a:pt x="84" y="10"/>
                  <a:pt x="97"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18" name="Freeform 34">
            <a:extLst>
              <a:ext uri="{FF2B5EF4-FFF2-40B4-BE49-F238E27FC236}">
                <a16:creationId xmlns:a16="http://schemas.microsoft.com/office/drawing/2014/main" id="{62635DA6-2822-455D-995E-FB79EDC3D83E}"/>
              </a:ext>
            </a:extLst>
          </p:cNvPr>
          <p:cNvSpPr>
            <a:spLocks/>
          </p:cNvSpPr>
          <p:nvPr/>
        </p:nvSpPr>
        <p:spPr bwMode="auto">
          <a:xfrm>
            <a:off x="7683500" y="3473450"/>
            <a:ext cx="565150" cy="381000"/>
          </a:xfrm>
          <a:custGeom>
            <a:avLst/>
            <a:gdLst>
              <a:gd name="T0" fmla="*/ 0 w 356"/>
              <a:gd name="T1" fmla="*/ 2147483647 h 240"/>
              <a:gd name="T2" fmla="*/ 2147483647 w 356"/>
              <a:gd name="T3" fmla="*/ 2147483647 h 240"/>
              <a:gd name="T4" fmla="*/ 2147483647 w 356"/>
              <a:gd name="T5" fmla="*/ 2147483647 h 240"/>
              <a:gd name="T6" fmla="*/ 2147483647 w 356"/>
              <a:gd name="T7" fmla="*/ 2147483647 h 240"/>
              <a:gd name="T8" fmla="*/ 2147483647 w 356"/>
              <a:gd name="T9" fmla="*/ 2147483647 h 240"/>
              <a:gd name="T10" fmla="*/ 2147483647 w 356"/>
              <a:gd name="T11" fmla="*/ 0 h 240"/>
              <a:gd name="T12" fmla="*/ 0 60000 65536"/>
              <a:gd name="T13" fmla="*/ 0 60000 65536"/>
              <a:gd name="T14" fmla="*/ 0 60000 65536"/>
              <a:gd name="T15" fmla="*/ 0 60000 65536"/>
              <a:gd name="T16" fmla="*/ 0 60000 65536"/>
              <a:gd name="T17" fmla="*/ 0 60000 65536"/>
              <a:gd name="T18" fmla="*/ 0 w 356"/>
              <a:gd name="T19" fmla="*/ 0 h 240"/>
              <a:gd name="T20" fmla="*/ 356 w 356"/>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356" h="240">
                <a:moveTo>
                  <a:pt x="0" y="240"/>
                </a:moveTo>
                <a:cubicBezTo>
                  <a:pt x="18" y="228"/>
                  <a:pt x="37" y="216"/>
                  <a:pt x="60" y="200"/>
                </a:cubicBezTo>
                <a:cubicBezTo>
                  <a:pt x="83" y="184"/>
                  <a:pt x="113" y="165"/>
                  <a:pt x="140" y="144"/>
                </a:cubicBezTo>
                <a:cubicBezTo>
                  <a:pt x="167" y="123"/>
                  <a:pt x="194" y="95"/>
                  <a:pt x="220" y="76"/>
                </a:cubicBezTo>
                <a:cubicBezTo>
                  <a:pt x="246" y="57"/>
                  <a:pt x="273" y="41"/>
                  <a:pt x="296" y="28"/>
                </a:cubicBezTo>
                <a:cubicBezTo>
                  <a:pt x="319" y="15"/>
                  <a:pt x="345" y="5"/>
                  <a:pt x="356"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grpSp>
        <p:nvGrpSpPr>
          <p:cNvPr id="2" name="Group 35">
            <a:extLst>
              <a:ext uri="{FF2B5EF4-FFF2-40B4-BE49-F238E27FC236}">
                <a16:creationId xmlns:a16="http://schemas.microsoft.com/office/drawing/2014/main" id="{CBE1AC54-8743-48FB-9687-45D704DAE909}"/>
              </a:ext>
            </a:extLst>
          </p:cNvPr>
          <p:cNvGrpSpPr>
            <a:grpSpLocks/>
          </p:cNvGrpSpPr>
          <p:nvPr/>
        </p:nvGrpSpPr>
        <p:grpSpPr bwMode="auto">
          <a:xfrm>
            <a:off x="5915025" y="1295400"/>
            <a:ext cx="2362200" cy="962025"/>
            <a:chOff x="3726" y="816"/>
            <a:chExt cx="1488" cy="606"/>
          </a:xfrm>
        </p:grpSpPr>
        <p:sp>
          <p:nvSpPr>
            <p:cNvPr id="426020" name="Cloud">
              <a:extLst>
                <a:ext uri="{FF2B5EF4-FFF2-40B4-BE49-F238E27FC236}">
                  <a16:creationId xmlns:a16="http://schemas.microsoft.com/office/drawing/2014/main" id="{C49FE133-ED4B-42BA-9E0D-84B6A1413A12}"/>
                </a:ext>
              </a:extLst>
            </p:cNvPr>
            <p:cNvSpPr>
              <a:spLocks noChangeAspect="1" noEditPoints="1" noChangeArrowheads="1"/>
            </p:cNvSpPr>
            <p:nvPr/>
          </p:nvSpPr>
          <p:spPr bwMode="auto">
            <a:xfrm>
              <a:off x="3726" y="972"/>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sp>
          <p:nvSpPr>
            <p:cNvPr id="426021" name="Cloud">
              <a:extLst>
                <a:ext uri="{FF2B5EF4-FFF2-40B4-BE49-F238E27FC236}">
                  <a16:creationId xmlns:a16="http://schemas.microsoft.com/office/drawing/2014/main" id="{BC581AA5-E83C-4888-8C18-C1301FA1CF2E}"/>
                </a:ext>
              </a:extLst>
            </p:cNvPr>
            <p:cNvSpPr>
              <a:spLocks noChangeAspect="1" noEditPoints="1" noChangeArrowheads="1"/>
            </p:cNvSpPr>
            <p:nvPr/>
          </p:nvSpPr>
          <p:spPr bwMode="auto">
            <a:xfrm>
              <a:off x="4542" y="876"/>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sp>
          <p:nvSpPr>
            <p:cNvPr id="426022" name="Cloud">
              <a:extLst>
                <a:ext uri="{FF2B5EF4-FFF2-40B4-BE49-F238E27FC236}">
                  <a16:creationId xmlns:a16="http://schemas.microsoft.com/office/drawing/2014/main" id="{F994B09A-A5CE-45F1-8A3C-E02D613A4F78}"/>
                </a:ext>
              </a:extLst>
            </p:cNvPr>
            <p:cNvSpPr>
              <a:spLocks noChangeAspect="1" noEditPoints="1" noChangeArrowheads="1"/>
            </p:cNvSpPr>
            <p:nvPr/>
          </p:nvSpPr>
          <p:spPr bwMode="auto">
            <a:xfrm rot="10800000">
              <a:off x="4218" y="816"/>
              <a:ext cx="528" cy="5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grpSp>
      <p:grpSp>
        <p:nvGrpSpPr>
          <p:cNvPr id="3" name="Group 39">
            <a:extLst>
              <a:ext uri="{FF2B5EF4-FFF2-40B4-BE49-F238E27FC236}">
                <a16:creationId xmlns:a16="http://schemas.microsoft.com/office/drawing/2014/main" id="{38EF8BCD-AC36-4FA2-9645-EEE0B0E527B2}"/>
              </a:ext>
            </a:extLst>
          </p:cNvPr>
          <p:cNvGrpSpPr>
            <a:grpSpLocks/>
          </p:cNvGrpSpPr>
          <p:nvPr/>
        </p:nvGrpSpPr>
        <p:grpSpPr bwMode="auto">
          <a:xfrm>
            <a:off x="2257425" y="1295400"/>
            <a:ext cx="3429000" cy="962025"/>
            <a:chOff x="1422" y="816"/>
            <a:chExt cx="2160" cy="606"/>
          </a:xfrm>
        </p:grpSpPr>
        <p:sp>
          <p:nvSpPr>
            <p:cNvPr id="426024" name="Cloud">
              <a:extLst>
                <a:ext uri="{FF2B5EF4-FFF2-40B4-BE49-F238E27FC236}">
                  <a16:creationId xmlns:a16="http://schemas.microsoft.com/office/drawing/2014/main" id="{53CDF4CC-A57B-407B-A8E5-A709E6B5B2A7}"/>
                </a:ext>
              </a:extLst>
            </p:cNvPr>
            <p:cNvSpPr>
              <a:spLocks noChangeAspect="1" noEditPoints="1" noChangeArrowheads="1"/>
            </p:cNvSpPr>
            <p:nvPr/>
          </p:nvSpPr>
          <p:spPr bwMode="auto">
            <a:xfrm rot="10800000">
              <a:off x="1422" y="876"/>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grpSp>
          <p:nvGrpSpPr>
            <p:cNvPr id="1135" name="Group 41">
              <a:extLst>
                <a:ext uri="{FF2B5EF4-FFF2-40B4-BE49-F238E27FC236}">
                  <a16:creationId xmlns:a16="http://schemas.microsoft.com/office/drawing/2014/main" id="{6AEF4FD8-0E61-4CD1-9EC7-81DD24700B3E}"/>
                </a:ext>
              </a:extLst>
            </p:cNvPr>
            <p:cNvGrpSpPr>
              <a:grpSpLocks/>
            </p:cNvGrpSpPr>
            <p:nvPr/>
          </p:nvGrpSpPr>
          <p:grpSpPr bwMode="auto">
            <a:xfrm>
              <a:off x="2526" y="816"/>
              <a:ext cx="1056" cy="606"/>
              <a:chOff x="2526" y="816"/>
              <a:chExt cx="1056" cy="606"/>
            </a:xfrm>
          </p:grpSpPr>
          <p:sp>
            <p:nvSpPr>
              <p:cNvPr id="426026" name="Cloud">
                <a:extLst>
                  <a:ext uri="{FF2B5EF4-FFF2-40B4-BE49-F238E27FC236}">
                    <a16:creationId xmlns:a16="http://schemas.microsoft.com/office/drawing/2014/main" id="{748D19B7-2159-4418-9091-4DBA9AB6A967}"/>
                  </a:ext>
                </a:extLst>
              </p:cNvPr>
              <p:cNvSpPr>
                <a:spLocks noChangeAspect="1" noEditPoints="1" noChangeArrowheads="1"/>
              </p:cNvSpPr>
              <p:nvPr/>
            </p:nvSpPr>
            <p:spPr bwMode="auto">
              <a:xfrm rot="5400000">
                <a:off x="2982" y="744"/>
                <a:ext cx="528" cy="67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sp>
            <p:nvSpPr>
              <p:cNvPr id="426027" name="Cloud">
                <a:extLst>
                  <a:ext uri="{FF2B5EF4-FFF2-40B4-BE49-F238E27FC236}">
                    <a16:creationId xmlns:a16="http://schemas.microsoft.com/office/drawing/2014/main" id="{DD4F6CC1-0A58-4C6B-9185-EE6DACFD970D}"/>
                  </a:ext>
                </a:extLst>
              </p:cNvPr>
              <p:cNvSpPr>
                <a:spLocks noChangeAspect="1" noEditPoints="1" noChangeArrowheads="1"/>
              </p:cNvSpPr>
              <p:nvPr/>
            </p:nvSpPr>
            <p:spPr bwMode="auto">
              <a:xfrm>
                <a:off x="2526" y="972"/>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grpSp>
      </p:grpSp>
      <p:graphicFrame>
        <p:nvGraphicFramePr>
          <p:cNvPr id="426028" name="Object 2">
            <a:extLst>
              <a:ext uri="{FF2B5EF4-FFF2-40B4-BE49-F238E27FC236}">
                <a16:creationId xmlns:a16="http://schemas.microsoft.com/office/drawing/2014/main" id="{0DE6004B-5728-445F-9411-BD31B1BEFD99}"/>
              </a:ext>
            </a:extLst>
          </p:cNvPr>
          <p:cNvGraphicFramePr>
            <a:graphicFrameLocks noChangeAspect="1"/>
          </p:cNvGraphicFramePr>
          <p:nvPr>
            <p:extLst>
              <p:ext uri="{D42A27DB-BD31-4B8C-83A1-F6EECF244321}">
                <p14:modId xmlns:p14="http://schemas.microsoft.com/office/powerpoint/2010/main" val="1590807616"/>
              </p:ext>
            </p:extLst>
          </p:nvPr>
        </p:nvGraphicFramePr>
        <p:xfrm>
          <a:off x="2046288" y="2011363"/>
          <a:ext cx="5984875" cy="1006475"/>
        </p:xfrm>
        <a:graphic>
          <a:graphicData uri="http://schemas.openxmlformats.org/presentationml/2006/ole">
            <mc:AlternateContent xmlns:mc="http://schemas.openxmlformats.org/markup-compatibility/2006">
              <mc:Choice xmlns:v="urn:schemas-microsoft-com:vml" Requires="v">
                <p:oleObj spid="_x0000_s1059" name="Artwork" r:id="rId6" imgW="5984280" imgH="1006560" progId="Adobe.Illustrator.8">
                  <p:embed/>
                </p:oleObj>
              </mc:Choice>
              <mc:Fallback>
                <p:oleObj name="Artwork" r:id="rId6" imgW="5984280" imgH="1006560" progId="Adobe.Illustrator.8">
                  <p:embed/>
                  <p:pic>
                    <p:nvPicPr>
                      <p:cNvPr id="426028" name="Object 2">
                        <a:extLst>
                          <a:ext uri="{FF2B5EF4-FFF2-40B4-BE49-F238E27FC236}">
                            <a16:creationId xmlns:a16="http://schemas.microsoft.com/office/drawing/2014/main" id="{0DE6004B-5728-445F-9411-BD31B1BEFD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6288" y="2011363"/>
                        <a:ext cx="5984875"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6029" name="Freeform 45">
            <a:extLst>
              <a:ext uri="{FF2B5EF4-FFF2-40B4-BE49-F238E27FC236}">
                <a16:creationId xmlns:a16="http://schemas.microsoft.com/office/drawing/2014/main" id="{8BFCFA33-A4C5-47DE-B6CA-E506BA55B2FF}"/>
              </a:ext>
            </a:extLst>
          </p:cNvPr>
          <p:cNvSpPr>
            <a:spLocks/>
          </p:cNvSpPr>
          <p:nvPr/>
        </p:nvSpPr>
        <p:spPr bwMode="auto">
          <a:xfrm>
            <a:off x="487363" y="3981450"/>
            <a:ext cx="728662" cy="738188"/>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30" name="Freeform 46">
            <a:extLst>
              <a:ext uri="{FF2B5EF4-FFF2-40B4-BE49-F238E27FC236}">
                <a16:creationId xmlns:a16="http://schemas.microsoft.com/office/drawing/2014/main" id="{5185316B-8FD0-423F-8215-0546B4135150}"/>
              </a:ext>
            </a:extLst>
          </p:cNvPr>
          <p:cNvSpPr>
            <a:spLocks/>
          </p:cNvSpPr>
          <p:nvPr/>
        </p:nvSpPr>
        <p:spPr bwMode="auto">
          <a:xfrm>
            <a:off x="6781800" y="5562600"/>
            <a:ext cx="533400" cy="1066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31" name="Freeform 47">
            <a:extLst>
              <a:ext uri="{FF2B5EF4-FFF2-40B4-BE49-F238E27FC236}">
                <a16:creationId xmlns:a16="http://schemas.microsoft.com/office/drawing/2014/main" id="{601B08C8-9CB4-4067-94B9-6D8C0AC4B5B4}"/>
              </a:ext>
            </a:extLst>
          </p:cNvPr>
          <p:cNvSpPr>
            <a:spLocks/>
          </p:cNvSpPr>
          <p:nvPr/>
        </p:nvSpPr>
        <p:spPr bwMode="auto">
          <a:xfrm>
            <a:off x="533400" y="4648200"/>
            <a:ext cx="9144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32" name="Freeform 48">
            <a:extLst>
              <a:ext uri="{FF2B5EF4-FFF2-40B4-BE49-F238E27FC236}">
                <a16:creationId xmlns:a16="http://schemas.microsoft.com/office/drawing/2014/main" id="{5B468054-760C-4525-A537-D5F34D2C9FAC}"/>
              </a:ext>
            </a:extLst>
          </p:cNvPr>
          <p:cNvSpPr>
            <a:spLocks/>
          </p:cNvSpPr>
          <p:nvPr/>
        </p:nvSpPr>
        <p:spPr bwMode="auto">
          <a:xfrm>
            <a:off x="457200" y="5029200"/>
            <a:ext cx="1066800" cy="1066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33" name="Freeform 49">
            <a:extLst>
              <a:ext uri="{FF2B5EF4-FFF2-40B4-BE49-F238E27FC236}">
                <a16:creationId xmlns:a16="http://schemas.microsoft.com/office/drawing/2014/main" id="{87A6ED16-4CFF-40EB-97C1-C5EBAB516FAC}"/>
              </a:ext>
            </a:extLst>
          </p:cNvPr>
          <p:cNvSpPr>
            <a:spLocks/>
          </p:cNvSpPr>
          <p:nvPr/>
        </p:nvSpPr>
        <p:spPr bwMode="auto">
          <a:xfrm>
            <a:off x="1981200" y="2819400"/>
            <a:ext cx="762000" cy="1066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34" name="Freeform 50">
            <a:extLst>
              <a:ext uri="{FF2B5EF4-FFF2-40B4-BE49-F238E27FC236}">
                <a16:creationId xmlns:a16="http://schemas.microsoft.com/office/drawing/2014/main" id="{5D632B76-D6E9-463A-A813-7C72AD364407}"/>
              </a:ext>
            </a:extLst>
          </p:cNvPr>
          <p:cNvSpPr>
            <a:spLocks/>
          </p:cNvSpPr>
          <p:nvPr/>
        </p:nvSpPr>
        <p:spPr bwMode="auto">
          <a:xfrm>
            <a:off x="609600" y="5562600"/>
            <a:ext cx="685800" cy="685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35" name="Freeform 51">
            <a:extLst>
              <a:ext uri="{FF2B5EF4-FFF2-40B4-BE49-F238E27FC236}">
                <a16:creationId xmlns:a16="http://schemas.microsoft.com/office/drawing/2014/main" id="{38FE5D98-49A4-4909-BEAE-6F9D23605C94}"/>
              </a:ext>
            </a:extLst>
          </p:cNvPr>
          <p:cNvSpPr>
            <a:spLocks/>
          </p:cNvSpPr>
          <p:nvPr/>
        </p:nvSpPr>
        <p:spPr bwMode="auto">
          <a:xfrm>
            <a:off x="6019800" y="6172200"/>
            <a:ext cx="4572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36" name="Freeform 52">
            <a:extLst>
              <a:ext uri="{FF2B5EF4-FFF2-40B4-BE49-F238E27FC236}">
                <a16:creationId xmlns:a16="http://schemas.microsoft.com/office/drawing/2014/main" id="{951721BE-9EC2-4A67-A7BF-C70C9577BD31}"/>
              </a:ext>
            </a:extLst>
          </p:cNvPr>
          <p:cNvSpPr>
            <a:spLocks/>
          </p:cNvSpPr>
          <p:nvPr/>
        </p:nvSpPr>
        <p:spPr bwMode="auto">
          <a:xfrm>
            <a:off x="533400" y="3352800"/>
            <a:ext cx="6096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37" name="Freeform 53">
            <a:extLst>
              <a:ext uri="{FF2B5EF4-FFF2-40B4-BE49-F238E27FC236}">
                <a16:creationId xmlns:a16="http://schemas.microsoft.com/office/drawing/2014/main" id="{DF19C5E9-D487-45E6-8131-99367F6B8606}"/>
              </a:ext>
            </a:extLst>
          </p:cNvPr>
          <p:cNvSpPr>
            <a:spLocks/>
          </p:cNvSpPr>
          <p:nvPr/>
        </p:nvSpPr>
        <p:spPr bwMode="auto">
          <a:xfrm>
            <a:off x="457200" y="5715000"/>
            <a:ext cx="4572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38" name="Freeform 54">
            <a:extLst>
              <a:ext uri="{FF2B5EF4-FFF2-40B4-BE49-F238E27FC236}">
                <a16:creationId xmlns:a16="http://schemas.microsoft.com/office/drawing/2014/main" id="{135C696D-6E13-404E-9BCD-D5FE53CA31E6}"/>
              </a:ext>
            </a:extLst>
          </p:cNvPr>
          <p:cNvSpPr>
            <a:spLocks/>
          </p:cNvSpPr>
          <p:nvPr/>
        </p:nvSpPr>
        <p:spPr bwMode="auto">
          <a:xfrm>
            <a:off x="609600" y="3276600"/>
            <a:ext cx="6096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39" name="Freeform 55">
            <a:extLst>
              <a:ext uri="{FF2B5EF4-FFF2-40B4-BE49-F238E27FC236}">
                <a16:creationId xmlns:a16="http://schemas.microsoft.com/office/drawing/2014/main" id="{9FB962CF-52B0-4D8C-B039-834718AC8284}"/>
              </a:ext>
            </a:extLst>
          </p:cNvPr>
          <p:cNvSpPr>
            <a:spLocks/>
          </p:cNvSpPr>
          <p:nvPr/>
        </p:nvSpPr>
        <p:spPr bwMode="auto">
          <a:xfrm>
            <a:off x="1295400" y="3733800"/>
            <a:ext cx="609600" cy="990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40" name="Freeform 56">
            <a:extLst>
              <a:ext uri="{FF2B5EF4-FFF2-40B4-BE49-F238E27FC236}">
                <a16:creationId xmlns:a16="http://schemas.microsoft.com/office/drawing/2014/main" id="{6EA55BB0-E84E-4EC4-A6E0-791AFD177B7E}"/>
              </a:ext>
            </a:extLst>
          </p:cNvPr>
          <p:cNvSpPr>
            <a:spLocks/>
          </p:cNvSpPr>
          <p:nvPr/>
        </p:nvSpPr>
        <p:spPr bwMode="auto">
          <a:xfrm>
            <a:off x="1524000" y="3886200"/>
            <a:ext cx="609600" cy="762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41" name="Freeform 57">
            <a:extLst>
              <a:ext uri="{FF2B5EF4-FFF2-40B4-BE49-F238E27FC236}">
                <a16:creationId xmlns:a16="http://schemas.microsoft.com/office/drawing/2014/main" id="{862CC9A0-E935-4392-BB55-05F9D1DD8FE2}"/>
              </a:ext>
            </a:extLst>
          </p:cNvPr>
          <p:cNvSpPr>
            <a:spLocks/>
          </p:cNvSpPr>
          <p:nvPr/>
        </p:nvSpPr>
        <p:spPr bwMode="auto">
          <a:xfrm>
            <a:off x="1066800" y="2971800"/>
            <a:ext cx="9144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42" name="Freeform 58">
            <a:extLst>
              <a:ext uri="{FF2B5EF4-FFF2-40B4-BE49-F238E27FC236}">
                <a16:creationId xmlns:a16="http://schemas.microsoft.com/office/drawing/2014/main" id="{BA065347-C89B-4D53-A83C-CAC3CCA0AFC6}"/>
              </a:ext>
            </a:extLst>
          </p:cNvPr>
          <p:cNvSpPr>
            <a:spLocks/>
          </p:cNvSpPr>
          <p:nvPr/>
        </p:nvSpPr>
        <p:spPr bwMode="auto">
          <a:xfrm>
            <a:off x="1447800" y="2895600"/>
            <a:ext cx="381000" cy="685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43" name="Freeform 59">
            <a:extLst>
              <a:ext uri="{FF2B5EF4-FFF2-40B4-BE49-F238E27FC236}">
                <a16:creationId xmlns:a16="http://schemas.microsoft.com/office/drawing/2014/main" id="{C032570C-D786-4189-A0D0-ABC4AC56EFB1}"/>
              </a:ext>
            </a:extLst>
          </p:cNvPr>
          <p:cNvSpPr>
            <a:spLocks/>
          </p:cNvSpPr>
          <p:nvPr/>
        </p:nvSpPr>
        <p:spPr bwMode="auto">
          <a:xfrm>
            <a:off x="1676400" y="2819400"/>
            <a:ext cx="838200" cy="1219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44" name="Freeform 60">
            <a:extLst>
              <a:ext uri="{FF2B5EF4-FFF2-40B4-BE49-F238E27FC236}">
                <a16:creationId xmlns:a16="http://schemas.microsoft.com/office/drawing/2014/main" id="{C42E1571-4579-406C-9066-A845FAED2290}"/>
              </a:ext>
            </a:extLst>
          </p:cNvPr>
          <p:cNvSpPr>
            <a:spLocks/>
          </p:cNvSpPr>
          <p:nvPr/>
        </p:nvSpPr>
        <p:spPr bwMode="auto">
          <a:xfrm flipH="1">
            <a:off x="6172200" y="2895600"/>
            <a:ext cx="1524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45" name="Freeform 61">
            <a:extLst>
              <a:ext uri="{FF2B5EF4-FFF2-40B4-BE49-F238E27FC236}">
                <a16:creationId xmlns:a16="http://schemas.microsoft.com/office/drawing/2014/main" id="{E93BEACD-1958-405B-BD8B-E9CD47AD414A}"/>
              </a:ext>
            </a:extLst>
          </p:cNvPr>
          <p:cNvSpPr>
            <a:spLocks/>
          </p:cNvSpPr>
          <p:nvPr/>
        </p:nvSpPr>
        <p:spPr bwMode="auto">
          <a:xfrm>
            <a:off x="2362200" y="2819400"/>
            <a:ext cx="304800" cy="457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46" name="Freeform 62">
            <a:extLst>
              <a:ext uri="{FF2B5EF4-FFF2-40B4-BE49-F238E27FC236}">
                <a16:creationId xmlns:a16="http://schemas.microsoft.com/office/drawing/2014/main" id="{4E7A886A-A088-40CA-9B7F-C6579A886EB0}"/>
              </a:ext>
            </a:extLst>
          </p:cNvPr>
          <p:cNvSpPr>
            <a:spLocks/>
          </p:cNvSpPr>
          <p:nvPr/>
        </p:nvSpPr>
        <p:spPr bwMode="auto">
          <a:xfrm>
            <a:off x="2667000" y="2743200"/>
            <a:ext cx="3048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47" name="Freeform 63">
            <a:extLst>
              <a:ext uri="{FF2B5EF4-FFF2-40B4-BE49-F238E27FC236}">
                <a16:creationId xmlns:a16="http://schemas.microsoft.com/office/drawing/2014/main" id="{A792C9C4-78A5-4DB8-8F74-5A167AACAF01}"/>
              </a:ext>
            </a:extLst>
          </p:cNvPr>
          <p:cNvSpPr>
            <a:spLocks/>
          </p:cNvSpPr>
          <p:nvPr/>
        </p:nvSpPr>
        <p:spPr bwMode="auto">
          <a:xfrm>
            <a:off x="914400" y="3124200"/>
            <a:ext cx="2286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48" name="Freeform 64">
            <a:extLst>
              <a:ext uri="{FF2B5EF4-FFF2-40B4-BE49-F238E27FC236}">
                <a16:creationId xmlns:a16="http://schemas.microsoft.com/office/drawing/2014/main" id="{1EA62170-6E26-4EB8-8212-465172A4B698}"/>
              </a:ext>
            </a:extLst>
          </p:cNvPr>
          <p:cNvSpPr>
            <a:spLocks/>
          </p:cNvSpPr>
          <p:nvPr/>
        </p:nvSpPr>
        <p:spPr bwMode="auto">
          <a:xfrm>
            <a:off x="457200" y="3657600"/>
            <a:ext cx="304800" cy="228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49" name="Freeform 65">
            <a:extLst>
              <a:ext uri="{FF2B5EF4-FFF2-40B4-BE49-F238E27FC236}">
                <a16:creationId xmlns:a16="http://schemas.microsoft.com/office/drawing/2014/main" id="{3AAA46EC-90E1-45A9-821C-D22F0EB61E4F}"/>
              </a:ext>
            </a:extLst>
          </p:cNvPr>
          <p:cNvSpPr>
            <a:spLocks/>
          </p:cNvSpPr>
          <p:nvPr/>
        </p:nvSpPr>
        <p:spPr bwMode="auto">
          <a:xfrm>
            <a:off x="2895600" y="2743200"/>
            <a:ext cx="152400" cy="228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50" name="Freeform 66">
            <a:extLst>
              <a:ext uri="{FF2B5EF4-FFF2-40B4-BE49-F238E27FC236}">
                <a16:creationId xmlns:a16="http://schemas.microsoft.com/office/drawing/2014/main" id="{DCD96859-6FFC-42D7-A7AE-4C8B5D4E7151}"/>
              </a:ext>
            </a:extLst>
          </p:cNvPr>
          <p:cNvSpPr>
            <a:spLocks/>
          </p:cNvSpPr>
          <p:nvPr/>
        </p:nvSpPr>
        <p:spPr bwMode="auto">
          <a:xfrm flipH="1">
            <a:off x="3124200" y="2743200"/>
            <a:ext cx="1524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51" name="Freeform 67">
            <a:extLst>
              <a:ext uri="{FF2B5EF4-FFF2-40B4-BE49-F238E27FC236}">
                <a16:creationId xmlns:a16="http://schemas.microsoft.com/office/drawing/2014/main" id="{E2825F3D-DA56-407C-9A0C-9B1758FCEC29}"/>
              </a:ext>
            </a:extLst>
          </p:cNvPr>
          <p:cNvSpPr>
            <a:spLocks/>
          </p:cNvSpPr>
          <p:nvPr/>
        </p:nvSpPr>
        <p:spPr bwMode="auto">
          <a:xfrm flipH="1">
            <a:off x="2743200" y="2743200"/>
            <a:ext cx="762000" cy="1143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52" name="Freeform 68">
            <a:extLst>
              <a:ext uri="{FF2B5EF4-FFF2-40B4-BE49-F238E27FC236}">
                <a16:creationId xmlns:a16="http://schemas.microsoft.com/office/drawing/2014/main" id="{B61C78AD-A804-48DD-B8FD-D6DF1C25793A}"/>
              </a:ext>
            </a:extLst>
          </p:cNvPr>
          <p:cNvSpPr>
            <a:spLocks/>
          </p:cNvSpPr>
          <p:nvPr/>
        </p:nvSpPr>
        <p:spPr bwMode="auto">
          <a:xfrm flipH="1">
            <a:off x="3505200" y="2743200"/>
            <a:ext cx="762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53" name="Freeform 69">
            <a:extLst>
              <a:ext uri="{FF2B5EF4-FFF2-40B4-BE49-F238E27FC236}">
                <a16:creationId xmlns:a16="http://schemas.microsoft.com/office/drawing/2014/main" id="{E3CDD000-4D8A-41F9-B0D4-2B671ADBA043}"/>
              </a:ext>
            </a:extLst>
          </p:cNvPr>
          <p:cNvSpPr>
            <a:spLocks/>
          </p:cNvSpPr>
          <p:nvPr/>
        </p:nvSpPr>
        <p:spPr bwMode="auto">
          <a:xfrm flipH="1">
            <a:off x="2971800" y="3124200"/>
            <a:ext cx="381000" cy="990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54" name="Freeform 70">
            <a:extLst>
              <a:ext uri="{FF2B5EF4-FFF2-40B4-BE49-F238E27FC236}">
                <a16:creationId xmlns:a16="http://schemas.microsoft.com/office/drawing/2014/main" id="{3446B837-DF96-46DD-9A8F-119DBD50E7C1}"/>
              </a:ext>
            </a:extLst>
          </p:cNvPr>
          <p:cNvSpPr>
            <a:spLocks/>
          </p:cNvSpPr>
          <p:nvPr/>
        </p:nvSpPr>
        <p:spPr bwMode="auto">
          <a:xfrm flipH="1">
            <a:off x="3352800" y="3124200"/>
            <a:ext cx="762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55" name="Freeform 71">
            <a:extLst>
              <a:ext uri="{FF2B5EF4-FFF2-40B4-BE49-F238E27FC236}">
                <a16:creationId xmlns:a16="http://schemas.microsoft.com/office/drawing/2014/main" id="{32095BCE-78A6-4072-B499-4CD7237CA3AE}"/>
              </a:ext>
            </a:extLst>
          </p:cNvPr>
          <p:cNvSpPr>
            <a:spLocks/>
          </p:cNvSpPr>
          <p:nvPr/>
        </p:nvSpPr>
        <p:spPr bwMode="auto">
          <a:xfrm flipH="1">
            <a:off x="2133600" y="4191000"/>
            <a:ext cx="609600" cy="609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56" name="Freeform 72">
            <a:extLst>
              <a:ext uri="{FF2B5EF4-FFF2-40B4-BE49-F238E27FC236}">
                <a16:creationId xmlns:a16="http://schemas.microsoft.com/office/drawing/2014/main" id="{045A2A0C-1148-47BF-A968-C9024146341C}"/>
              </a:ext>
            </a:extLst>
          </p:cNvPr>
          <p:cNvSpPr>
            <a:spLocks/>
          </p:cNvSpPr>
          <p:nvPr/>
        </p:nvSpPr>
        <p:spPr bwMode="auto">
          <a:xfrm flipH="1">
            <a:off x="6705600" y="3886200"/>
            <a:ext cx="7620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57" name="Freeform 73">
            <a:extLst>
              <a:ext uri="{FF2B5EF4-FFF2-40B4-BE49-F238E27FC236}">
                <a16:creationId xmlns:a16="http://schemas.microsoft.com/office/drawing/2014/main" id="{5F13A899-D50B-4223-B3D0-5130E55E0F9B}"/>
              </a:ext>
            </a:extLst>
          </p:cNvPr>
          <p:cNvSpPr>
            <a:spLocks/>
          </p:cNvSpPr>
          <p:nvPr/>
        </p:nvSpPr>
        <p:spPr bwMode="auto">
          <a:xfrm flipH="1">
            <a:off x="2209800" y="4419600"/>
            <a:ext cx="762000" cy="762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58" name="Freeform 74">
            <a:extLst>
              <a:ext uri="{FF2B5EF4-FFF2-40B4-BE49-F238E27FC236}">
                <a16:creationId xmlns:a16="http://schemas.microsoft.com/office/drawing/2014/main" id="{ACBC6A94-5A76-4D7F-8F29-736EA1C6F238}"/>
              </a:ext>
            </a:extLst>
          </p:cNvPr>
          <p:cNvSpPr>
            <a:spLocks/>
          </p:cNvSpPr>
          <p:nvPr/>
        </p:nvSpPr>
        <p:spPr bwMode="auto">
          <a:xfrm flipH="1">
            <a:off x="2438400" y="4648200"/>
            <a:ext cx="7620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59" name="Freeform 75">
            <a:extLst>
              <a:ext uri="{FF2B5EF4-FFF2-40B4-BE49-F238E27FC236}">
                <a16:creationId xmlns:a16="http://schemas.microsoft.com/office/drawing/2014/main" id="{7236DD6A-7D39-43F8-89DC-E98C15C26A66}"/>
              </a:ext>
            </a:extLst>
          </p:cNvPr>
          <p:cNvSpPr>
            <a:spLocks/>
          </p:cNvSpPr>
          <p:nvPr/>
        </p:nvSpPr>
        <p:spPr bwMode="auto">
          <a:xfrm flipH="1">
            <a:off x="7162800" y="4953000"/>
            <a:ext cx="5334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60" name="Freeform 76">
            <a:extLst>
              <a:ext uri="{FF2B5EF4-FFF2-40B4-BE49-F238E27FC236}">
                <a16:creationId xmlns:a16="http://schemas.microsoft.com/office/drawing/2014/main" id="{EC12F9B3-31EB-4079-A00F-0C2BE25E7F6B}"/>
              </a:ext>
            </a:extLst>
          </p:cNvPr>
          <p:cNvSpPr>
            <a:spLocks/>
          </p:cNvSpPr>
          <p:nvPr/>
        </p:nvSpPr>
        <p:spPr bwMode="auto">
          <a:xfrm flipH="1">
            <a:off x="2590800" y="4953000"/>
            <a:ext cx="9144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61" name="Freeform 77">
            <a:extLst>
              <a:ext uri="{FF2B5EF4-FFF2-40B4-BE49-F238E27FC236}">
                <a16:creationId xmlns:a16="http://schemas.microsoft.com/office/drawing/2014/main" id="{BB3ADA3E-C911-48EC-A455-64B312A4E8CA}"/>
              </a:ext>
            </a:extLst>
          </p:cNvPr>
          <p:cNvSpPr>
            <a:spLocks/>
          </p:cNvSpPr>
          <p:nvPr/>
        </p:nvSpPr>
        <p:spPr bwMode="auto">
          <a:xfrm flipH="1">
            <a:off x="3048000" y="4876800"/>
            <a:ext cx="8382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62" name="Freeform 78">
            <a:extLst>
              <a:ext uri="{FF2B5EF4-FFF2-40B4-BE49-F238E27FC236}">
                <a16:creationId xmlns:a16="http://schemas.microsoft.com/office/drawing/2014/main" id="{72B571F2-AF97-424E-976F-641827946747}"/>
              </a:ext>
            </a:extLst>
          </p:cNvPr>
          <p:cNvSpPr>
            <a:spLocks/>
          </p:cNvSpPr>
          <p:nvPr/>
        </p:nvSpPr>
        <p:spPr bwMode="auto">
          <a:xfrm flipH="1">
            <a:off x="2743200" y="4876800"/>
            <a:ext cx="14478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63" name="Freeform 79">
            <a:extLst>
              <a:ext uri="{FF2B5EF4-FFF2-40B4-BE49-F238E27FC236}">
                <a16:creationId xmlns:a16="http://schemas.microsoft.com/office/drawing/2014/main" id="{C7D06FE3-5FDC-420B-9164-53C177EC26C6}"/>
              </a:ext>
            </a:extLst>
          </p:cNvPr>
          <p:cNvSpPr>
            <a:spLocks/>
          </p:cNvSpPr>
          <p:nvPr/>
        </p:nvSpPr>
        <p:spPr bwMode="auto">
          <a:xfrm flipH="1">
            <a:off x="2895600" y="5105400"/>
            <a:ext cx="14478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64" name="Freeform 80">
            <a:extLst>
              <a:ext uri="{FF2B5EF4-FFF2-40B4-BE49-F238E27FC236}">
                <a16:creationId xmlns:a16="http://schemas.microsoft.com/office/drawing/2014/main" id="{7371657B-FD8E-4482-9E86-C66A96045351}"/>
              </a:ext>
            </a:extLst>
          </p:cNvPr>
          <p:cNvSpPr>
            <a:spLocks/>
          </p:cNvSpPr>
          <p:nvPr/>
        </p:nvSpPr>
        <p:spPr bwMode="auto">
          <a:xfrm flipH="1">
            <a:off x="1524000" y="4572000"/>
            <a:ext cx="762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65" name="Freeform 81">
            <a:extLst>
              <a:ext uri="{FF2B5EF4-FFF2-40B4-BE49-F238E27FC236}">
                <a16:creationId xmlns:a16="http://schemas.microsoft.com/office/drawing/2014/main" id="{333B39FA-BEDD-4BEA-8684-5EE11A2B4EAD}"/>
              </a:ext>
            </a:extLst>
          </p:cNvPr>
          <p:cNvSpPr>
            <a:spLocks/>
          </p:cNvSpPr>
          <p:nvPr/>
        </p:nvSpPr>
        <p:spPr bwMode="auto">
          <a:xfrm flipH="1">
            <a:off x="1524000" y="4876800"/>
            <a:ext cx="2286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66" name="Freeform 82">
            <a:extLst>
              <a:ext uri="{FF2B5EF4-FFF2-40B4-BE49-F238E27FC236}">
                <a16:creationId xmlns:a16="http://schemas.microsoft.com/office/drawing/2014/main" id="{DF317BBE-70B8-4893-AC09-244B741B502B}"/>
              </a:ext>
            </a:extLst>
          </p:cNvPr>
          <p:cNvSpPr>
            <a:spLocks/>
          </p:cNvSpPr>
          <p:nvPr/>
        </p:nvSpPr>
        <p:spPr bwMode="auto">
          <a:xfrm flipH="1">
            <a:off x="7620000" y="2971800"/>
            <a:ext cx="152400" cy="228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67" name="Freeform 83">
            <a:extLst>
              <a:ext uri="{FF2B5EF4-FFF2-40B4-BE49-F238E27FC236}">
                <a16:creationId xmlns:a16="http://schemas.microsoft.com/office/drawing/2014/main" id="{43D2DBC0-A27D-4F3B-A714-A9B909D21C66}"/>
              </a:ext>
            </a:extLst>
          </p:cNvPr>
          <p:cNvSpPr>
            <a:spLocks/>
          </p:cNvSpPr>
          <p:nvPr/>
        </p:nvSpPr>
        <p:spPr bwMode="auto">
          <a:xfrm flipH="1">
            <a:off x="1676400" y="5257800"/>
            <a:ext cx="762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68" name="Freeform 84">
            <a:extLst>
              <a:ext uri="{FF2B5EF4-FFF2-40B4-BE49-F238E27FC236}">
                <a16:creationId xmlns:a16="http://schemas.microsoft.com/office/drawing/2014/main" id="{2972863E-2A5D-4F05-8626-F8BCCCC7393C}"/>
              </a:ext>
            </a:extLst>
          </p:cNvPr>
          <p:cNvSpPr>
            <a:spLocks/>
          </p:cNvSpPr>
          <p:nvPr/>
        </p:nvSpPr>
        <p:spPr bwMode="auto">
          <a:xfrm flipH="1">
            <a:off x="2590800" y="5334000"/>
            <a:ext cx="762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254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69" name="Freeform 85">
            <a:extLst>
              <a:ext uri="{FF2B5EF4-FFF2-40B4-BE49-F238E27FC236}">
                <a16:creationId xmlns:a16="http://schemas.microsoft.com/office/drawing/2014/main" id="{637D650D-4E0F-4287-864D-8673C3D814D9}"/>
              </a:ext>
            </a:extLst>
          </p:cNvPr>
          <p:cNvSpPr>
            <a:spLocks/>
          </p:cNvSpPr>
          <p:nvPr/>
        </p:nvSpPr>
        <p:spPr bwMode="auto">
          <a:xfrm flipH="1">
            <a:off x="1752600" y="5486400"/>
            <a:ext cx="2286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70" name="Freeform 86">
            <a:extLst>
              <a:ext uri="{FF2B5EF4-FFF2-40B4-BE49-F238E27FC236}">
                <a16:creationId xmlns:a16="http://schemas.microsoft.com/office/drawing/2014/main" id="{EBE722A2-D8DF-4D8E-8993-B977457380F0}"/>
              </a:ext>
            </a:extLst>
          </p:cNvPr>
          <p:cNvSpPr>
            <a:spLocks/>
          </p:cNvSpPr>
          <p:nvPr/>
        </p:nvSpPr>
        <p:spPr bwMode="auto">
          <a:xfrm flipH="1">
            <a:off x="1447800" y="6096000"/>
            <a:ext cx="3048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71" name="Freeform 87">
            <a:extLst>
              <a:ext uri="{FF2B5EF4-FFF2-40B4-BE49-F238E27FC236}">
                <a16:creationId xmlns:a16="http://schemas.microsoft.com/office/drawing/2014/main" id="{A4309CF0-DBD1-45FD-8B1A-5E33DF6FD1EA}"/>
              </a:ext>
            </a:extLst>
          </p:cNvPr>
          <p:cNvSpPr>
            <a:spLocks/>
          </p:cNvSpPr>
          <p:nvPr/>
        </p:nvSpPr>
        <p:spPr bwMode="auto">
          <a:xfrm>
            <a:off x="1752600" y="6096000"/>
            <a:ext cx="762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72" name="Freeform 88">
            <a:extLst>
              <a:ext uri="{FF2B5EF4-FFF2-40B4-BE49-F238E27FC236}">
                <a16:creationId xmlns:a16="http://schemas.microsoft.com/office/drawing/2014/main" id="{88C44E80-3700-40AD-B44B-2479E97FE100}"/>
              </a:ext>
            </a:extLst>
          </p:cNvPr>
          <p:cNvSpPr>
            <a:spLocks/>
          </p:cNvSpPr>
          <p:nvPr/>
        </p:nvSpPr>
        <p:spPr bwMode="auto">
          <a:xfrm flipH="1">
            <a:off x="5715000" y="2819400"/>
            <a:ext cx="3810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73" name="Freeform 89">
            <a:extLst>
              <a:ext uri="{FF2B5EF4-FFF2-40B4-BE49-F238E27FC236}">
                <a16:creationId xmlns:a16="http://schemas.microsoft.com/office/drawing/2014/main" id="{91732DE3-AD27-45FF-A7B5-9E7F9F8809A5}"/>
              </a:ext>
            </a:extLst>
          </p:cNvPr>
          <p:cNvSpPr>
            <a:spLocks/>
          </p:cNvSpPr>
          <p:nvPr/>
        </p:nvSpPr>
        <p:spPr bwMode="auto">
          <a:xfrm flipH="1">
            <a:off x="3581400" y="2971800"/>
            <a:ext cx="381000" cy="1371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74" name="Freeform 90">
            <a:extLst>
              <a:ext uri="{FF2B5EF4-FFF2-40B4-BE49-F238E27FC236}">
                <a16:creationId xmlns:a16="http://schemas.microsoft.com/office/drawing/2014/main" id="{8A1BCE82-2FBA-49CF-8604-475FF5F72551}"/>
              </a:ext>
            </a:extLst>
          </p:cNvPr>
          <p:cNvSpPr>
            <a:spLocks/>
          </p:cNvSpPr>
          <p:nvPr/>
        </p:nvSpPr>
        <p:spPr bwMode="auto">
          <a:xfrm flipH="1">
            <a:off x="4419600" y="2743200"/>
            <a:ext cx="304800" cy="1295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75" name="Freeform 91">
            <a:extLst>
              <a:ext uri="{FF2B5EF4-FFF2-40B4-BE49-F238E27FC236}">
                <a16:creationId xmlns:a16="http://schemas.microsoft.com/office/drawing/2014/main" id="{EA9E36B0-5EF9-4EBA-B70B-84BE9E99A74D}"/>
              </a:ext>
            </a:extLst>
          </p:cNvPr>
          <p:cNvSpPr>
            <a:spLocks/>
          </p:cNvSpPr>
          <p:nvPr/>
        </p:nvSpPr>
        <p:spPr bwMode="auto">
          <a:xfrm flipH="1">
            <a:off x="3886200" y="3276600"/>
            <a:ext cx="304800" cy="1066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76" name="Freeform 92">
            <a:extLst>
              <a:ext uri="{FF2B5EF4-FFF2-40B4-BE49-F238E27FC236}">
                <a16:creationId xmlns:a16="http://schemas.microsoft.com/office/drawing/2014/main" id="{3CA7A086-5B80-4042-B783-B16B461A4AE1}"/>
              </a:ext>
            </a:extLst>
          </p:cNvPr>
          <p:cNvSpPr>
            <a:spLocks/>
          </p:cNvSpPr>
          <p:nvPr/>
        </p:nvSpPr>
        <p:spPr bwMode="auto">
          <a:xfrm>
            <a:off x="4191000" y="3581400"/>
            <a:ext cx="76200" cy="685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77" name="Freeform 93">
            <a:extLst>
              <a:ext uri="{FF2B5EF4-FFF2-40B4-BE49-F238E27FC236}">
                <a16:creationId xmlns:a16="http://schemas.microsoft.com/office/drawing/2014/main" id="{C96F6AA0-A783-41EC-AE5C-9F03928660A1}"/>
              </a:ext>
            </a:extLst>
          </p:cNvPr>
          <p:cNvSpPr>
            <a:spLocks/>
          </p:cNvSpPr>
          <p:nvPr/>
        </p:nvSpPr>
        <p:spPr bwMode="auto">
          <a:xfrm flipH="1">
            <a:off x="7772400" y="3200400"/>
            <a:ext cx="762000" cy="1219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78" name="Freeform 94">
            <a:extLst>
              <a:ext uri="{FF2B5EF4-FFF2-40B4-BE49-F238E27FC236}">
                <a16:creationId xmlns:a16="http://schemas.microsoft.com/office/drawing/2014/main" id="{A8D7B93C-6EDD-41AF-A282-4A0BF75F6F80}"/>
              </a:ext>
            </a:extLst>
          </p:cNvPr>
          <p:cNvSpPr>
            <a:spLocks/>
          </p:cNvSpPr>
          <p:nvPr/>
        </p:nvSpPr>
        <p:spPr bwMode="auto">
          <a:xfrm flipH="1">
            <a:off x="4495800" y="3962400"/>
            <a:ext cx="1524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79" name="Freeform 95">
            <a:extLst>
              <a:ext uri="{FF2B5EF4-FFF2-40B4-BE49-F238E27FC236}">
                <a16:creationId xmlns:a16="http://schemas.microsoft.com/office/drawing/2014/main" id="{4CF0C6B7-215C-4F36-A5A0-3BE2C0EEEDCC}"/>
              </a:ext>
            </a:extLst>
          </p:cNvPr>
          <p:cNvSpPr>
            <a:spLocks/>
          </p:cNvSpPr>
          <p:nvPr/>
        </p:nvSpPr>
        <p:spPr bwMode="auto">
          <a:xfrm flipH="1">
            <a:off x="4724400" y="2743200"/>
            <a:ext cx="228600" cy="1143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80" name="Freeform 96">
            <a:extLst>
              <a:ext uri="{FF2B5EF4-FFF2-40B4-BE49-F238E27FC236}">
                <a16:creationId xmlns:a16="http://schemas.microsoft.com/office/drawing/2014/main" id="{EDFB5875-838D-4640-8469-D74304E8C3A8}"/>
              </a:ext>
            </a:extLst>
          </p:cNvPr>
          <p:cNvSpPr>
            <a:spLocks/>
          </p:cNvSpPr>
          <p:nvPr/>
        </p:nvSpPr>
        <p:spPr bwMode="auto">
          <a:xfrm flipH="1">
            <a:off x="4876800" y="2819400"/>
            <a:ext cx="304800" cy="1295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81" name="Freeform 97">
            <a:extLst>
              <a:ext uri="{FF2B5EF4-FFF2-40B4-BE49-F238E27FC236}">
                <a16:creationId xmlns:a16="http://schemas.microsoft.com/office/drawing/2014/main" id="{75C1A752-AF2B-45A0-AE0B-C47BE5FD23EC}"/>
              </a:ext>
            </a:extLst>
          </p:cNvPr>
          <p:cNvSpPr>
            <a:spLocks/>
          </p:cNvSpPr>
          <p:nvPr/>
        </p:nvSpPr>
        <p:spPr bwMode="auto">
          <a:xfrm flipH="1">
            <a:off x="5334000" y="2819400"/>
            <a:ext cx="1524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82" name="Freeform 98">
            <a:extLst>
              <a:ext uri="{FF2B5EF4-FFF2-40B4-BE49-F238E27FC236}">
                <a16:creationId xmlns:a16="http://schemas.microsoft.com/office/drawing/2014/main" id="{C0F9FCCA-5509-4B45-A916-78702E52D5D8}"/>
              </a:ext>
            </a:extLst>
          </p:cNvPr>
          <p:cNvSpPr>
            <a:spLocks/>
          </p:cNvSpPr>
          <p:nvPr/>
        </p:nvSpPr>
        <p:spPr bwMode="auto">
          <a:xfrm flipH="1">
            <a:off x="3581400" y="5257800"/>
            <a:ext cx="914400" cy="762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83" name="Freeform 99">
            <a:extLst>
              <a:ext uri="{FF2B5EF4-FFF2-40B4-BE49-F238E27FC236}">
                <a16:creationId xmlns:a16="http://schemas.microsoft.com/office/drawing/2014/main" id="{21077212-6330-439F-B84F-B7E5070EBBCF}"/>
              </a:ext>
            </a:extLst>
          </p:cNvPr>
          <p:cNvSpPr>
            <a:spLocks/>
          </p:cNvSpPr>
          <p:nvPr/>
        </p:nvSpPr>
        <p:spPr bwMode="auto">
          <a:xfrm flipH="1">
            <a:off x="5334000" y="4114800"/>
            <a:ext cx="16002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84" name="Freeform 100">
            <a:extLst>
              <a:ext uri="{FF2B5EF4-FFF2-40B4-BE49-F238E27FC236}">
                <a16:creationId xmlns:a16="http://schemas.microsoft.com/office/drawing/2014/main" id="{07779B1F-6D38-4C1D-9D4F-BDA28E456E5C}"/>
              </a:ext>
            </a:extLst>
          </p:cNvPr>
          <p:cNvSpPr>
            <a:spLocks/>
          </p:cNvSpPr>
          <p:nvPr/>
        </p:nvSpPr>
        <p:spPr bwMode="auto">
          <a:xfrm flipH="1">
            <a:off x="5410200" y="5181600"/>
            <a:ext cx="16002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85" name="Freeform 101">
            <a:extLst>
              <a:ext uri="{FF2B5EF4-FFF2-40B4-BE49-F238E27FC236}">
                <a16:creationId xmlns:a16="http://schemas.microsoft.com/office/drawing/2014/main" id="{0B07C872-F490-4390-B729-6579B9C5CA9E}"/>
              </a:ext>
            </a:extLst>
          </p:cNvPr>
          <p:cNvSpPr>
            <a:spLocks/>
          </p:cNvSpPr>
          <p:nvPr/>
        </p:nvSpPr>
        <p:spPr bwMode="auto">
          <a:xfrm flipH="1">
            <a:off x="4953000" y="5257800"/>
            <a:ext cx="16002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86" name="Freeform 102">
            <a:extLst>
              <a:ext uri="{FF2B5EF4-FFF2-40B4-BE49-F238E27FC236}">
                <a16:creationId xmlns:a16="http://schemas.microsoft.com/office/drawing/2014/main" id="{71AD751F-D827-47F0-8241-F0C1BA2328B6}"/>
              </a:ext>
            </a:extLst>
          </p:cNvPr>
          <p:cNvSpPr>
            <a:spLocks/>
          </p:cNvSpPr>
          <p:nvPr/>
        </p:nvSpPr>
        <p:spPr bwMode="auto">
          <a:xfrm flipH="1">
            <a:off x="4800600" y="3657600"/>
            <a:ext cx="1981200" cy="1524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87" name="Freeform 103">
            <a:extLst>
              <a:ext uri="{FF2B5EF4-FFF2-40B4-BE49-F238E27FC236}">
                <a16:creationId xmlns:a16="http://schemas.microsoft.com/office/drawing/2014/main" id="{C2C957B3-E20F-4874-9D2B-04CCF6F18C13}"/>
              </a:ext>
            </a:extLst>
          </p:cNvPr>
          <p:cNvSpPr>
            <a:spLocks/>
          </p:cNvSpPr>
          <p:nvPr/>
        </p:nvSpPr>
        <p:spPr bwMode="auto">
          <a:xfrm flipH="1">
            <a:off x="7772400" y="4800600"/>
            <a:ext cx="457200" cy="1752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88" name="Freeform 104">
            <a:extLst>
              <a:ext uri="{FF2B5EF4-FFF2-40B4-BE49-F238E27FC236}">
                <a16:creationId xmlns:a16="http://schemas.microsoft.com/office/drawing/2014/main" id="{D558DC25-0BB0-41A7-A80F-8AB7F09CC270}"/>
              </a:ext>
            </a:extLst>
          </p:cNvPr>
          <p:cNvSpPr>
            <a:spLocks/>
          </p:cNvSpPr>
          <p:nvPr/>
        </p:nvSpPr>
        <p:spPr bwMode="auto">
          <a:xfrm flipH="1">
            <a:off x="8229600" y="4800600"/>
            <a:ext cx="228600" cy="1600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89" name="Freeform 105">
            <a:extLst>
              <a:ext uri="{FF2B5EF4-FFF2-40B4-BE49-F238E27FC236}">
                <a16:creationId xmlns:a16="http://schemas.microsoft.com/office/drawing/2014/main" id="{6EB11F09-5BB5-4E93-B2CE-9C38630BE82D}"/>
              </a:ext>
            </a:extLst>
          </p:cNvPr>
          <p:cNvSpPr>
            <a:spLocks/>
          </p:cNvSpPr>
          <p:nvPr/>
        </p:nvSpPr>
        <p:spPr bwMode="auto">
          <a:xfrm flipH="1">
            <a:off x="4114800" y="5562600"/>
            <a:ext cx="228600" cy="762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90" name="Freeform 106">
            <a:extLst>
              <a:ext uri="{FF2B5EF4-FFF2-40B4-BE49-F238E27FC236}">
                <a16:creationId xmlns:a16="http://schemas.microsoft.com/office/drawing/2014/main" id="{4310CE48-2795-4D3E-BDA2-66BFE01A983D}"/>
              </a:ext>
            </a:extLst>
          </p:cNvPr>
          <p:cNvSpPr>
            <a:spLocks/>
          </p:cNvSpPr>
          <p:nvPr/>
        </p:nvSpPr>
        <p:spPr bwMode="auto">
          <a:xfrm flipH="1">
            <a:off x="4343400" y="5486400"/>
            <a:ext cx="381000" cy="990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91" name="Freeform 107">
            <a:extLst>
              <a:ext uri="{FF2B5EF4-FFF2-40B4-BE49-F238E27FC236}">
                <a16:creationId xmlns:a16="http://schemas.microsoft.com/office/drawing/2014/main" id="{4C3D8CA4-F250-40F1-BA80-59904DB84A03}"/>
              </a:ext>
            </a:extLst>
          </p:cNvPr>
          <p:cNvSpPr>
            <a:spLocks/>
          </p:cNvSpPr>
          <p:nvPr/>
        </p:nvSpPr>
        <p:spPr bwMode="auto">
          <a:xfrm flipH="1">
            <a:off x="3657600" y="6019800"/>
            <a:ext cx="152400" cy="609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92" name="Freeform 108">
            <a:extLst>
              <a:ext uri="{FF2B5EF4-FFF2-40B4-BE49-F238E27FC236}">
                <a16:creationId xmlns:a16="http://schemas.microsoft.com/office/drawing/2014/main" id="{B3444A45-6BD3-43A0-8179-7839EE19BC87}"/>
              </a:ext>
            </a:extLst>
          </p:cNvPr>
          <p:cNvSpPr>
            <a:spLocks/>
          </p:cNvSpPr>
          <p:nvPr/>
        </p:nvSpPr>
        <p:spPr bwMode="auto">
          <a:xfrm flipH="1">
            <a:off x="5867400" y="3276600"/>
            <a:ext cx="1600200" cy="1447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93" name="Freeform 109">
            <a:extLst>
              <a:ext uri="{FF2B5EF4-FFF2-40B4-BE49-F238E27FC236}">
                <a16:creationId xmlns:a16="http://schemas.microsoft.com/office/drawing/2014/main" id="{0EDB951E-2A9F-486F-BECB-B536702E60C9}"/>
              </a:ext>
            </a:extLst>
          </p:cNvPr>
          <p:cNvSpPr>
            <a:spLocks/>
          </p:cNvSpPr>
          <p:nvPr/>
        </p:nvSpPr>
        <p:spPr bwMode="auto">
          <a:xfrm flipH="1">
            <a:off x="7086600" y="4038600"/>
            <a:ext cx="533400" cy="8382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94" name="Freeform 110">
            <a:extLst>
              <a:ext uri="{FF2B5EF4-FFF2-40B4-BE49-F238E27FC236}">
                <a16:creationId xmlns:a16="http://schemas.microsoft.com/office/drawing/2014/main" id="{A055EF39-3030-4A53-8B70-AC90500BF72C}"/>
              </a:ext>
            </a:extLst>
          </p:cNvPr>
          <p:cNvSpPr>
            <a:spLocks/>
          </p:cNvSpPr>
          <p:nvPr/>
        </p:nvSpPr>
        <p:spPr bwMode="auto">
          <a:xfrm flipH="1">
            <a:off x="7696200" y="2895600"/>
            <a:ext cx="762000" cy="914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95" name="Freeform 111">
            <a:extLst>
              <a:ext uri="{FF2B5EF4-FFF2-40B4-BE49-F238E27FC236}">
                <a16:creationId xmlns:a16="http://schemas.microsoft.com/office/drawing/2014/main" id="{842663ED-7E46-4911-B6A5-3C112FCABB3D}"/>
              </a:ext>
            </a:extLst>
          </p:cNvPr>
          <p:cNvSpPr>
            <a:spLocks/>
          </p:cNvSpPr>
          <p:nvPr/>
        </p:nvSpPr>
        <p:spPr bwMode="auto">
          <a:xfrm flipH="1">
            <a:off x="6934200" y="3276600"/>
            <a:ext cx="838200" cy="685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96" name="Freeform 112">
            <a:extLst>
              <a:ext uri="{FF2B5EF4-FFF2-40B4-BE49-F238E27FC236}">
                <a16:creationId xmlns:a16="http://schemas.microsoft.com/office/drawing/2014/main" id="{9260560E-3FAC-4343-AFF8-E247B7FBA5F7}"/>
              </a:ext>
            </a:extLst>
          </p:cNvPr>
          <p:cNvSpPr>
            <a:spLocks/>
          </p:cNvSpPr>
          <p:nvPr/>
        </p:nvSpPr>
        <p:spPr bwMode="auto">
          <a:xfrm flipH="1">
            <a:off x="6477000" y="2971800"/>
            <a:ext cx="762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97" name="Freeform 113">
            <a:extLst>
              <a:ext uri="{FF2B5EF4-FFF2-40B4-BE49-F238E27FC236}">
                <a16:creationId xmlns:a16="http://schemas.microsoft.com/office/drawing/2014/main" id="{CA8E74F6-8A7A-4B41-9B1F-BA9285425DDF}"/>
              </a:ext>
            </a:extLst>
          </p:cNvPr>
          <p:cNvSpPr>
            <a:spLocks/>
          </p:cNvSpPr>
          <p:nvPr/>
        </p:nvSpPr>
        <p:spPr bwMode="auto">
          <a:xfrm flipH="1">
            <a:off x="7086600" y="2971800"/>
            <a:ext cx="152400" cy="3048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98" name="Freeform 114">
            <a:extLst>
              <a:ext uri="{FF2B5EF4-FFF2-40B4-BE49-F238E27FC236}">
                <a16:creationId xmlns:a16="http://schemas.microsoft.com/office/drawing/2014/main" id="{323E79AF-0BC5-4788-A2F6-A83641B635AA}"/>
              </a:ext>
            </a:extLst>
          </p:cNvPr>
          <p:cNvSpPr>
            <a:spLocks/>
          </p:cNvSpPr>
          <p:nvPr/>
        </p:nvSpPr>
        <p:spPr bwMode="auto">
          <a:xfrm flipH="1">
            <a:off x="8305800" y="3505200"/>
            <a:ext cx="76200" cy="5334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099" name="Freeform 115">
            <a:extLst>
              <a:ext uri="{FF2B5EF4-FFF2-40B4-BE49-F238E27FC236}">
                <a16:creationId xmlns:a16="http://schemas.microsoft.com/office/drawing/2014/main" id="{E3E0185E-95C9-4198-B923-510337749494}"/>
              </a:ext>
            </a:extLst>
          </p:cNvPr>
          <p:cNvSpPr>
            <a:spLocks/>
          </p:cNvSpPr>
          <p:nvPr/>
        </p:nvSpPr>
        <p:spPr bwMode="auto">
          <a:xfrm flipH="1">
            <a:off x="7467600" y="4800600"/>
            <a:ext cx="533400" cy="13716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6100" name="Freeform 116">
            <a:extLst>
              <a:ext uri="{FF2B5EF4-FFF2-40B4-BE49-F238E27FC236}">
                <a16:creationId xmlns:a16="http://schemas.microsoft.com/office/drawing/2014/main" id="{83668032-950D-451F-A107-BA6C2B718CD5}"/>
              </a:ext>
            </a:extLst>
          </p:cNvPr>
          <p:cNvSpPr>
            <a:spLocks/>
          </p:cNvSpPr>
          <p:nvPr/>
        </p:nvSpPr>
        <p:spPr bwMode="auto">
          <a:xfrm flipH="1">
            <a:off x="4267200" y="2743200"/>
            <a:ext cx="152400" cy="381000"/>
          </a:xfrm>
          <a:custGeom>
            <a:avLst/>
            <a:gdLst>
              <a:gd name="T0" fmla="*/ 0 w 459"/>
              <a:gd name="T1" fmla="*/ 0 h 465"/>
              <a:gd name="T2" fmla="*/ 2147483647 w 459"/>
              <a:gd name="T3" fmla="*/ 2147483647 h 465"/>
              <a:gd name="T4" fmla="*/ 2147483647 w 459"/>
              <a:gd name="T5" fmla="*/ 2147483647 h 465"/>
              <a:gd name="T6" fmla="*/ 2147483647 w 459"/>
              <a:gd name="T7" fmla="*/ 2147483647 h 465"/>
              <a:gd name="T8" fmla="*/ 2147483647 w 459"/>
              <a:gd name="T9" fmla="*/ 2147483647 h 465"/>
              <a:gd name="T10" fmla="*/ 2147483647 w 459"/>
              <a:gd name="T11" fmla="*/ 2147483647 h 465"/>
              <a:gd name="T12" fmla="*/ 2147483647 w 459"/>
              <a:gd name="T13" fmla="*/ 2147483647 h 465"/>
              <a:gd name="T14" fmla="*/ 0 60000 65536"/>
              <a:gd name="T15" fmla="*/ 0 60000 65536"/>
              <a:gd name="T16" fmla="*/ 0 60000 65536"/>
              <a:gd name="T17" fmla="*/ 0 60000 65536"/>
              <a:gd name="T18" fmla="*/ 0 60000 65536"/>
              <a:gd name="T19" fmla="*/ 0 60000 65536"/>
              <a:gd name="T20" fmla="*/ 0 60000 65536"/>
              <a:gd name="T21" fmla="*/ 0 w 459"/>
              <a:gd name="T22" fmla="*/ 0 h 465"/>
              <a:gd name="T23" fmla="*/ 459 w 459"/>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465">
                <a:moveTo>
                  <a:pt x="0" y="0"/>
                </a:moveTo>
                <a:cubicBezTo>
                  <a:pt x="36" y="55"/>
                  <a:pt x="87" y="77"/>
                  <a:pt x="139" y="112"/>
                </a:cubicBezTo>
                <a:cubicBezTo>
                  <a:pt x="149" y="162"/>
                  <a:pt x="154" y="177"/>
                  <a:pt x="195" y="205"/>
                </a:cubicBezTo>
                <a:cubicBezTo>
                  <a:pt x="222" y="288"/>
                  <a:pt x="247" y="287"/>
                  <a:pt x="334" y="307"/>
                </a:cubicBezTo>
                <a:cubicBezTo>
                  <a:pt x="394" y="348"/>
                  <a:pt x="329" y="334"/>
                  <a:pt x="362" y="400"/>
                </a:cubicBezTo>
                <a:cubicBezTo>
                  <a:pt x="383" y="443"/>
                  <a:pt x="425" y="436"/>
                  <a:pt x="455" y="456"/>
                </a:cubicBezTo>
                <a:cubicBezTo>
                  <a:pt x="459" y="458"/>
                  <a:pt x="449" y="462"/>
                  <a:pt x="446" y="465"/>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1+#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000" fill="hold"/>
                                        <p:tgtEl>
                                          <p:spTgt spid="3"/>
                                        </p:tgtEl>
                                        <p:attrNameLst>
                                          <p:attrName>ppt_x</p:attrName>
                                        </p:attrNameLst>
                                      </p:cBhvr>
                                      <p:tavLst>
                                        <p:tav tm="0">
                                          <p:val>
                                            <p:strVal val="0-#ppt_w/2"/>
                                          </p:val>
                                        </p:tav>
                                        <p:tav tm="100000">
                                          <p:val>
                                            <p:strVal val="#ppt_x"/>
                                          </p:val>
                                        </p:tav>
                                      </p:tavLst>
                                    </p:anim>
                                    <p:anim calcmode="lin" valueType="num">
                                      <p:cBhvr additive="base">
                                        <p:cTn id="12" dur="3000" fill="hold"/>
                                        <p:tgtEl>
                                          <p:spTgt spid="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4000"/>
                            </p:stCondLst>
                            <p:childTnLst>
                              <p:par>
                                <p:cTn id="14" presetID="22" presetClass="entr" presetSubtype="1" fill="hold" nodeType="afterEffect">
                                  <p:stCondLst>
                                    <p:cond delay="1000"/>
                                  </p:stCondLst>
                                  <p:childTnLst>
                                    <p:set>
                                      <p:cBhvr>
                                        <p:cTn id="15" dur="1" fill="hold">
                                          <p:stCondLst>
                                            <p:cond delay="0"/>
                                          </p:stCondLst>
                                        </p:cTn>
                                        <p:tgtEl>
                                          <p:spTgt spid="426028"/>
                                        </p:tgtEl>
                                        <p:attrNameLst>
                                          <p:attrName>style.visibility</p:attrName>
                                        </p:attrNameLst>
                                      </p:cBhvr>
                                      <p:to>
                                        <p:strVal val="visible"/>
                                      </p:to>
                                    </p:set>
                                    <p:animEffect transition="in" filter="wipe(up)">
                                      <p:cBhvr>
                                        <p:cTn id="16" dur="3000"/>
                                        <p:tgtEl>
                                          <p:spTgt spid="426028"/>
                                        </p:tgtEl>
                                      </p:cBhvr>
                                    </p:animEffect>
                                  </p:childTnLst>
                                  <p:subTnLst>
                                    <p:audio>
                                      <p:cMediaNode>
                                        <p:cTn display="0" masterRel="sameClick">
                                          <p:stCondLst>
                                            <p:cond evt="begin" delay="0">
                                              <p:tn val="14"/>
                                            </p:cond>
                                          </p:stCondLst>
                                          <p:endCondLst>
                                            <p:cond evt="onStopAudio" delay="0">
                                              <p:tgtEl>
                                                <p:sldTgt/>
                                              </p:tgtEl>
                                            </p:cond>
                                          </p:endCondLst>
                                        </p:cTn>
                                        <p:tgtEl>
                                          <p:sndTgt r:embed="rId4" name="explode.wav"/>
                                        </p:tgtEl>
                                      </p:cMediaNode>
                                    </p:audio>
                                  </p:subTnLst>
                                </p:cTn>
                              </p:par>
                            </p:childTnLst>
                          </p:cTn>
                        </p:par>
                        <p:par>
                          <p:cTn id="17" fill="hold" nodeType="afterGroup">
                            <p:stCondLst>
                              <p:cond delay="8000"/>
                            </p:stCondLst>
                            <p:childTnLst>
                              <p:par>
                                <p:cTn id="18" presetID="22" presetClass="entr" presetSubtype="1" fill="hold" nodeType="afterEffect">
                                  <p:stCondLst>
                                    <p:cond delay="0"/>
                                  </p:stCondLst>
                                  <p:childTnLst>
                                    <p:set>
                                      <p:cBhvr>
                                        <p:cTn id="19" dur="1" fill="hold">
                                          <p:stCondLst>
                                            <p:cond delay="0"/>
                                          </p:stCondLst>
                                        </p:cTn>
                                        <p:tgtEl>
                                          <p:spTgt spid="426029"/>
                                        </p:tgtEl>
                                        <p:attrNameLst>
                                          <p:attrName>style.visibility</p:attrName>
                                        </p:attrNameLst>
                                      </p:cBhvr>
                                      <p:to>
                                        <p:strVal val="visible"/>
                                      </p:to>
                                    </p:set>
                                    <p:animEffect transition="in" filter="wipe(up)">
                                      <p:cBhvr>
                                        <p:cTn id="20" dur="2000"/>
                                        <p:tgtEl>
                                          <p:spTgt spid="426029"/>
                                        </p:tgtEl>
                                      </p:cBhvr>
                                    </p:animEffect>
                                  </p:childTnLst>
                                </p:cTn>
                              </p:par>
                              <p:par>
                                <p:cTn id="21" presetID="22" presetClass="entr" presetSubtype="1" fill="hold" nodeType="withEffect">
                                  <p:stCondLst>
                                    <p:cond delay="0"/>
                                  </p:stCondLst>
                                  <p:childTnLst>
                                    <p:set>
                                      <p:cBhvr>
                                        <p:cTn id="22" dur="1" fill="hold">
                                          <p:stCondLst>
                                            <p:cond delay="0"/>
                                          </p:stCondLst>
                                        </p:cTn>
                                        <p:tgtEl>
                                          <p:spTgt spid="426030"/>
                                        </p:tgtEl>
                                        <p:attrNameLst>
                                          <p:attrName>style.visibility</p:attrName>
                                        </p:attrNameLst>
                                      </p:cBhvr>
                                      <p:to>
                                        <p:strVal val="visible"/>
                                      </p:to>
                                    </p:set>
                                    <p:animEffect transition="in" filter="wipe(up)">
                                      <p:cBhvr>
                                        <p:cTn id="23" dur="2000"/>
                                        <p:tgtEl>
                                          <p:spTgt spid="426030"/>
                                        </p:tgtEl>
                                      </p:cBhvr>
                                    </p:animEffect>
                                  </p:childTnLst>
                                </p:cTn>
                              </p:par>
                              <p:par>
                                <p:cTn id="24" presetID="22" presetClass="entr" presetSubtype="1" fill="hold" nodeType="withEffect">
                                  <p:stCondLst>
                                    <p:cond delay="0"/>
                                  </p:stCondLst>
                                  <p:childTnLst>
                                    <p:set>
                                      <p:cBhvr>
                                        <p:cTn id="25" dur="1" fill="hold">
                                          <p:stCondLst>
                                            <p:cond delay="0"/>
                                          </p:stCondLst>
                                        </p:cTn>
                                        <p:tgtEl>
                                          <p:spTgt spid="426031"/>
                                        </p:tgtEl>
                                        <p:attrNameLst>
                                          <p:attrName>style.visibility</p:attrName>
                                        </p:attrNameLst>
                                      </p:cBhvr>
                                      <p:to>
                                        <p:strVal val="visible"/>
                                      </p:to>
                                    </p:set>
                                    <p:animEffect transition="in" filter="wipe(up)">
                                      <p:cBhvr>
                                        <p:cTn id="26" dur="2000"/>
                                        <p:tgtEl>
                                          <p:spTgt spid="426031"/>
                                        </p:tgtEl>
                                      </p:cBhvr>
                                    </p:animEffect>
                                  </p:childTnLst>
                                </p:cTn>
                              </p:par>
                              <p:par>
                                <p:cTn id="27" presetID="22" presetClass="entr" presetSubtype="1" fill="hold" nodeType="withEffect">
                                  <p:stCondLst>
                                    <p:cond delay="0"/>
                                  </p:stCondLst>
                                  <p:childTnLst>
                                    <p:set>
                                      <p:cBhvr>
                                        <p:cTn id="28" dur="1" fill="hold">
                                          <p:stCondLst>
                                            <p:cond delay="0"/>
                                          </p:stCondLst>
                                        </p:cTn>
                                        <p:tgtEl>
                                          <p:spTgt spid="426032"/>
                                        </p:tgtEl>
                                        <p:attrNameLst>
                                          <p:attrName>style.visibility</p:attrName>
                                        </p:attrNameLst>
                                      </p:cBhvr>
                                      <p:to>
                                        <p:strVal val="visible"/>
                                      </p:to>
                                    </p:set>
                                    <p:animEffect transition="in" filter="wipe(up)">
                                      <p:cBhvr>
                                        <p:cTn id="29" dur="2000"/>
                                        <p:tgtEl>
                                          <p:spTgt spid="426032"/>
                                        </p:tgtEl>
                                      </p:cBhvr>
                                    </p:animEffect>
                                  </p:childTnLst>
                                </p:cTn>
                              </p:par>
                              <p:par>
                                <p:cTn id="30" presetID="22" presetClass="entr" presetSubtype="1" fill="hold" nodeType="withEffect">
                                  <p:stCondLst>
                                    <p:cond delay="0"/>
                                  </p:stCondLst>
                                  <p:childTnLst>
                                    <p:set>
                                      <p:cBhvr>
                                        <p:cTn id="31" dur="1" fill="hold">
                                          <p:stCondLst>
                                            <p:cond delay="0"/>
                                          </p:stCondLst>
                                        </p:cTn>
                                        <p:tgtEl>
                                          <p:spTgt spid="426033"/>
                                        </p:tgtEl>
                                        <p:attrNameLst>
                                          <p:attrName>style.visibility</p:attrName>
                                        </p:attrNameLst>
                                      </p:cBhvr>
                                      <p:to>
                                        <p:strVal val="visible"/>
                                      </p:to>
                                    </p:set>
                                    <p:animEffect transition="in" filter="wipe(up)">
                                      <p:cBhvr>
                                        <p:cTn id="32" dur="2000"/>
                                        <p:tgtEl>
                                          <p:spTgt spid="426033"/>
                                        </p:tgtEl>
                                      </p:cBhvr>
                                    </p:animEffect>
                                  </p:childTnLst>
                                </p:cTn>
                              </p:par>
                              <p:par>
                                <p:cTn id="33" presetID="22" presetClass="entr" presetSubtype="1" fill="hold" nodeType="withEffect">
                                  <p:stCondLst>
                                    <p:cond delay="0"/>
                                  </p:stCondLst>
                                  <p:childTnLst>
                                    <p:set>
                                      <p:cBhvr>
                                        <p:cTn id="34" dur="1" fill="hold">
                                          <p:stCondLst>
                                            <p:cond delay="0"/>
                                          </p:stCondLst>
                                        </p:cTn>
                                        <p:tgtEl>
                                          <p:spTgt spid="426034"/>
                                        </p:tgtEl>
                                        <p:attrNameLst>
                                          <p:attrName>style.visibility</p:attrName>
                                        </p:attrNameLst>
                                      </p:cBhvr>
                                      <p:to>
                                        <p:strVal val="visible"/>
                                      </p:to>
                                    </p:set>
                                    <p:animEffect transition="in" filter="wipe(up)">
                                      <p:cBhvr>
                                        <p:cTn id="35" dur="2000"/>
                                        <p:tgtEl>
                                          <p:spTgt spid="426034"/>
                                        </p:tgtEl>
                                      </p:cBhvr>
                                    </p:animEffect>
                                  </p:childTnLst>
                                </p:cTn>
                              </p:par>
                              <p:par>
                                <p:cTn id="36" presetID="22" presetClass="entr" presetSubtype="1" fill="hold" nodeType="withEffect">
                                  <p:stCondLst>
                                    <p:cond delay="0"/>
                                  </p:stCondLst>
                                  <p:childTnLst>
                                    <p:set>
                                      <p:cBhvr>
                                        <p:cTn id="37" dur="1" fill="hold">
                                          <p:stCondLst>
                                            <p:cond delay="0"/>
                                          </p:stCondLst>
                                        </p:cTn>
                                        <p:tgtEl>
                                          <p:spTgt spid="426035"/>
                                        </p:tgtEl>
                                        <p:attrNameLst>
                                          <p:attrName>style.visibility</p:attrName>
                                        </p:attrNameLst>
                                      </p:cBhvr>
                                      <p:to>
                                        <p:strVal val="visible"/>
                                      </p:to>
                                    </p:set>
                                    <p:animEffect transition="in" filter="wipe(up)">
                                      <p:cBhvr>
                                        <p:cTn id="38" dur="2000"/>
                                        <p:tgtEl>
                                          <p:spTgt spid="426035"/>
                                        </p:tgtEl>
                                      </p:cBhvr>
                                    </p:animEffect>
                                  </p:childTnLst>
                                </p:cTn>
                              </p:par>
                              <p:par>
                                <p:cTn id="39" presetID="22" presetClass="entr" presetSubtype="1" fill="hold" nodeType="withEffect">
                                  <p:stCondLst>
                                    <p:cond delay="0"/>
                                  </p:stCondLst>
                                  <p:childTnLst>
                                    <p:set>
                                      <p:cBhvr>
                                        <p:cTn id="40" dur="1" fill="hold">
                                          <p:stCondLst>
                                            <p:cond delay="0"/>
                                          </p:stCondLst>
                                        </p:cTn>
                                        <p:tgtEl>
                                          <p:spTgt spid="426036"/>
                                        </p:tgtEl>
                                        <p:attrNameLst>
                                          <p:attrName>style.visibility</p:attrName>
                                        </p:attrNameLst>
                                      </p:cBhvr>
                                      <p:to>
                                        <p:strVal val="visible"/>
                                      </p:to>
                                    </p:set>
                                    <p:animEffect transition="in" filter="wipe(up)">
                                      <p:cBhvr>
                                        <p:cTn id="41" dur="2000"/>
                                        <p:tgtEl>
                                          <p:spTgt spid="426036"/>
                                        </p:tgtEl>
                                      </p:cBhvr>
                                    </p:animEffect>
                                  </p:childTnLst>
                                </p:cTn>
                              </p:par>
                              <p:par>
                                <p:cTn id="42" presetID="22" presetClass="entr" presetSubtype="1" fill="hold" nodeType="withEffect">
                                  <p:stCondLst>
                                    <p:cond delay="0"/>
                                  </p:stCondLst>
                                  <p:childTnLst>
                                    <p:set>
                                      <p:cBhvr>
                                        <p:cTn id="43" dur="1" fill="hold">
                                          <p:stCondLst>
                                            <p:cond delay="0"/>
                                          </p:stCondLst>
                                        </p:cTn>
                                        <p:tgtEl>
                                          <p:spTgt spid="426037"/>
                                        </p:tgtEl>
                                        <p:attrNameLst>
                                          <p:attrName>style.visibility</p:attrName>
                                        </p:attrNameLst>
                                      </p:cBhvr>
                                      <p:to>
                                        <p:strVal val="visible"/>
                                      </p:to>
                                    </p:set>
                                    <p:animEffect transition="in" filter="wipe(up)">
                                      <p:cBhvr>
                                        <p:cTn id="44" dur="2000"/>
                                        <p:tgtEl>
                                          <p:spTgt spid="426037"/>
                                        </p:tgtEl>
                                      </p:cBhvr>
                                    </p:animEffect>
                                  </p:childTnLst>
                                </p:cTn>
                              </p:par>
                              <p:par>
                                <p:cTn id="45" presetID="22" presetClass="entr" presetSubtype="1" fill="hold" nodeType="withEffect">
                                  <p:stCondLst>
                                    <p:cond delay="0"/>
                                  </p:stCondLst>
                                  <p:childTnLst>
                                    <p:set>
                                      <p:cBhvr>
                                        <p:cTn id="46" dur="1" fill="hold">
                                          <p:stCondLst>
                                            <p:cond delay="0"/>
                                          </p:stCondLst>
                                        </p:cTn>
                                        <p:tgtEl>
                                          <p:spTgt spid="426038"/>
                                        </p:tgtEl>
                                        <p:attrNameLst>
                                          <p:attrName>style.visibility</p:attrName>
                                        </p:attrNameLst>
                                      </p:cBhvr>
                                      <p:to>
                                        <p:strVal val="visible"/>
                                      </p:to>
                                    </p:set>
                                    <p:animEffect transition="in" filter="wipe(up)">
                                      <p:cBhvr>
                                        <p:cTn id="47" dur="2000"/>
                                        <p:tgtEl>
                                          <p:spTgt spid="426038"/>
                                        </p:tgtEl>
                                      </p:cBhvr>
                                    </p:animEffect>
                                  </p:childTnLst>
                                </p:cTn>
                              </p:par>
                              <p:par>
                                <p:cTn id="48" presetID="22" presetClass="entr" presetSubtype="1" fill="hold" nodeType="withEffect">
                                  <p:stCondLst>
                                    <p:cond delay="0"/>
                                  </p:stCondLst>
                                  <p:childTnLst>
                                    <p:set>
                                      <p:cBhvr>
                                        <p:cTn id="49" dur="1" fill="hold">
                                          <p:stCondLst>
                                            <p:cond delay="0"/>
                                          </p:stCondLst>
                                        </p:cTn>
                                        <p:tgtEl>
                                          <p:spTgt spid="426039"/>
                                        </p:tgtEl>
                                        <p:attrNameLst>
                                          <p:attrName>style.visibility</p:attrName>
                                        </p:attrNameLst>
                                      </p:cBhvr>
                                      <p:to>
                                        <p:strVal val="visible"/>
                                      </p:to>
                                    </p:set>
                                    <p:animEffect transition="in" filter="wipe(up)">
                                      <p:cBhvr>
                                        <p:cTn id="50" dur="2000"/>
                                        <p:tgtEl>
                                          <p:spTgt spid="426039"/>
                                        </p:tgtEl>
                                      </p:cBhvr>
                                    </p:animEffect>
                                  </p:childTnLst>
                                </p:cTn>
                              </p:par>
                              <p:par>
                                <p:cTn id="51" presetID="22" presetClass="entr" presetSubtype="1" fill="hold" nodeType="withEffect">
                                  <p:stCondLst>
                                    <p:cond delay="0"/>
                                  </p:stCondLst>
                                  <p:childTnLst>
                                    <p:set>
                                      <p:cBhvr>
                                        <p:cTn id="52" dur="1" fill="hold">
                                          <p:stCondLst>
                                            <p:cond delay="0"/>
                                          </p:stCondLst>
                                        </p:cTn>
                                        <p:tgtEl>
                                          <p:spTgt spid="426040"/>
                                        </p:tgtEl>
                                        <p:attrNameLst>
                                          <p:attrName>style.visibility</p:attrName>
                                        </p:attrNameLst>
                                      </p:cBhvr>
                                      <p:to>
                                        <p:strVal val="visible"/>
                                      </p:to>
                                    </p:set>
                                    <p:animEffect transition="in" filter="wipe(up)">
                                      <p:cBhvr>
                                        <p:cTn id="53" dur="2000"/>
                                        <p:tgtEl>
                                          <p:spTgt spid="426040"/>
                                        </p:tgtEl>
                                      </p:cBhvr>
                                    </p:animEffect>
                                  </p:childTnLst>
                                </p:cTn>
                              </p:par>
                              <p:par>
                                <p:cTn id="54" presetID="22" presetClass="entr" presetSubtype="1" fill="hold" nodeType="withEffect">
                                  <p:stCondLst>
                                    <p:cond delay="0"/>
                                  </p:stCondLst>
                                  <p:childTnLst>
                                    <p:set>
                                      <p:cBhvr>
                                        <p:cTn id="55" dur="1" fill="hold">
                                          <p:stCondLst>
                                            <p:cond delay="0"/>
                                          </p:stCondLst>
                                        </p:cTn>
                                        <p:tgtEl>
                                          <p:spTgt spid="426041"/>
                                        </p:tgtEl>
                                        <p:attrNameLst>
                                          <p:attrName>style.visibility</p:attrName>
                                        </p:attrNameLst>
                                      </p:cBhvr>
                                      <p:to>
                                        <p:strVal val="visible"/>
                                      </p:to>
                                    </p:set>
                                    <p:animEffect transition="in" filter="wipe(up)">
                                      <p:cBhvr>
                                        <p:cTn id="56" dur="2000"/>
                                        <p:tgtEl>
                                          <p:spTgt spid="426041"/>
                                        </p:tgtEl>
                                      </p:cBhvr>
                                    </p:animEffect>
                                  </p:childTnLst>
                                </p:cTn>
                              </p:par>
                              <p:par>
                                <p:cTn id="57" presetID="22" presetClass="entr" presetSubtype="1" fill="hold" nodeType="withEffect">
                                  <p:stCondLst>
                                    <p:cond delay="0"/>
                                  </p:stCondLst>
                                  <p:childTnLst>
                                    <p:set>
                                      <p:cBhvr>
                                        <p:cTn id="58" dur="1" fill="hold">
                                          <p:stCondLst>
                                            <p:cond delay="0"/>
                                          </p:stCondLst>
                                        </p:cTn>
                                        <p:tgtEl>
                                          <p:spTgt spid="426042"/>
                                        </p:tgtEl>
                                        <p:attrNameLst>
                                          <p:attrName>style.visibility</p:attrName>
                                        </p:attrNameLst>
                                      </p:cBhvr>
                                      <p:to>
                                        <p:strVal val="visible"/>
                                      </p:to>
                                    </p:set>
                                    <p:animEffect transition="in" filter="wipe(up)">
                                      <p:cBhvr>
                                        <p:cTn id="59" dur="2000"/>
                                        <p:tgtEl>
                                          <p:spTgt spid="426042"/>
                                        </p:tgtEl>
                                      </p:cBhvr>
                                    </p:animEffect>
                                  </p:childTnLst>
                                </p:cTn>
                              </p:par>
                              <p:par>
                                <p:cTn id="60" presetID="22" presetClass="entr" presetSubtype="1" fill="hold" nodeType="withEffect">
                                  <p:stCondLst>
                                    <p:cond delay="0"/>
                                  </p:stCondLst>
                                  <p:childTnLst>
                                    <p:set>
                                      <p:cBhvr>
                                        <p:cTn id="61" dur="1" fill="hold">
                                          <p:stCondLst>
                                            <p:cond delay="0"/>
                                          </p:stCondLst>
                                        </p:cTn>
                                        <p:tgtEl>
                                          <p:spTgt spid="426043"/>
                                        </p:tgtEl>
                                        <p:attrNameLst>
                                          <p:attrName>style.visibility</p:attrName>
                                        </p:attrNameLst>
                                      </p:cBhvr>
                                      <p:to>
                                        <p:strVal val="visible"/>
                                      </p:to>
                                    </p:set>
                                    <p:animEffect transition="in" filter="wipe(up)">
                                      <p:cBhvr>
                                        <p:cTn id="62" dur="2000"/>
                                        <p:tgtEl>
                                          <p:spTgt spid="426043"/>
                                        </p:tgtEl>
                                      </p:cBhvr>
                                    </p:animEffect>
                                  </p:childTnLst>
                                </p:cTn>
                              </p:par>
                              <p:par>
                                <p:cTn id="63" presetID="22" presetClass="entr" presetSubtype="1" fill="hold" nodeType="withEffect">
                                  <p:stCondLst>
                                    <p:cond delay="0"/>
                                  </p:stCondLst>
                                  <p:childTnLst>
                                    <p:set>
                                      <p:cBhvr>
                                        <p:cTn id="64" dur="1" fill="hold">
                                          <p:stCondLst>
                                            <p:cond delay="0"/>
                                          </p:stCondLst>
                                        </p:cTn>
                                        <p:tgtEl>
                                          <p:spTgt spid="426044"/>
                                        </p:tgtEl>
                                        <p:attrNameLst>
                                          <p:attrName>style.visibility</p:attrName>
                                        </p:attrNameLst>
                                      </p:cBhvr>
                                      <p:to>
                                        <p:strVal val="visible"/>
                                      </p:to>
                                    </p:set>
                                    <p:animEffect transition="in" filter="wipe(up)">
                                      <p:cBhvr>
                                        <p:cTn id="65" dur="2000"/>
                                        <p:tgtEl>
                                          <p:spTgt spid="426044"/>
                                        </p:tgtEl>
                                      </p:cBhvr>
                                    </p:animEffect>
                                  </p:childTnLst>
                                </p:cTn>
                              </p:par>
                              <p:par>
                                <p:cTn id="66" presetID="22" presetClass="entr" presetSubtype="1" fill="hold" nodeType="withEffect">
                                  <p:stCondLst>
                                    <p:cond delay="0"/>
                                  </p:stCondLst>
                                  <p:childTnLst>
                                    <p:set>
                                      <p:cBhvr>
                                        <p:cTn id="67" dur="1" fill="hold">
                                          <p:stCondLst>
                                            <p:cond delay="0"/>
                                          </p:stCondLst>
                                        </p:cTn>
                                        <p:tgtEl>
                                          <p:spTgt spid="426045"/>
                                        </p:tgtEl>
                                        <p:attrNameLst>
                                          <p:attrName>style.visibility</p:attrName>
                                        </p:attrNameLst>
                                      </p:cBhvr>
                                      <p:to>
                                        <p:strVal val="visible"/>
                                      </p:to>
                                    </p:set>
                                    <p:animEffect transition="in" filter="wipe(up)">
                                      <p:cBhvr>
                                        <p:cTn id="68" dur="2000"/>
                                        <p:tgtEl>
                                          <p:spTgt spid="426045"/>
                                        </p:tgtEl>
                                      </p:cBhvr>
                                    </p:animEffect>
                                  </p:childTnLst>
                                </p:cTn>
                              </p:par>
                              <p:par>
                                <p:cTn id="69" presetID="22" presetClass="entr" presetSubtype="1" fill="hold" nodeType="withEffect">
                                  <p:stCondLst>
                                    <p:cond delay="0"/>
                                  </p:stCondLst>
                                  <p:childTnLst>
                                    <p:set>
                                      <p:cBhvr>
                                        <p:cTn id="70" dur="1" fill="hold">
                                          <p:stCondLst>
                                            <p:cond delay="0"/>
                                          </p:stCondLst>
                                        </p:cTn>
                                        <p:tgtEl>
                                          <p:spTgt spid="426046"/>
                                        </p:tgtEl>
                                        <p:attrNameLst>
                                          <p:attrName>style.visibility</p:attrName>
                                        </p:attrNameLst>
                                      </p:cBhvr>
                                      <p:to>
                                        <p:strVal val="visible"/>
                                      </p:to>
                                    </p:set>
                                    <p:animEffect transition="in" filter="wipe(up)">
                                      <p:cBhvr>
                                        <p:cTn id="71" dur="2000"/>
                                        <p:tgtEl>
                                          <p:spTgt spid="426046"/>
                                        </p:tgtEl>
                                      </p:cBhvr>
                                    </p:animEffect>
                                  </p:childTnLst>
                                </p:cTn>
                              </p:par>
                              <p:par>
                                <p:cTn id="72" presetID="22" presetClass="entr" presetSubtype="1" fill="hold" nodeType="withEffect">
                                  <p:stCondLst>
                                    <p:cond delay="0"/>
                                  </p:stCondLst>
                                  <p:childTnLst>
                                    <p:set>
                                      <p:cBhvr>
                                        <p:cTn id="73" dur="1" fill="hold">
                                          <p:stCondLst>
                                            <p:cond delay="0"/>
                                          </p:stCondLst>
                                        </p:cTn>
                                        <p:tgtEl>
                                          <p:spTgt spid="426047"/>
                                        </p:tgtEl>
                                        <p:attrNameLst>
                                          <p:attrName>style.visibility</p:attrName>
                                        </p:attrNameLst>
                                      </p:cBhvr>
                                      <p:to>
                                        <p:strVal val="visible"/>
                                      </p:to>
                                    </p:set>
                                    <p:animEffect transition="in" filter="wipe(up)">
                                      <p:cBhvr>
                                        <p:cTn id="74" dur="2000"/>
                                        <p:tgtEl>
                                          <p:spTgt spid="426047"/>
                                        </p:tgtEl>
                                      </p:cBhvr>
                                    </p:animEffect>
                                  </p:childTnLst>
                                </p:cTn>
                              </p:par>
                              <p:par>
                                <p:cTn id="75" presetID="22" presetClass="entr" presetSubtype="1" fill="hold" nodeType="withEffect">
                                  <p:stCondLst>
                                    <p:cond delay="0"/>
                                  </p:stCondLst>
                                  <p:childTnLst>
                                    <p:set>
                                      <p:cBhvr>
                                        <p:cTn id="76" dur="1" fill="hold">
                                          <p:stCondLst>
                                            <p:cond delay="0"/>
                                          </p:stCondLst>
                                        </p:cTn>
                                        <p:tgtEl>
                                          <p:spTgt spid="426048"/>
                                        </p:tgtEl>
                                        <p:attrNameLst>
                                          <p:attrName>style.visibility</p:attrName>
                                        </p:attrNameLst>
                                      </p:cBhvr>
                                      <p:to>
                                        <p:strVal val="visible"/>
                                      </p:to>
                                    </p:set>
                                    <p:animEffect transition="in" filter="wipe(up)">
                                      <p:cBhvr>
                                        <p:cTn id="77" dur="2000"/>
                                        <p:tgtEl>
                                          <p:spTgt spid="426048"/>
                                        </p:tgtEl>
                                      </p:cBhvr>
                                    </p:animEffect>
                                  </p:childTnLst>
                                </p:cTn>
                              </p:par>
                              <p:par>
                                <p:cTn id="78" presetID="22" presetClass="entr" presetSubtype="1" fill="hold" nodeType="withEffect">
                                  <p:stCondLst>
                                    <p:cond delay="0"/>
                                  </p:stCondLst>
                                  <p:childTnLst>
                                    <p:set>
                                      <p:cBhvr>
                                        <p:cTn id="79" dur="1" fill="hold">
                                          <p:stCondLst>
                                            <p:cond delay="0"/>
                                          </p:stCondLst>
                                        </p:cTn>
                                        <p:tgtEl>
                                          <p:spTgt spid="426049"/>
                                        </p:tgtEl>
                                        <p:attrNameLst>
                                          <p:attrName>style.visibility</p:attrName>
                                        </p:attrNameLst>
                                      </p:cBhvr>
                                      <p:to>
                                        <p:strVal val="visible"/>
                                      </p:to>
                                    </p:set>
                                    <p:animEffect transition="in" filter="wipe(up)">
                                      <p:cBhvr>
                                        <p:cTn id="80" dur="2000"/>
                                        <p:tgtEl>
                                          <p:spTgt spid="426049"/>
                                        </p:tgtEl>
                                      </p:cBhvr>
                                    </p:animEffect>
                                  </p:childTnLst>
                                </p:cTn>
                              </p:par>
                              <p:par>
                                <p:cTn id="81" presetID="22" presetClass="entr" presetSubtype="1" fill="hold" nodeType="withEffect">
                                  <p:stCondLst>
                                    <p:cond delay="0"/>
                                  </p:stCondLst>
                                  <p:childTnLst>
                                    <p:set>
                                      <p:cBhvr>
                                        <p:cTn id="82" dur="1" fill="hold">
                                          <p:stCondLst>
                                            <p:cond delay="0"/>
                                          </p:stCondLst>
                                        </p:cTn>
                                        <p:tgtEl>
                                          <p:spTgt spid="426050"/>
                                        </p:tgtEl>
                                        <p:attrNameLst>
                                          <p:attrName>style.visibility</p:attrName>
                                        </p:attrNameLst>
                                      </p:cBhvr>
                                      <p:to>
                                        <p:strVal val="visible"/>
                                      </p:to>
                                    </p:set>
                                    <p:animEffect transition="in" filter="wipe(up)">
                                      <p:cBhvr>
                                        <p:cTn id="83" dur="2000"/>
                                        <p:tgtEl>
                                          <p:spTgt spid="426050"/>
                                        </p:tgtEl>
                                      </p:cBhvr>
                                    </p:animEffect>
                                  </p:childTnLst>
                                </p:cTn>
                              </p:par>
                              <p:par>
                                <p:cTn id="84" presetID="22" presetClass="entr" presetSubtype="1" fill="hold" nodeType="withEffect">
                                  <p:stCondLst>
                                    <p:cond delay="0"/>
                                  </p:stCondLst>
                                  <p:childTnLst>
                                    <p:set>
                                      <p:cBhvr>
                                        <p:cTn id="85" dur="1" fill="hold">
                                          <p:stCondLst>
                                            <p:cond delay="0"/>
                                          </p:stCondLst>
                                        </p:cTn>
                                        <p:tgtEl>
                                          <p:spTgt spid="426051"/>
                                        </p:tgtEl>
                                        <p:attrNameLst>
                                          <p:attrName>style.visibility</p:attrName>
                                        </p:attrNameLst>
                                      </p:cBhvr>
                                      <p:to>
                                        <p:strVal val="visible"/>
                                      </p:to>
                                    </p:set>
                                    <p:animEffect transition="in" filter="wipe(up)">
                                      <p:cBhvr>
                                        <p:cTn id="86" dur="2000"/>
                                        <p:tgtEl>
                                          <p:spTgt spid="426051"/>
                                        </p:tgtEl>
                                      </p:cBhvr>
                                    </p:animEffect>
                                  </p:childTnLst>
                                </p:cTn>
                              </p:par>
                              <p:par>
                                <p:cTn id="87" presetID="22" presetClass="entr" presetSubtype="1" fill="hold" nodeType="withEffect">
                                  <p:stCondLst>
                                    <p:cond delay="0"/>
                                  </p:stCondLst>
                                  <p:childTnLst>
                                    <p:set>
                                      <p:cBhvr>
                                        <p:cTn id="88" dur="1" fill="hold">
                                          <p:stCondLst>
                                            <p:cond delay="0"/>
                                          </p:stCondLst>
                                        </p:cTn>
                                        <p:tgtEl>
                                          <p:spTgt spid="426052"/>
                                        </p:tgtEl>
                                        <p:attrNameLst>
                                          <p:attrName>style.visibility</p:attrName>
                                        </p:attrNameLst>
                                      </p:cBhvr>
                                      <p:to>
                                        <p:strVal val="visible"/>
                                      </p:to>
                                    </p:set>
                                    <p:animEffect transition="in" filter="wipe(up)">
                                      <p:cBhvr>
                                        <p:cTn id="89" dur="2000"/>
                                        <p:tgtEl>
                                          <p:spTgt spid="426052"/>
                                        </p:tgtEl>
                                      </p:cBhvr>
                                    </p:animEffect>
                                  </p:childTnLst>
                                </p:cTn>
                              </p:par>
                              <p:par>
                                <p:cTn id="90" presetID="22" presetClass="entr" presetSubtype="1" fill="hold" nodeType="withEffect">
                                  <p:stCondLst>
                                    <p:cond delay="0"/>
                                  </p:stCondLst>
                                  <p:childTnLst>
                                    <p:set>
                                      <p:cBhvr>
                                        <p:cTn id="91" dur="1" fill="hold">
                                          <p:stCondLst>
                                            <p:cond delay="0"/>
                                          </p:stCondLst>
                                        </p:cTn>
                                        <p:tgtEl>
                                          <p:spTgt spid="426053"/>
                                        </p:tgtEl>
                                        <p:attrNameLst>
                                          <p:attrName>style.visibility</p:attrName>
                                        </p:attrNameLst>
                                      </p:cBhvr>
                                      <p:to>
                                        <p:strVal val="visible"/>
                                      </p:to>
                                    </p:set>
                                    <p:animEffect transition="in" filter="wipe(up)">
                                      <p:cBhvr>
                                        <p:cTn id="92" dur="2000"/>
                                        <p:tgtEl>
                                          <p:spTgt spid="426053"/>
                                        </p:tgtEl>
                                      </p:cBhvr>
                                    </p:animEffect>
                                  </p:childTnLst>
                                </p:cTn>
                              </p:par>
                              <p:par>
                                <p:cTn id="93" presetID="22" presetClass="entr" presetSubtype="1" fill="hold" nodeType="withEffect">
                                  <p:stCondLst>
                                    <p:cond delay="0"/>
                                  </p:stCondLst>
                                  <p:childTnLst>
                                    <p:set>
                                      <p:cBhvr>
                                        <p:cTn id="94" dur="1" fill="hold">
                                          <p:stCondLst>
                                            <p:cond delay="0"/>
                                          </p:stCondLst>
                                        </p:cTn>
                                        <p:tgtEl>
                                          <p:spTgt spid="426054"/>
                                        </p:tgtEl>
                                        <p:attrNameLst>
                                          <p:attrName>style.visibility</p:attrName>
                                        </p:attrNameLst>
                                      </p:cBhvr>
                                      <p:to>
                                        <p:strVal val="visible"/>
                                      </p:to>
                                    </p:set>
                                    <p:animEffect transition="in" filter="wipe(up)">
                                      <p:cBhvr>
                                        <p:cTn id="95" dur="2000"/>
                                        <p:tgtEl>
                                          <p:spTgt spid="426054"/>
                                        </p:tgtEl>
                                      </p:cBhvr>
                                    </p:animEffect>
                                  </p:childTnLst>
                                </p:cTn>
                              </p:par>
                              <p:par>
                                <p:cTn id="96" presetID="22" presetClass="entr" presetSubtype="1" fill="hold" nodeType="withEffect">
                                  <p:stCondLst>
                                    <p:cond delay="0"/>
                                  </p:stCondLst>
                                  <p:childTnLst>
                                    <p:set>
                                      <p:cBhvr>
                                        <p:cTn id="97" dur="1" fill="hold">
                                          <p:stCondLst>
                                            <p:cond delay="0"/>
                                          </p:stCondLst>
                                        </p:cTn>
                                        <p:tgtEl>
                                          <p:spTgt spid="426055"/>
                                        </p:tgtEl>
                                        <p:attrNameLst>
                                          <p:attrName>style.visibility</p:attrName>
                                        </p:attrNameLst>
                                      </p:cBhvr>
                                      <p:to>
                                        <p:strVal val="visible"/>
                                      </p:to>
                                    </p:set>
                                    <p:animEffect transition="in" filter="wipe(up)">
                                      <p:cBhvr>
                                        <p:cTn id="98" dur="2000"/>
                                        <p:tgtEl>
                                          <p:spTgt spid="426055"/>
                                        </p:tgtEl>
                                      </p:cBhvr>
                                    </p:animEffect>
                                  </p:childTnLst>
                                </p:cTn>
                              </p:par>
                              <p:par>
                                <p:cTn id="99" presetID="22" presetClass="entr" presetSubtype="1" fill="hold" nodeType="withEffect">
                                  <p:stCondLst>
                                    <p:cond delay="0"/>
                                  </p:stCondLst>
                                  <p:childTnLst>
                                    <p:set>
                                      <p:cBhvr>
                                        <p:cTn id="100" dur="1" fill="hold">
                                          <p:stCondLst>
                                            <p:cond delay="0"/>
                                          </p:stCondLst>
                                        </p:cTn>
                                        <p:tgtEl>
                                          <p:spTgt spid="426056"/>
                                        </p:tgtEl>
                                        <p:attrNameLst>
                                          <p:attrName>style.visibility</p:attrName>
                                        </p:attrNameLst>
                                      </p:cBhvr>
                                      <p:to>
                                        <p:strVal val="visible"/>
                                      </p:to>
                                    </p:set>
                                    <p:animEffect transition="in" filter="wipe(up)">
                                      <p:cBhvr>
                                        <p:cTn id="101" dur="2000"/>
                                        <p:tgtEl>
                                          <p:spTgt spid="426056"/>
                                        </p:tgtEl>
                                      </p:cBhvr>
                                    </p:animEffect>
                                  </p:childTnLst>
                                </p:cTn>
                              </p:par>
                              <p:par>
                                <p:cTn id="102" presetID="22" presetClass="entr" presetSubtype="1" fill="hold" nodeType="withEffect">
                                  <p:stCondLst>
                                    <p:cond delay="0"/>
                                  </p:stCondLst>
                                  <p:childTnLst>
                                    <p:set>
                                      <p:cBhvr>
                                        <p:cTn id="103" dur="1" fill="hold">
                                          <p:stCondLst>
                                            <p:cond delay="0"/>
                                          </p:stCondLst>
                                        </p:cTn>
                                        <p:tgtEl>
                                          <p:spTgt spid="426057"/>
                                        </p:tgtEl>
                                        <p:attrNameLst>
                                          <p:attrName>style.visibility</p:attrName>
                                        </p:attrNameLst>
                                      </p:cBhvr>
                                      <p:to>
                                        <p:strVal val="visible"/>
                                      </p:to>
                                    </p:set>
                                    <p:animEffect transition="in" filter="wipe(up)">
                                      <p:cBhvr>
                                        <p:cTn id="104" dur="2000"/>
                                        <p:tgtEl>
                                          <p:spTgt spid="426057"/>
                                        </p:tgtEl>
                                      </p:cBhvr>
                                    </p:animEffect>
                                  </p:childTnLst>
                                </p:cTn>
                              </p:par>
                              <p:par>
                                <p:cTn id="105" presetID="22" presetClass="entr" presetSubtype="1" fill="hold" nodeType="withEffect">
                                  <p:stCondLst>
                                    <p:cond delay="0"/>
                                  </p:stCondLst>
                                  <p:childTnLst>
                                    <p:set>
                                      <p:cBhvr>
                                        <p:cTn id="106" dur="1" fill="hold">
                                          <p:stCondLst>
                                            <p:cond delay="0"/>
                                          </p:stCondLst>
                                        </p:cTn>
                                        <p:tgtEl>
                                          <p:spTgt spid="426058"/>
                                        </p:tgtEl>
                                        <p:attrNameLst>
                                          <p:attrName>style.visibility</p:attrName>
                                        </p:attrNameLst>
                                      </p:cBhvr>
                                      <p:to>
                                        <p:strVal val="visible"/>
                                      </p:to>
                                    </p:set>
                                    <p:animEffect transition="in" filter="wipe(up)">
                                      <p:cBhvr>
                                        <p:cTn id="107" dur="2000"/>
                                        <p:tgtEl>
                                          <p:spTgt spid="426058"/>
                                        </p:tgtEl>
                                      </p:cBhvr>
                                    </p:animEffect>
                                  </p:childTnLst>
                                </p:cTn>
                              </p:par>
                              <p:par>
                                <p:cTn id="108" presetID="22" presetClass="entr" presetSubtype="1" fill="hold" nodeType="withEffect">
                                  <p:stCondLst>
                                    <p:cond delay="0"/>
                                  </p:stCondLst>
                                  <p:childTnLst>
                                    <p:set>
                                      <p:cBhvr>
                                        <p:cTn id="109" dur="1" fill="hold">
                                          <p:stCondLst>
                                            <p:cond delay="0"/>
                                          </p:stCondLst>
                                        </p:cTn>
                                        <p:tgtEl>
                                          <p:spTgt spid="426059"/>
                                        </p:tgtEl>
                                        <p:attrNameLst>
                                          <p:attrName>style.visibility</p:attrName>
                                        </p:attrNameLst>
                                      </p:cBhvr>
                                      <p:to>
                                        <p:strVal val="visible"/>
                                      </p:to>
                                    </p:set>
                                    <p:animEffect transition="in" filter="wipe(up)">
                                      <p:cBhvr>
                                        <p:cTn id="110" dur="2000"/>
                                        <p:tgtEl>
                                          <p:spTgt spid="426059"/>
                                        </p:tgtEl>
                                      </p:cBhvr>
                                    </p:animEffect>
                                  </p:childTnLst>
                                </p:cTn>
                              </p:par>
                              <p:par>
                                <p:cTn id="111" presetID="22" presetClass="entr" presetSubtype="1" fill="hold" nodeType="withEffect">
                                  <p:stCondLst>
                                    <p:cond delay="0"/>
                                  </p:stCondLst>
                                  <p:childTnLst>
                                    <p:set>
                                      <p:cBhvr>
                                        <p:cTn id="112" dur="1" fill="hold">
                                          <p:stCondLst>
                                            <p:cond delay="0"/>
                                          </p:stCondLst>
                                        </p:cTn>
                                        <p:tgtEl>
                                          <p:spTgt spid="426060"/>
                                        </p:tgtEl>
                                        <p:attrNameLst>
                                          <p:attrName>style.visibility</p:attrName>
                                        </p:attrNameLst>
                                      </p:cBhvr>
                                      <p:to>
                                        <p:strVal val="visible"/>
                                      </p:to>
                                    </p:set>
                                    <p:animEffect transition="in" filter="wipe(up)">
                                      <p:cBhvr>
                                        <p:cTn id="113" dur="2000"/>
                                        <p:tgtEl>
                                          <p:spTgt spid="426060"/>
                                        </p:tgtEl>
                                      </p:cBhvr>
                                    </p:animEffect>
                                  </p:childTnLst>
                                </p:cTn>
                              </p:par>
                              <p:par>
                                <p:cTn id="114" presetID="22" presetClass="entr" presetSubtype="1" fill="hold" nodeType="withEffect">
                                  <p:stCondLst>
                                    <p:cond delay="0"/>
                                  </p:stCondLst>
                                  <p:childTnLst>
                                    <p:set>
                                      <p:cBhvr>
                                        <p:cTn id="115" dur="1" fill="hold">
                                          <p:stCondLst>
                                            <p:cond delay="0"/>
                                          </p:stCondLst>
                                        </p:cTn>
                                        <p:tgtEl>
                                          <p:spTgt spid="426061"/>
                                        </p:tgtEl>
                                        <p:attrNameLst>
                                          <p:attrName>style.visibility</p:attrName>
                                        </p:attrNameLst>
                                      </p:cBhvr>
                                      <p:to>
                                        <p:strVal val="visible"/>
                                      </p:to>
                                    </p:set>
                                    <p:animEffect transition="in" filter="wipe(up)">
                                      <p:cBhvr>
                                        <p:cTn id="116" dur="2000"/>
                                        <p:tgtEl>
                                          <p:spTgt spid="426061"/>
                                        </p:tgtEl>
                                      </p:cBhvr>
                                    </p:animEffect>
                                  </p:childTnLst>
                                </p:cTn>
                              </p:par>
                              <p:par>
                                <p:cTn id="117" presetID="22" presetClass="entr" presetSubtype="1" fill="hold" nodeType="withEffect">
                                  <p:stCondLst>
                                    <p:cond delay="0"/>
                                  </p:stCondLst>
                                  <p:childTnLst>
                                    <p:set>
                                      <p:cBhvr>
                                        <p:cTn id="118" dur="1" fill="hold">
                                          <p:stCondLst>
                                            <p:cond delay="0"/>
                                          </p:stCondLst>
                                        </p:cTn>
                                        <p:tgtEl>
                                          <p:spTgt spid="426062"/>
                                        </p:tgtEl>
                                        <p:attrNameLst>
                                          <p:attrName>style.visibility</p:attrName>
                                        </p:attrNameLst>
                                      </p:cBhvr>
                                      <p:to>
                                        <p:strVal val="visible"/>
                                      </p:to>
                                    </p:set>
                                    <p:animEffect transition="in" filter="wipe(up)">
                                      <p:cBhvr>
                                        <p:cTn id="119" dur="2000"/>
                                        <p:tgtEl>
                                          <p:spTgt spid="426062"/>
                                        </p:tgtEl>
                                      </p:cBhvr>
                                    </p:animEffect>
                                  </p:childTnLst>
                                </p:cTn>
                              </p:par>
                              <p:par>
                                <p:cTn id="120" presetID="22" presetClass="entr" presetSubtype="1" fill="hold" nodeType="withEffect">
                                  <p:stCondLst>
                                    <p:cond delay="0"/>
                                  </p:stCondLst>
                                  <p:childTnLst>
                                    <p:set>
                                      <p:cBhvr>
                                        <p:cTn id="121" dur="1" fill="hold">
                                          <p:stCondLst>
                                            <p:cond delay="0"/>
                                          </p:stCondLst>
                                        </p:cTn>
                                        <p:tgtEl>
                                          <p:spTgt spid="426063"/>
                                        </p:tgtEl>
                                        <p:attrNameLst>
                                          <p:attrName>style.visibility</p:attrName>
                                        </p:attrNameLst>
                                      </p:cBhvr>
                                      <p:to>
                                        <p:strVal val="visible"/>
                                      </p:to>
                                    </p:set>
                                    <p:animEffect transition="in" filter="wipe(up)">
                                      <p:cBhvr>
                                        <p:cTn id="122" dur="2000"/>
                                        <p:tgtEl>
                                          <p:spTgt spid="426063"/>
                                        </p:tgtEl>
                                      </p:cBhvr>
                                    </p:animEffect>
                                  </p:childTnLst>
                                </p:cTn>
                              </p:par>
                              <p:par>
                                <p:cTn id="123" presetID="22" presetClass="entr" presetSubtype="1" fill="hold" nodeType="withEffect">
                                  <p:stCondLst>
                                    <p:cond delay="0"/>
                                  </p:stCondLst>
                                  <p:childTnLst>
                                    <p:set>
                                      <p:cBhvr>
                                        <p:cTn id="124" dur="1" fill="hold">
                                          <p:stCondLst>
                                            <p:cond delay="0"/>
                                          </p:stCondLst>
                                        </p:cTn>
                                        <p:tgtEl>
                                          <p:spTgt spid="426064"/>
                                        </p:tgtEl>
                                        <p:attrNameLst>
                                          <p:attrName>style.visibility</p:attrName>
                                        </p:attrNameLst>
                                      </p:cBhvr>
                                      <p:to>
                                        <p:strVal val="visible"/>
                                      </p:to>
                                    </p:set>
                                    <p:animEffect transition="in" filter="wipe(up)">
                                      <p:cBhvr>
                                        <p:cTn id="125" dur="2000"/>
                                        <p:tgtEl>
                                          <p:spTgt spid="426064"/>
                                        </p:tgtEl>
                                      </p:cBhvr>
                                    </p:animEffect>
                                  </p:childTnLst>
                                </p:cTn>
                              </p:par>
                              <p:par>
                                <p:cTn id="126" presetID="22" presetClass="entr" presetSubtype="1" fill="hold" nodeType="withEffect">
                                  <p:stCondLst>
                                    <p:cond delay="0"/>
                                  </p:stCondLst>
                                  <p:childTnLst>
                                    <p:set>
                                      <p:cBhvr>
                                        <p:cTn id="127" dur="1" fill="hold">
                                          <p:stCondLst>
                                            <p:cond delay="0"/>
                                          </p:stCondLst>
                                        </p:cTn>
                                        <p:tgtEl>
                                          <p:spTgt spid="426065"/>
                                        </p:tgtEl>
                                        <p:attrNameLst>
                                          <p:attrName>style.visibility</p:attrName>
                                        </p:attrNameLst>
                                      </p:cBhvr>
                                      <p:to>
                                        <p:strVal val="visible"/>
                                      </p:to>
                                    </p:set>
                                    <p:animEffect transition="in" filter="wipe(up)">
                                      <p:cBhvr>
                                        <p:cTn id="128" dur="2000"/>
                                        <p:tgtEl>
                                          <p:spTgt spid="426065"/>
                                        </p:tgtEl>
                                      </p:cBhvr>
                                    </p:animEffect>
                                  </p:childTnLst>
                                </p:cTn>
                              </p:par>
                              <p:par>
                                <p:cTn id="129" presetID="22" presetClass="entr" presetSubtype="1" fill="hold" nodeType="withEffect">
                                  <p:stCondLst>
                                    <p:cond delay="0"/>
                                  </p:stCondLst>
                                  <p:childTnLst>
                                    <p:set>
                                      <p:cBhvr>
                                        <p:cTn id="130" dur="1" fill="hold">
                                          <p:stCondLst>
                                            <p:cond delay="0"/>
                                          </p:stCondLst>
                                        </p:cTn>
                                        <p:tgtEl>
                                          <p:spTgt spid="426066"/>
                                        </p:tgtEl>
                                        <p:attrNameLst>
                                          <p:attrName>style.visibility</p:attrName>
                                        </p:attrNameLst>
                                      </p:cBhvr>
                                      <p:to>
                                        <p:strVal val="visible"/>
                                      </p:to>
                                    </p:set>
                                    <p:animEffect transition="in" filter="wipe(up)">
                                      <p:cBhvr>
                                        <p:cTn id="131" dur="2000"/>
                                        <p:tgtEl>
                                          <p:spTgt spid="426066"/>
                                        </p:tgtEl>
                                      </p:cBhvr>
                                    </p:animEffect>
                                  </p:childTnLst>
                                </p:cTn>
                              </p:par>
                              <p:par>
                                <p:cTn id="132" presetID="22" presetClass="entr" presetSubtype="1" fill="hold" nodeType="withEffect">
                                  <p:stCondLst>
                                    <p:cond delay="0"/>
                                  </p:stCondLst>
                                  <p:childTnLst>
                                    <p:set>
                                      <p:cBhvr>
                                        <p:cTn id="133" dur="1" fill="hold">
                                          <p:stCondLst>
                                            <p:cond delay="0"/>
                                          </p:stCondLst>
                                        </p:cTn>
                                        <p:tgtEl>
                                          <p:spTgt spid="426067"/>
                                        </p:tgtEl>
                                        <p:attrNameLst>
                                          <p:attrName>style.visibility</p:attrName>
                                        </p:attrNameLst>
                                      </p:cBhvr>
                                      <p:to>
                                        <p:strVal val="visible"/>
                                      </p:to>
                                    </p:set>
                                    <p:animEffect transition="in" filter="wipe(up)">
                                      <p:cBhvr>
                                        <p:cTn id="134" dur="2000"/>
                                        <p:tgtEl>
                                          <p:spTgt spid="426067"/>
                                        </p:tgtEl>
                                      </p:cBhvr>
                                    </p:animEffect>
                                  </p:childTnLst>
                                </p:cTn>
                              </p:par>
                              <p:par>
                                <p:cTn id="135" presetID="22" presetClass="entr" presetSubtype="1" fill="hold" nodeType="withEffect">
                                  <p:stCondLst>
                                    <p:cond delay="0"/>
                                  </p:stCondLst>
                                  <p:childTnLst>
                                    <p:set>
                                      <p:cBhvr>
                                        <p:cTn id="136" dur="1" fill="hold">
                                          <p:stCondLst>
                                            <p:cond delay="0"/>
                                          </p:stCondLst>
                                        </p:cTn>
                                        <p:tgtEl>
                                          <p:spTgt spid="426068"/>
                                        </p:tgtEl>
                                        <p:attrNameLst>
                                          <p:attrName>style.visibility</p:attrName>
                                        </p:attrNameLst>
                                      </p:cBhvr>
                                      <p:to>
                                        <p:strVal val="visible"/>
                                      </p:to>
                                    </p:set>
                                    <p:animEffect transition="in" filter="wipe(up)">
                                      <p:cBhvr>
                                        <p:cTn id="137" dur="2000"/>
                                        <p:tgtEl>
                                          <p:spTgt spid="426068"/>
                                        </p:tgtEl>
                                      </p:cBhvr>
                                    </p:animEffect>
                                  </p:childTnLst>
                                </p:cTn>
                              </p:par>
                              <p:par>
                                <p:cTn id="138" presetID="22" presetClass="entr" presetSubtype="1" fill="hold" nodeType="withEffect">
                                  <p:stCondLst>
                                    <p:cond delay="0"/>
                                  </p:stCondLst>
                                  <p:childTnLst>
                                    <p:set>
                                      <p:cBhvr>
                                        <p:cTn id="139" dur="1" fill="hold">
                                          <p:stCondLst>
                                            <p:cond delay="0"/>
                                          </p:stCondLst>
                                        </p:cTn>
                                        <p:tgtEl>
                                          <p:spTgt spid="426069"/>
                                        </p:tgtEl>
                                        <p:attrNameLst>
                                          <p:attrName>style.visibility</p:attrName>
                                        </p:attrNameLst>
                                      </p:cBhvr>
                                      <p:to>
                                        <p:strVal val="visible"/>
                                      </p:to>
                                    </p:set>
                                    <p:animEffect transition="in" filter="wipe(up)">
                                      <p:cBhvr>
                                        <p:cTn id="140" dur="2000"/>
                                        <p:tgtEl>
                                          <p:spTgt spid="426069"/>
                                        </p:tgtEl>
                                      </p:cBhvr>
                                    </p:animEffect>
                                  </p:childTnLst>
                                </p:cTn>
                              </p:par>
                              <p:par>
                                <p:cTn id="141" presetID="22" presetClass="entr" presetSubtype="1" fill="hold" nodeType="withEffect">
                                  <p:stCondLst>
                                    <p:cond delay="0"/>
                                  </p:stCondLst>
                                  <p:childTnLst>
                                    <p:set>
                                      <p:cBhvr>
                                        <p:cTn id="142" dur="1" fill="hold">
                                          <p:stCondLst>
                                            <p:cond delay="0"/>
                                          </p:stCondLst>
                                        </p:cTn>
                                        <p:tgtEl>
                                          <p:spTgt spid="426070"/>
                                        </p:tgtEl>
                                        <p:attrNameLst>
                                          <p:attrName>style.visibility</p:attrName>
                                        </p:attrNameLst>
                                      </p:cBhvr>
                                      <p:to>
                                        <p:strVal val="visible"/>
                                      </p:to>
                                    </p:set>
                                    <p:animEffect transition="in" filter="wipe(up)">
                                      <p:cBhvr>
                                        <p:cTn id="143" dur="2000"/>
                                        <p:tgtEl>
                                          <p:spTgt spid="426070"/>
                                        </p:tgtEl>
                                      </p:cBhvr>
                                    </p:animEffect>
                                  </p:childTnLst>
                                </p:cTn>
                              </p:par>
                              <p:par>
                                <p:cTn id="144" presetID="22" presetClass="entr" presetSubtype="1" fill="hold" nodeType="withEffect">
                                  <p:stCondLst>
                                    <p:cond delay="0"/>
                                  </p:stCondLst>
                                  <p:childTnLst>
                                    <p:set>
                                      <p:cBhvr>
                                        <p:cTn id="145" dur="1" fill="hold">
                                          <p:stCondLst>
                                            <p:cond delay="0"/>
                                          </p:stCondLst>
                                        </p:cTn>
                                        <p:tgtEl>
                                          <p:spTgt spid="426071"/>
                                        </p:tgtEl>
                                        <p:attrNameLst>
                                          <p:attrName>style.visibility</p:attrName>
                                        </p:attrNameLst>
                                      </p:cBhvr>
                                      <p:to>
                                        <p:strVal val="visible"/>
                                      </p:to>
                                    </p:set>
                                    <p:animEffect transition="in" filter="wipe(up)">
                                      <p:cBhvr>
                                        <p:cTn id="146" dur="2000"/>
                                        <p:tgtEl>
                                          <p:spTgt spid="426071"/>
                                        </p:tgtEl>
                                      </p:cBhvr>
                                    </p:animEffect>
                                  </p:childTnLst>
                                </p:cTn>
                              </p:par>
                              <p:par>
                                <p:cTn id="147" presetID="22" presetClass="entr" presetSubtype="1" fill="hold" nodeType="withEffect">
                                  <p:stCondLst>
                                    <p:cond delay="0"/>
                                  </p:stCondLst>
                                  <p:childTnLst>
                                    <p:set>
                                      <p:cBhvr>
                                        <p:cTn id="148" dur="1" fill="hold">
                                          <p:stCondLst>
                                            <p:cond delay="0"/>
                                          </p:stCondLst>
                                        </p:cTn>
                                        <p:tgtEl>
                                          <p:spTgt spid="426072"/>
                                        </p:tgtEl>
                                        <p:attrNameLst>
                                          <p:attrName>style.visibility</p:attrName>
                                        </p:attrNameLst>
                                      </p:cBhvr>
                                      <p:to>
                                        <p:strVal val="visible"/>
                                      </p:to>
                                    </p:set>
                                    <p:animEffect transition="in" filter="wipe(up)">
                                      <p:cBhvr>
                                        <p:cTn id="149" dur="2000"/>
                                        <p:tgtEl>
                                          <p:spTgt spid="426072"/>
                                        </p:tgtEl>
                                      </p:cBhvr>
                                    </p:animEffect>
                                  </p:childTnLst>
                                </p:cTn>
                              </p:par>
                              <p:par>
                                <p:cTn id="150" presetID="22" presetClass="entr" presetSubtype="1" fill="hold" nodeType="withEffect">
                                  <p:stCondLst>
                                    <p:cond delay="0"/>
                                  </p:stCondLst>
                                  <p:childTnLst>
                                    <p:set>
                                      <p:cBhvr>
                                        <p:cTn id="151" dur="1" fill="hold">
                                          <p:stCondLst>
                                            <p:cond delay="0"/>
                                          </p:stCondLst>
                                        </p:cTn>
                                        <p:tgtEl>
                                          <p:spTgt spid="426073"/>
                                        </p:tgtEl>
                                        <p:attrNameLst>
                                          <p:attrName>style.visibility</p:attrName>
                                        </p:attrNameLst>
                                      </p:cBhvr>
                                      <p:to>
                                        <p:strVal val="visible"/>
                                      </p:to>
                                    </p:set>
                                    <p:animEffect transition="in" filter="wipe(up)">
                                      <p:cBhvr>
                                        <p:cTn id="152" dur="2000"/>
                                        <p:tgtEl>
                                          <p:spTgt spid="426073"/>
                                        </p:tgtEl>
                                      </p:cBhvr>
                                    </p:animEffect>
                                  </p:childTnLst>
                                </p:cTn>
                              </p:par>
                              <p:par>
                                <p:cTn id="153" presetID="22" presetClass="entr" presetSubtype="1" fill="hold" nodeType="withEffect">
                                  <p:stCondLst>
                                    <p:cond delay="0"/>
                                  </p:stCondLst>
                                  <p:childTnLst>
                                    <p:set>
                                      <p:cBhvr>
                                        <p:cTn id="154" dur="1" fill="hold">
                                          <p:stCondLst>
                                            <p:cond delay="0"/>
                                          </p:stCondLst>
                                        </p:cTn>
                                        <p:tgtEl>
                                          <p:spTgt spid="426074"/>
                                        </p:tgtEl>
                                        <p:attrNameLst>
                                          <p:attrName>style.visibility</p:attrName>
                                        </p:attrNameLst>
                                      </p:cBhvr>
                                      <p:to>
                                        <p:strVal val="visible"/>
                                      </p:to>
                                    </p:set>
                                    <p:animEffect transition="in" filter="wipe(up)">
                                      <p:cBhvr>
                                        <p:cTn id="155" dur="2000"/>
                                        <p:tgtEl>
                                          <p:spTgt spid="426074"/>
                                        </p:tgtEl>
                                      </p:cBhvr>
                                    </p:animEffect>
                                  </p:childTnLst>
                                </p:cTn>
                              </p:par>
                              <p:par>
                                <p:cTn id="156" presetID="22" presetClass="entr" presetSubtype="1" fill="hold" nodeType="withEffect">
                                  <p:stCondLst>
                                    <p:cond delay="0"/>
                                  </p:stCondLst>
                                  <p:childTnLst>
                                    <p:set>
                                      <p:cBhvr>
                                        <p:cTn id="157" dur="1" fill="hold">
                                          <p:stCondLst>
                                            <p:cond delay="0"/>
                                          </p:stCondLst>
                                        </p:cTn>
                                        <p:tgtEl>
                                          <p:spTgt spid="426075"/>
                                        </p:tgtEl>
                                        <p:attrNameLst>
                                          <p:attrName>style.visibility</p:attrName>
                                        </p:attrNameLst>
                                      </p:cBhvr>
                                      <p:to>
                                        <p:strVal val="visible"/>
                                      </p:to>
                                    </p:set>
                                    <p:animEffect transition="in" filter="wipe(up)">
                                      <p:cBhvr>
                                        <p:cTn id="158" dur="2000"/>
                                        <p:tgtEl>
                                          <p:spTgt spid="426075"/>
                                        </p:tgtEl>
                                      </p:cBhvr>
                                    </p:animEffect>
                                  </p:childTnLst>
                                </p:cTn>
                              </p:par>
                              <p:par>
                                <p:cTn id="159" presetID="22" presetClass="entr" presetSubtype="1" fill="hold" nodeType="withEffect">
                                  <p:stCondLst>
                                    <p:cond delay="0"/>
                                  </p:stCondLst>
                                  <p:childTnLst>
                                    <p:set>
                                      <p:cBhvr>
                                        <p:cTn id="160" dur="1" fill="hold">
                                          <p:stCondLst>
                                            <p:cond delay="0"/>
                                          </p:stCondLst>
                                        </p:cTn>
                                        <p:tgtEl>
                                          <p:spTgt spid="426076"/>
                                        </p:tgtEl>
                                        <p:attrNameLst>
                                          <p:attrName>style.visibility</p:attrName>
                                        </p:attrNameLst>
                                      </p:cBhvr>
                                      <p:to>
                                        <p:strVal val="visible"/>
                                      </p:to>
                                    </p:set>
                                    <p:animEffect transition="in" filter="wipe(up)">
                                      <p:cBhvr>
                                        <p:cTn id="161" dur="2000"/>
                                        <p:tgtEl>
                                          <p:spTgt spid="426076"/>
                                        </p:tgtEl>
                                      </p:cBhvr>
                                    </p:animEffect>
                                  </p:childTnLst>
                                </p:cTn>
                              </p:par>
                              <p:par>
                                <p:cTn id="162" presetID="22" presetClass="entr" presetSubtype="1" fill="hold" nodeType="withEffect">
                                  <p:stCondLst>
                                    <p:cond delay="0"/>
                                  </p:stCondLst>
                                  <p:childTnLst>
                                    <p:set>
                                      <p:cBhvr>
                                        <p:cTn id="163" dur="1" fill="hold">
                                          <p:stCondLst>
                                            <p:cond delay="0"/>
                                          </p:stCondLst>
                                        </p:cTn>
                                        <p:tgtEl>
                                          <p:spTgt spid="426077"/>
                                        </p:tgtEl>
                                        <p:attrNameLst>
                                          <p:attrName>style.visibility</p:attrName>
                                        </p:attrNameLst>
                                      </p:cBhvr>
                                      <p:to>
                                        <p:strVal val="visible"/>
                                      </p:to>
                                    </p:set>
                                    <p:animEffect transition="in" filter="wipe(up)">
                                      <p:cBhvr>
                                        <p:cTn id="164" dur="2000"/>
                                        <p:tgtEl>
                                          <p:spTgt spid="426077"/>
                                        </p:tgtEl>
                                      </p:cBhvr>
                                    </p:animEffect>
                                  </p:childTnLst>
                                </p:cTn>
                              </p:par>
                              <p:par>
                                <p:cTn id="165" presetID="22" presetClass="entr" presetSubtype="1" fill="hold" nodeType="withEffect">
                                  <p:stCondLst>
                                    <p:cond delay="0"/>
                                  </p:stCondLst>
                                  <p:childTnLst>
                                    <p:set>
                                      <p:cBhvr>
                                        <p:cTn id="166" dur="1" fill="hold">
                                          <p:stCondLst>
                                            <p:cond delay="0"/>
                                          </p:stCondLst>
                                        </p:cTn>
                                        <p:tgtEl>
                                          <p:spTgt spid="426078"/>
                                        </p:tgtEl>
                                        <p:attrNameLst>
                                          <p:attrName>style.visibility</p:attrName>
                                        </p:attrNameLst>
                                      </p:cBhvr>
                                      <p:to>
                                        <p:strVal val="visible"/>
                                      </p:to>
                                    </p:set>
                                    <p:animEffect transition="in" filter="wipe(up)">
                                      <p:cBhvr>
                                        <p:cTn id="167" dur="2000"/>
                                        <p:tgtEl>
                                          <p:spTgt spid="426078"/>
                                        </p:tgtEl>
                                      </p:cBhvr>
                                    </p:animEffect>
                                  </p:childTnLst>
                                </p:cTn>
                              </p:par>
                              <p:par>
                                <p:cTn id="168" presetID="22" presetClass="entr" presetSubtype="1" fill="hold" nodeType="withEffect">
                                  <p:stCondLst>
                                    <p:cond delay="0"/>
                                  </p:stCondLst>
                                  <p:childTnLst>
                                    <p:set>
                                      <p:cBhvr>
                                        <p:cTn id="169" dur="1" fill="hold">
                                          <p:stCondLst>
                                            <p:cond delay="0"/>
                                          </p:stCondLst>
                                        </p:cTn>
                                        <p:tgtEl>
                                          <p:spTgt spid="426079"/>
                                        </p:tgtEl>
                                        <p:attrNameLst>
                                          <p:attrName>style.visibility</p:attrName>
                                        </p:attrNameLst>
                                      </p:cBhvr>
                                      <p:to>
                                        <p:strVal val="visible"/>
                                      </p:to>
                                    </p:set>
                                    <p:animEffect transition="in" filter="wipe(up)">
                                      <p:cBhvr>
                                        <p:cTn id="170" dur="2000"/>
                                        <p:tgtEl>
                                          <p:spTgt spid="426079"/>
                                        </p:tgtEl>
                                      </p:cBhvr>
                                    </p:animEffect>
                                  </p:childTnLst>
                                </p:cTn>
                              </p:par>
                              <p:par>
                                <p:cTn id="171" presetID="22" presetClass="entr" presetSubtype="1" fill="hold" nodeType="withEffect">
                                  <p:stCondLst>
                                    <p:cond delay="0"/>
                                  </p:stCondLst>
                                  <p:childTnLst>
                                    <p:set>
                                      <p:cBhvr>
                                        <p:cTn id="172" dur="1" fill="hold">
                                          <p:stCondLst>
                                            <p:cond delay="0"/>
                                          </p:stCondLst>
                                        </p:cTn>
                                        <p:tgtEl>
                                          <p:spTgt spid="426080"/>
                                        </p:tgtEl>
                                        <p:attrNameLst>
                                          <p:attrName>style.visibility</p:attrName>
                                        </p:attrNameLst>
                                      </p:cBhvr>
                                      <p:to>
                                        <p:strVal val="visible"/>
                                      </p:to>
                                    </p:set>
                                    <p:animEffect transition="in" filter="wipe(up)">
                                      <p:cBhvr>
                                        <p:cTn id="173" dur="2000"/>
                                        <p:tgtEl>
                                          <p:spTgt spid="426080"/>
                                        </p:tgtEl>
                                      </p:cBhvr>
                                    </p:animEffect>
                                  </p:childTnLst>
                                </p:cTn>
                              </p:par>
                              <p:par>
                                <p:cTn id="174" presetID="22" presetClass="entr" presetSubtype="1" fill="hold" nodeType="withEffect">
                                  <p:stCondLst>
                                    <p:cond delay="0"/>
                                  </p:stCondLst>
                                  <p:childTnLst>
                                    <p:set>
                                      <p:cBhvr>
                                        <p:cTn id="175" dur="1" fill="hold">
                                          <p:stCondLst>
                                            <p:cond delay="0"/>
                                          </p:stCondLst>
                                        </p:cTn>
                                        <p:tgtEl>
                                          <p:spTgt spid="426081"/>
                                        </p:tgtEl>
                                        <p:attrNameLst>
                                          <p:attrName>style.visibility</p:attrName>
                                        </p:attrNameLst>
                                      </p:cBhvr>
                                      <p:to>
                                        <p:strVal val="visible"/>
                                      </p:to>
                                    </p:set>
                                    <p:animEffect transition="in" filter="wipe(up)">
                                      <p:cBhvr>
                                        <p:cTn id="176" dur="2000"/>
                                        <p:tgtEl>
                                          <p:spTgt spid="426081"/>
                                        </p:tgtEl>
                                      </p:cBhvr>
                                    </p:animEffect>
                                  </p:childTnLst>
                                </p:cTn>
                              </p:par>
                              <p:par>
                                <p:cTn id="177" presetID="22" presetClass="entr" presetSubtype="1" fill="hold" nodeType="withEffect">
                                  <p:stCondLst>
                                    <p:cond delay="0"/>
                                  </p:stCondLst>
                                  <p:childTnLst>
                                    <p:set>
                                      <p:cBhvr>
                                        <p:cTn id="178" dur="1" fill="hold">
                                          <p:stCondLst>
                                            <p:cond delay="0"/>
                                          </p:stCondLst>
                                        </p:cTn>
                                        <p:tgtEl>
                                          <p:spTgt spid="426082"/>
                                        </p:tgtEl>
                                        <p:attrNameLst>
                                          <p:attrName>style.visibility</p:attrName>
                                        </p:attrNameLst>
                                      </p:cBhvr>
                                      <p:to>
                                        <p:strVal val="visible"/>
                                      </p:to>
                                    </p:set>
                                    <p:animEffect transition="in" filter="wipe(up)">
                                      <p:cBhvr>
                                        <p:cTn id="179" dur="2000"/>
                                        <p:tgtEl>
                                          <p:spTgt spid="426082"/>
                                        </p:tgtEl>
                                      </p:cBhvr>
                                    </p:animEffect>
                                  </p:childTnLst>
                                </p:cTn>
                              </p:par>
                              <p:par>
                                <p:cTn id="180" presetID="22" presetClass="entr" presetSubtype="1" fill="hold" nodeType="withEffect">
                                  <p:stCondLst>
                                    <p:cond delay="0"/>
                                  </p:stCondLst>
                                  <p:childTnLst>
                                    <p:set>
                                      <p:cBhvr>
                                        <p:cTn id="181" dur="1" fill="hold">
                                          <p:stCondLst>
                                            <p:cond delay="0"/>
                                          </p:stCondLst>
                                        </p:cTn>
                                        <p:tgtEl>
                                          <p:spTgt spid="426083"/>
                                        </p:tgtEl>
                                        <p:attrNameLst>
                                          <p:attrName>style.visibility</p:attrName>
                                        </p:attrNameLst>
                                      </p:cBhvr>
                                      <p:to>
                                        <p:strVal val="visible"/>
                                      </p:to>
                                    </p:set>
                                    <p:animEffect transition="in" filter="wipe(up)">
                                      <p:cBhvr>
                                        <p:cTn id="182" dur="2000"/>
                                        <p:tgtEl>
                                          <p:spTgt spid="426083"/>
                                        </p:tgtEl>
                                      </p:cBhvr>
                                    </p:animEffect>
                                  </p:childTnLst>
                                </p:cTn>
                              </p:par>
                              <p:par>
                                <p:cTn id="183" presetID="22" presetClass="entr" presetSubtype="1" fill="hold" nodeType="withEffect">
                                  <p:stCondLst>
                                    <p:cond delay="0"/>
                                  </p:stCondLst>
                                  <p:childTnLst>
                                    <p:set>
                                      <p:cBhvr>
                                        <p:cTn id="184" dur="1" fill="hold">
                                          <p:stCondLst>
                                            <p:cond delay="0"/>
                                          </p:stCondLst>
                                        </p:cTn>
                                        <p:tgtEl>
                                          <p:spTgt spid="426084"/>
                                        </p:tgtEl>
                                        <p:attrNameLst>
                                          <p:attrName>style.visibility</p:attrName>
                                        </p:attrNameLst>
                                      </p:cBhvr>
                                      <p:to>
                                        <p:strVal val="visible"/>
                                      </p:to>
                                    </p:set>
                                    <p:animEffect transition="in" filter="wipe(up)">
                                      <p:cBhvr>
                                        <p:cTn id="185" dur="2000"/>
                                        <p:tgtEl>
                                          <p:spTgt spid="426084"/>
                                        </p:tgtEl>
                                      </p:cBhvr>
                                    </p:animEffect>
                                  </p:childTnLst>
                                </p:cTn>
                              </p:par>
                              <p:par>
                                <p:cTn id="186" presetID="22" presetClass="entr" presetSubtype="1" fill="hold" nodeType="withEffect">
                                  <p:stCondLst>
                                    <p:cond delay="0"/>
                                  </p:stCondLst>
                                  <p:childTnLst>
                                    <p:set>
                                      <p:cBhvr>
                                        <p:cTn id="187" dur="1" fill="hold">
                                          <p:stCondLst>
                                            <p:cond delay="0"/>
                                          </p:stCondLst>
                                        </p:cTn>
                                        <p:tgtEl>
                                          <p:spTgt spid="426085"/>
                                        </p:tgtEl>
                                        <p:attrNameLst>
                                          <p:attrName>style.visibility</p:attrName>
                                        </p:attrNameLst>
                                      </p:cBhvr>
                                      <p:to>
                                        <p:strVal val="visible"/>
                                      </p:to>
                                    </p:set>
                                    <p:animEffect transition="in" filter="wipe(up)">
                                      <p:cBhvr>
                                        <p:cTn id="188" dur="2000"/>
                                        <p:tgtEl>
                                          <p:spTgt spid="426085"/>
                                        </p:tgtEl>
                                      </p:cBhvr>
                                    </p:animEffect>
                                  </p:childTnLst>
                                </p:cTn>
                              </p:par>
                              <p:par>
                                <p:cTn id="189" presetID="22" presetClass="entr" presetSubtype="1" fill="hold" nodeType="withEffect">
                                  <p:stCondLst>
                                    <p:cond delay="0"/>
                                  </p:stCondLst>
                                  <p:childTnLst>
                                    <p:set>
                                      <p:cBhvr>
                                        <p:cTn id="190" dur="1" fill="hold">
                                          <p:stCondLst>
                                            <p:cond delay="0"/>
                                          </p:stCondLst>
                                        </p:cTn>
                                        <p:tgtEl>
                                          <p:spTgt spid="426086"/>
                                        </p:tgtEl>
                                        <p:attrNameLst>
                                          <p:attrName>style.visibility</p:attrName>
                                        </p:attrNameLst>
                                      </p:cBhvr>
                                      <p:to>
                                        <p:strVal val="visible"/>
                                      </p:to>
                                    </p:set>
                                    <p:animEffect transition="in" filter="wipe(up)">
                                      <p:cBhvr>
                                        <p:cTn id="191" dur="2000"/>
                                        <p:tgtEl>
                                          <p:spTgt spid="426086"/>
                                        </p:tgtEl>
                                      </p:cBhvr>
                                    </p:animEffect>
                                  </p:childTnLst>
                                </p:cTn>
                              </p:par>
                              <p:par>
                                <p:cTn id="192" presetID="22" presetClass="entr" presetSubtype="1" fill="hold" nodeType="withEffect">
                                  <p:stCondLst>
                                    <p:cond delay="0"/>
                                  </p:stCondLst>
                                  <p:childTnLst>
                                    <p:set>
                                      <p:cBhvr>
                                        <p:cTn id="193" dur="1" fill="hold">
                                          <p:stCondLst>
                                            <p:cond delay="0"/>
                                          </p:stCondLst>
                                        </p:cTn>
                                        <p:tgtEl>
                                          <p:spTgt spid="426087"/>
                                        </p:tgtEl>
                                        <p:attrNameLst>
                                          <p:attrName>style.visibility</p:attrName>
                                        </p:attrNameLst>
                                      </p:cBhvr>
                                      <p:to>
                                        <p:strVal val="visible"/>
                                      </p:to>
                                    </p:set>
                                    <p:animEffect transition="in" filter="wipe(up)">
                                      <p:cBhvr>
                                        <p:cTn id="194" dur="2000"/>
                                        <p:tgtEl>
                                          <p:spTgt spid="426087"/>
                                        </p:tgtEl>
                                      </p:cBhvr>
                                    </p:animEffect>
                                  </p:childTnLst>
                                </p:cTn>
                              </p:par>
                              <p:par>
                                <p:cTn id="195" presetID="22" presetClass="entr" presetSubtype="1" fill="hold" nodeType="withEffect">
                                  <p:stCondLst>
                                    <p:cond delay="0"/>
                                  </p:stCondLst>
                                  <p:childTnLst>
                                    <p:set>
                                      <p:cBhvr>
                                        <p:cTn id="196" dur="1" fill="hold">
                                          <p:stCondLst>
                                            <p:cond delay="0"/>
                                          </p:stCondLst>
                                        </p:cTn>
                                        <p:tgtEl>
                                          <p:spTgt spid="426088"/>
                                        </p:tgtEl>
                                        <p:attrNameLst>
                                          <p:attrName>style.visibility</p:attrName>
                                        </p:attrNameLst>
                                      </p:cBhvr>
                                      <p:to>
                                        <p:strVal val="visible"/>
                                      </p:to>
                                    </p:set>
                                    <p:animEffect transition="in" filter="wipe(up)">
                                      <p:cBhvr>
                                        <p:cTn id="197" dur="2000"/>
                                        <p:tgtEl>
                                          <p:spTgt spid="426088"/>
                                        </p:tgtEl>
                                      </p:cBhvr>
                                    </p:animEffect>
                                  </p:childTnLst>
                                </p:cTn>
                              </p:par>
                              <p:par>
                                <p:cTn id="198" presetID="22" presetClass="entr" presetSubtype="1" fill="hold" nodeType="withEffect">
                                  <p:stCondLst>
                                    <p:cond delay="0"/>
                                  </p:stCondLst>
                                  <p:childTnLst>
                                    <p:set>
                                      <p:cBhvr>
                                        <p:cTn id="199" dur="1" fill="hold">
                                          <p:stCondLst>
                                            <p:cond delay="0"/>
                                          </p:stCondLst>
                                        </p:cTn>
                                        <p:tgtEl>
                                          <p:spTgt spid="426089"/>
                                        </p:tgtEl>
                                        <p:attrNameLst>
                                          <p:attrName>style.visibility</p:attrName>
                                        </p:attrNameLst>
                                      </p:cBhvr>
                                      <p:to>
                                        <p:strVal val="visible"/>
                                      </p:to>
                                    </p:set>
                                    <p:animEffect transition="in" filter="wipe(up)">
                                      <p:cBhvr>
                                        <p:cTn id="200" dur="2000"/>
                                        <p:tgtEl>
                                          <p:spTgt spid="426089"/>
                                        </p:tgtEl>
                                      </p:cBhvr>
                                    </p:animEffect>
                                  </p:childTnLst>
                                </p:cTn>
                              </p:par>
                              <p:par>
                                <p:cTn id="201" presetID="22" presetClass="entr" presetSubtype="1" fill="hold" nodeType="withEffect">
                                  <p:stCondLst>
                                    <p:cond delay="0"/>
                                  </p:stCondLst>
                                  <p:childTnLst>
                                    <p:set>
                                      <p:cBhvr>
                                        <p:cTn id="202" dur="1" fill="hold">
                                          <p:stCondLst>
                                            <p:cond delay="0"/>
                                          </p:stCondLst>
                                        </p:cTn>
                                        <p:tgtEl>
                                          <p:spTgt spid="426090"/>
                                        </p:tgtEl>
                                        <p:attrNameLst>
                                          <p:attrName>style.visibility</p:attrName>
                                        </p:attrNameLst>
                                      </p:cBhvr>
                                      <p:to>
                                        <p:strVal val="visible"/>
                                      </p:to>
                                    </p:set>
                                    <p:animEffect transition="in" filter="wipe(up)">
                                      <p:cBhvr>
                                        <p:cTn id="203" dur="2000"/>
                                        <p:tgtEl>
                                          <p:spTgt spid="426090"/>
                                        </p:tgtEl>
                                      </p:cBhvr>
                                    </p:animEffect>
                                  </p:childTnLst>
                                </p:cTn>
                              </p:par>
                              <p:par>
                                <p:cTn id="204" presetID="22" presetClass="entr" presetSubtype="1" fill="hold" nodeType="withEffect">
                                  <p:stCondLst>
                                    <p:cond delay="0"/>
                                  </p:stCondLst>
                                  <p:childTnLst>
                                    <p:set>
                                      <p:cBhvr>
                                        <p:cTn id="205" dur="1" fill="hold">
                                          <p:stCondLst>
                                            <p:cond delay="0"/>
                                          </p:stCondLst>
                                        </p:cTn>
                                        <p:tgtEl>
                                          <p:spTgt spid="426091"/>
                                        </p:tgtEl>
                                        <p:attrNameLst>
                                          <p:attrName>style.visibility</p:attrName>
                                        </p:attrNameLst>
                                      </p:cBhvr>
                                      <p:to>
                                        <p:strVal val="visible"/>
                                      </p:to>
                                    </p:set>
                                    <p:animEffect transition="in" filter="wipe(up)">
                                      <p:cBhvr>
                                        <p:cTn id="206" dur="2000"/>
                                        <p:tgtEl>
                                          <p:spTgt spid="426091"/>
                                        </p:tgtEl>
                                      </p:cBhvr>
                                    </p:animEffect>
                                  </p:childTnLst>
                                </p:cTn>
                              </p:par>
                              <p:par>
                                <p:cTn id="207" presetID="22" presetClass="entr" presetSubtype="1" fill="hold" nodeType="withEffect">
                                  <p:stCondLst>
                                    <p:cond delay="0"/>
                                  </p:stCondLst>
                                  <p:childTnLst>
                                    <p:set>
                                      <p:cBhvr>
                                        <p:cTn id="208" dur="1" fill="hold">
                                          <p:stCondLst>
                                            <p:cond delay="0"/>
                                          </p:stCondLst>
                                        </p:cTn>
                                        <p:tgtEl>
                                          <p:spTgt spid="426092"/>
                                        </p:tgtEl>
                                        <p:attrNameLst>
                                          <p:attrName>style.visibility</p:attrName>
                                        </p:attrNameLst>
                                      </p:cBhvr>
                                      <p:to>
                                        <p:strVal val="visible"/>
                                      </p:to>
                                    </p:set>
                                    <p:animEffect transition="in" filter="wipe(up)">
                                      <p:cBhvr>
                                        <p:cTn id="209" dur="2000"/>
                                        <p:tgtEl>
                                          <p:spTgt spid="426092"/>
                                        </p:tgtEl>
                                      </p:cBhvr>
                                    </p:animEffect>
                                  </p:childTnLst>
                                </p:cTn>
                              </p:par>
                              <p:par>
                                <p:cTn id="210" presetID="22" presetClass="entr" presetSubtype="1" fill="hold" nodeType="withEffect">
                                  <p:stCondLst>
                                    <p:cond delay="0"/>
                                  </p:stCondLst>
                                  <p:childTnLst>
                                    <p:set>
                                      <p:cBhvr>
                                        <p:cTn id="211" dur="1" fill="hold">
                                          <p:stCondLst>
                                            <p:cond delay="0"/>
                                          </p:stCondLst>
                                        </p:cTn>
                                        <p:tgtEl>
                                          <p:spTgt spid="426093"/>
                                        </p:tgtEl>
                                        <p:attrNameLst>
                                          <p:attrName>style.visibility</p:attrName>
                                        </p:attrNameLst>
                                      </p:cBhvr>
                                      <p:to>
                                        <p:strVal val="visible"/>
                                      </p:to>
                                    </p:set>
                                    <p:animEffect transition="in" filter="wipe(up)">
                                      <p:cBhvr>
                                        <p:cTn id="212" dur="2000"/>
                                        <p:tgtEl>
                                          <p:spTgt spid="426093"/>
                                        </p:tgtEl>
                                      </p:cBhvr>
                                    </p:animEffect>
                                  </p:childTnLst>
                                </p:cTn>
                              </p:par>
                              <p:par>
                                <p:cTn id="213" presetID="22" presetClass="entr" presetSubtype="1" fill="hold" nodeType="withEffect">
                                  <p:stCondLst>
                                    <p:cond delay="0"/>
                                  </p:stCondLst>
                                  <p:childTnLst>
                                    <p:set>
                                      <p:cBhvr>
                                        <p:cTn id="214" dur="1" fill="hold">
                                          <p:stCondLst>
                                            <p:cond delay="0"/>
                                          </p:stCondLst>
                                        </p:cTn>
                                        <p:tgtEl>
                                          <p:spTgt spid="426094"/>
                                        </p:tgtEl>
                                        <p:attrNameLst>
                                          <p:attrName>style.visibility</p:attrName>
                                        </p:attrNameLst>
                                      </p:cBhvr>
                                      <p:to>
                                        <p:strVal val="visible"/>
                                      </p:to>
                                    </p:set>
                                    <p:animEffect transition="in" filter="wipe(up)">
                                      <p:cBhvr>
                                        <p:cTn id="215" dur="2000"/>
                                        <p:tgtEl>
                                          <p:spTgt spid="426094"/>
                                        </p:tgtEl>
                                      </p:cBhvr>
                                    </p:animEffect>
                                  </p:childTnLst>
                                </p:cTn>
                              </p:par>
                              <p:par>
                                <p:cTn id="216" presetID="22" presetClass="entr" presetSubtype="1" fill="hold" nodeType="withEffect">
                                  <p:stCondLst>
                                    <p:cond delay="0"/>
                                  </p:stCondLst>
                                  <p:childTnLst>
                                    <p:set>
                                      <p:cBhvr>
                                        <p:cTn id="217" dur="1" fill="hold">
                                          <p:stCondLst>
                                            <p:cond delay="0"/>
                                          </p:stCondLst>
                                        </p:cTn>
                                        <p:tgtEl>
                                          <p:spTgt spid="426095"/>
                                        </p:tgtEl>
                                        <p:attrNameLst>
                                          <p:attrName>style.visibility</p:attrName>
                                        </p:attrNameLst>
                                      </p:cBhvr>
                                      <p:to>
                                        <p:strVal val="visible"/>
                                      </p:to>
                                    </p:set>
                                    <p:animEffect transition="in" filter="wipe(up)">
                                      <p:cBhvr>
                                        <p:cTn id="218" dur="2000"/>
                                        <p:tgtEl>
                                          <p:spTgt spid="426095"/>
                                        </p:tgtEl>
                                      </p:cBhvr>
                                    </p:animEffect>
                                  </p:childTnLst>
                                </p:cTn>
                              </p:par>
                              <p:par>
                                <p:cTn id="219" presetID="22" presetClass="entr" presetSubtype="1" fill="hold" nodeType="withEffect">
                                  <p:stCondLst>
                                    <p:cond delay="0"/>
                                  </p:stCondLst>
                                  <p:childTnLst>
                                    <p:set>
                                      <p:cBhvr>
                                        <p:cTn id="220" dur="1" fill="hold">
                                          <p:stCondLst>
                                            <p:cond delay="0"/>
                                          </p:stCondLst>
                                        </p:cTn>
                                        <p:tgtEl>
                                          <p:spTgt spid="426096"/>
                                        </p:tgtEl>
                                        <p:attrNameLst>
                                          <p:attrName>style.visibility</p:attrName>
                                        </p:attrNameLst>
                                      </p:cBhvr>
                                      <p:to>
                                        <p:strVal val="visible"/>
                                      </p:to>
                                    </p:set>
                                    <p:animEffect transition="in" filter="wipe(up)">
                                      <p:cBhvr>
                                        <p:cTn id="221" dur="2000"/>
                                        <p:tgtEl>
                                          <p:spTgt spid="426096"/>
                                        </p:tgtEl>
                                      </p:cBhvr>
                                    </p:animEffect>
                                  </p:childTnLst>
                                </p:cTn>
                              </p:par>
                              <p:par>
                                <p:cTn id="222" presetID="22" presetClass="entr" presetSubtype="1" fill="hold" nodeType="withEffect">
                                  <p:stCondLst>
                                    <p:cond delay="0"/>
                                  </p:stCondLst>
                                  <p:childTnLst>
                                    <p:set>
                                      <p:cBhvr>
                                        <p:cTn id="223" dur="1" fill="hold">
                                          <p:stCondLst>
                                            <p:cond delay="0"/>
                                          </p:stCondLst>
                                        </p:cTn>
                                        <p:tgtEl>
                                          <p:spTgt spid="426097"/>
                                        </p:tgtEl>
                                        <p:attrNameLst>
                                          <p:attrName>style.visibility</p:attrName>
                                        </p:attrNameLst>
                                      </p:cBhvr>
                                      <p:to>
                                        <p:strVal val="visible"/>
                                      </p:to>
                                    </p:set>
                                    <p:animEffect transition="in" filter="wipe(up)">
                                      <p:cBhvr>
                                        <p:cTn id="224" dur="2000"/>
                                        <p:tgtEl>
                                          <p:spTgt spid="426097"/>
                                        </p:tgtEl>
                                      </p:cBhvr>
                                    </p:animEffect>
                                  </p:childTnLst>
                                </p:cTn>
                              </p:par>
                              <p:par>
                                <p:cTn id="225" presetID="22" presetClass="entr" presetSubtype="1" fill="hold" nodeType="withEffect">
                                  <p:stCondLst>
                                    <p:cond delay="0"/>
                                  </p:stCondLst>
                                  <p:childTnLst>
                                    <p:set>
                                      <p:cBhvr>
                                        <p:cTn id="226" dur="1" fill="hold">
                                          <p:stCondLst>
                                            <p:cond delay="0"/>
                                          </p:stCondLst>
                                        </p:cTn>
                                        <p:tgtEl>
                                          <p:spTgt spid="426098"/>
                                        </p:tgtEl>
                                        <p:attrNameLst>
                                          <p:attrName>style.visibility</p:attrName>
                                        </p:attrNameLst>
                                      </p:cBhvr>
                                      <p:to>
                                        <p:strVal val="visible"/>
                                      </p:to>
                                    </p:set>
                                    <p:animEffect transition="in" filter="wipe(up)">
                                      <p:cBhvr>
                                        <p:cTn id="227" dur="2000"/>
                                        <p:tgtEl>
                                          <p:spTgt spid="426098"/>
                                        </p:tgtEl>
                                      </p:cBhvr>
                                    </p:animEffect>
                                  </p:childTnLst>
                                </p:cTn>
                              </p:par>
                              <p:par>
                                <p:cTn id="228" presetID="22" presetClass="entr" presetSubtype="1" fill="hold" nodeType="withEffect">
                                  <p:stCondLst>
                                    <p:cond delay="0"/>
                                  </p:stCondLst>
                                  <p:childTnLst>
                                    <p:set>
                                      <p:cBhvr>
                                        <p:cTn id="229" dur="1" fill="hold">
                                          <p:stCondLst>
                                            <p:cond delay="0"/>
                                          </p:stCondLst>
                                        </p:cTn>
                                        <p:tgtEl>
                                          <p:spTgt spid="426099"/>
                                        </p:tgtEl>
                                        <p:attrNameLst>
                                          <p:attrName>style.visibility</p:attrName>
                                        </p:attrNameLst>
                                      </p:cBhvr>
                                      <p:to>
                                        <p:strVal val="visible"/>
                                      </p:to>
                                    </p:set>
                                    <p:animEffect transition="in" filter="wipe(up)">
                                      <p:cBhvr>
                                        <p:cTn id="230" dur="2000"/>
                                        <p:tgtEl>
                                          <p:spTgt spid="426099"/>
                                        </p:tgtEl>
                                      </p:cBhvr>
                                    </p:animEffect>
                                  </p:childTnLst>
                                </p:cTn>
                              </p:par>
                              <p:par>
                                <p:cTn id="231" presetID="22" presetClass="entr" presetSubtype="1" fill="hold" nodeType="withEffect">
                                  <p:stCondLst>
                                    <p:cond delay="0"/>
                                  </p:stCondLst>
                                  <p:childTnLst>
                                    <p:set>
                                      <p:cBhvr>
                                        <p:cTn id="232" dur="1" fill="hold">
                                          <p:stCondLst>
                                            <p:cond delay="0"/>
                                          </p:stCondLst>
                                        </p:cTn>
                                        <p:tgtEl>
                                          <p:spTgt spid="426100"/>
                                        </p:tgtEl>
                                        <p:attrNameLst>
                                          <p:attrName>style.visibility</p:attrName>
                                        </p:attrNameLst>
                                      </p:cBhvr>
                                      <p:to>
                                        <p:strVal val="visible"/>
                                      </p:to>
                                    </p:set>
                                    <p:animEffect transition="in" filter="wipe(up)">
                                      <p:cBhvr>
                                        <p:cTn id="233" dur="2000"/>
                                        <p:tgtEl>
                                          <p:spTgt spid="426100"/>
                                        </p:tgtEl>
                                      </p:cBhvr>
                                    </p:animEffect>
                                  </p:childTnLst>
                                </p:cTn>
                              </p:par>
                            </p:childTnLst>
                          </p:cTn>
                        </p:par>
                        <p:par>
                          <p:cTn id="234" fill="hold" nodeType="afterGroup">
                            <p:stCondLst>
                              <p:cond delay="10000"/>
                            </p:stCondLst>
                            <p:childTnLst>
                              <p:par>
                                <p:cTn id="235" presetID="22" presetClass="entr" presetSubtype="1" fill="hold" nodeType="afterEffect">
                                  <p:stCondLst>
                                    <p:cond delay="0"/>
                                  </p:stCondLst>
                                  <p:childTnLst>
                                    <p:set>
                                      <p:cBhvr>
                                        <p:cTn id="236" dur="1" fill="hold">
                                          <p:stCondLst>
                                            <p:cond delay="0"/>
                                          </p:stCondLst>
                                        </p:cTn>
                                        <p:tgtEl>
                                          <p:spTgt spid="425988"/>
                                        </p:tgtEl>
                                        <p:attrNameLst>
                                          <p:attrName>style.visibility</p:attrName>
                                        </p:attrNameLst>
                                      </p:cBhvr>
                                      <p:to>
                                        <p:strVal val="visible"/>
                                      </p:to>
                                    </p:set>
                                    <p:animEffect transition="in" filter="wipe(up)">
                                      <p:cBhvr>
                                        <p:cTn id="237" dur="1000"/>
                                        <p:tgtEl>
                                          <p:spTgt spid="425988"/>
                                        </p:tgtEl>
                                      </p:cBhvr>
                                    </p:animEffect>
                                  </p:childTnLst>
                                </p:cTn>
                              </p:par>
                              <p:par>
                                <p:cTn id="238" presetID="22" presetClass="entr" presetSubtype="1" fill="hold" nodeType="withEffect">
                                  <p:stCondLst>
                                    <p:cond delay="0"/>
                                  </p:stCondLst>
                                  <p:childTnLst>
                                    <p:set>
                                      <p:cBhvr>
                                        <p:cTn id="239" dur="1" fill="hold">
                                          <p:stCondLst>
                                            <p:cond delay="0"/>
                                          </p:stCondLst>
                                        </p:cTn>
                                        <p:tgtEl>
                                          <p:spTgt spid="425991"/>
                                        </p:tgtEl>
                                        <p:attrNameLst>
                                          <p:attrName>style.visibility</p:attrName>
                                        </p:attrNameLst>
                                      </p:cBhvr>
                                      <p:to>
                                        <p:strVal val="visible"/>
                                      </p:to>
                                    </p:set>
                                    <p:animEffect transition="in" filter="wipe(up)">
                                      <p:cBhvr>
                                        <p:cTn id="240" dur="1000"/>
                                        <p:tgtEl>
                                          <p:spTgt spid="425991"/>
                                        </p:tgtEl>
                                      </p:cBhvr>
                                    </p:animEffect>
                                  </p:childTnLst>
                                </p:cTn>
                              </p:par>
                              <p:par>
                                <p:cTn id="241" presetID="22" presetClass="entr" presetSubtype="1" fill="hold" nodeType="withEffect">
                                  <p:stCondLst>
                                    <p:cond delay="0"/>
                                  </p:stCondLst>
                                  <p:childTnLst>
                                    <p:set>
                                      <p:cBhvr>
                                        <p:cTn id="242" dur="1" fill="hold">
                                          <p:stCondLst>
                                            <p:cond delay="0"/>
                                          </p:stCondLst>
                                        </p:cTn>
                                        <p:tgtEl>
                                          <p:spTgt spid="425992"/>
                                        </p:tgtEl>
                                        <p:attrNameLst>
                                          <p:attrName>style.visibility</p:attrName>
                                        </p:attrNameLst>
                                      </p:cBhvr>
                                      <p:to>
                                        <p:strVal val="visible"/>
                                      </p:to>
                                    </p:set>
                                    <p:animEffect transition="in" filter="wipe(up)">
                                      <p:cBhvr>
                                        <p:cTn id="243" dur="1000"/>
                                        <p:tgtEl>
                                          <p:spTgt spid="425992"/>
                                        </p:tgtEl>
                                      </p:cBhvr>
                                    </p:animEffect>
                                  </p:childTnLst>
                                </p:cTn>
                              </p:par>
                              <p:par>
                                <p:cTn id="244" presetID="22" presetClass="entr" presetSubtype="1" fill="hold" nodeType="withEffect">
                                  <p:stCondLst>
                                    <p:cond delay="0"/>
                                  </p:stCondLst>
                                  <p:childTnLst>
                                    <p:set>
                                      <p:cBhvr>
                                        <p:cTn id="245" dur="1" fill="hold">
                                          <p:stCondLst>
                                            <p:cond delay="0"/>
                                          </p:stCondLst>
                                        </p:cTn>
                                        <p:tgtEl>
                                          <p:spTgt spid="425993"/>
                                        </p:tgtEl>
                                        <p:attrNameLst>
                                          <p:attrName>style.visibility</p:attrName>
                                        </p:attrNameLst>
                                      </p:cBhvr>
                                      <p:to>
                                        <p:strVal val="visible"/>
                                      </p:to>
                                    </p:set>
                                    <p:animEffect transition="in" filter="wipe(up)">
                                      <p:cBhvr>
                                        <p:cTn id="246" dur="1000"/>
                                        <p:tgtEl>
                                          <p:spTgt spid="425993"/>
                                        </p:tgtEl>
                                      </p:cBhvr>
                                    </p:animEffect>
                                  </p:childTnLst>
                                </p:cTn>
                              </p:par>
                              <p:par>
                                <p:cTn id="247" presetID="22" presetClass="entr" presetSubtype="1" fill="hold" nodeType="withEffect">
                                  <p:stCondLst>
                                    <p:cond delay="0"/>
                                  </p:stCondLst>
                                  <p:childTnLst>
                                    <p:set>
                                      <p:cBhvr>
                                        <p:cTn id="248" dur="1" fill="hold">
                                          <p:stCondLst>
                                            <p:cond delay="0"/>
                                          </p:stCondLst>
                                        </p:cTn>
                                        <p:tgtEl>
                                          <p:spTgt spid="425994"/>
                                        </p:tgtEl>
                                        <p:attrNameLst>
                                          <p:attrName>style.visibility</p:attrName>
                                        </p:attrNameLst>
                                      </p:cBhvr>
                                      <p:to>
                                        <p:strVal val="visible"/>
                                      </p:to>
                                    </p:set>
                                    <p:animEffect transition="in" filter="wipe(up)">
                                      <p:cBhvr>
                                        <p:cTn id="249" dur="1000"/>
                                        <p:tgtEl>
                                          <p:spTgt spid="425994"/>
                                        </p:tgtEl>
                                      </p:cBhvr>
                                    </p:animEffect>
                                  </p:childTnLst>
                                </p:cTn>
                              </p:par>
                              <p:par>
                                <p:cTn id="250" presetID="22" presetClass="entr" presetSubtype="1" fill="hold" nodeType="withEffect">
                                  <p:stCondLst>
                                    <p:cond delay="0"/>
                                  </p:stCondLst>
                                  <p:childTnLst>
                                    <p:set>
                                      <p:cBhvr>
                                        <p:cTn id="251" dur="1" fill="hold">
                                          <p:stCondLst>
                                            <p:cond delay="0"/>
                                          </p:stCondLst>
                                        </p:cTn>
                                        <p:tgtEl>
                                          <p:spTgt spid="425995"/>
                                        </p:tgtEl>
                                        <p:attrNameLst>
                                          <p:attrName>style.visibility</p:attrName>
                                        </p:attrNameLst>
                                      </p:cBhvr>
                                      <p:to>
                                        <p:strVal val="visible"/>
                                      </p:to>
                                    </p:set>
                                    <p:animEffect transition="in" filter="wipe(up)">
                                      <p:cBhvr>
                                        <p:cTn id="252" dur="1000"/>
                                        <p:tgtEl>
                                          <p:spTgt spid="425995"/>
                                        </p:tgtEl>
                                      </p:cBhvr>
                                    </p:animEffect>
                                  </p:childTnLst>
                                </p:cTn>
                              </p:par>
                              <p:par>
                                <p:cTn id="253" presetID="22" presetClass="entr" presetSubtype="1" fill="hold" nodeType="withEffect">
                                  <p:stCondLst>
                                    <p:cond delay="0"/>
                                  </p:stCondLst>
                                  <p:childTnLst>
                                    <p:set>
                                      <p:cBhvr>
                                        <p:cTn id="254" dur="1" fill="hold">
                                          <p:stCondLst>
                                            <p:cond delay="0"/>
                                          </p:stCondLst>
                                        </p:cTn>
                                        <p:tgtEl>
                                          <p:spTgt spid="425997"/>
                                        </p:tgtEl>
                                        <p:attrNameLst>
                                          <p:attrName>style.visibility</p:attrName>
                                        </p:attrNameLst>
                                      </p:cBhvr>
                                      <p:to>
                                        <p:strVal val="visible"/>
                                      </p:to>
                                    </p:set>
                                    <p:animEffect transition="in" filter="wipe(up)">
                                      <p:cBhvr>
                                        <p:cTn id="255" dur="1000"/>
                                        <p:tgtEl>
                                          <p:spTgt spid="425997"/>
                                        </p:tgtEl>
                                      </p:cBhvr>
                                    </p:animEffect>
                                  </p:childTnLst>
                                </p:cTn>
                              </p:par>
                              <p:par>
                                <p:cTn id="256" presetID="22" presetClass="entr" presetSubtype="1" fill="hold" nodeType="withEffect">
                                  <p:stCondLst>
                                    <p:cond delay="0"/>
                                  </p:stCondLst>
                                  <p:childTnLst>
                                    <p:set>
                                      <p:cBhvr>
                                        <p:cTn id="257" dur="1" fill="hold">
                                          <p:stCondLst>
                                            <p:cond delay="0"/>
                                          </p:stCondLst>
                                        </p:cTn>
                                        <p:tgtEl>
                                          <p:spTgt spid="426002"/>
                                        </p:tgtEl>
                                        <p:attrNameLst>
                                          <p:attrName>style.visibility</p:attrName>
                                        </p:attrNameLst>
                                      </p:cBhvr>
                                      <p:to>
                                        <p:strVal val="visible"/>
                                      </p:to>
                                    </p:set>
                                    <p:animEffect transition="in" filter="wipe(up)">
                                      <p:cBhvr>
                                        <p:cTn id="258" dur="1000"/>
                                        <p:tgtEl>
                                          <p:spTgt spid="426002"/>
                                        </p:tgtEl>
                                      </p:cBhvr>
                                    </p:animEffect>
                                  </p:childTnLst>
                                </p:cTn>
                              </p:par>
                              <p:par>
                                <p:cTn id="259" presetID="22" presetClass="entr" presetSubtype="1" fill="hold" nodeType="withEffect">
                                  <p:stCondLst>
                                    <p:cond delay="0"/>
                                  </p:stCondLst>
                                  <p:childTnLst>
                                    <p:set>
                                      <p:cBhvr>
                                        <p:cTn id="260" dur="1" fill="hold">
                                          <p:stCondLst>
                                            <p:cond delay="0"/>
                                          </p:stCondLst>
                                        </p:cTn>
                                        <p:tgtEl>
                                          <p:spTgt spid="426003"/>
                                        </p:tgtEl>
                                        <p:attrNameLst>
                                          <p:attrName>style.visibility</p:attrName>
                                        </p:attrNameLst>
                                      </p:cBhvr>
                                      <p:to>
                                        <p:strVal val="visible"/>
                                      </p:to>
                                    </p:set>
                                    <p:animEffect transition="in" filter="wipe(up)">
                                      <p:cBhvr>
                                        <p:cTn id="261" dur="1000"/>
                                        <p:tgtEl>
                                          <p:spTgt spid="426003"/>
                                        </p:tgtEl>
                                      </p:cBhvr>
                                    </p:animEffect>
                                  </p:childTnLst>
                                </p:cTn>
                              </p:par>
                              <p:par>
                                <p:cTn id="262" presetID="22" presetClass="entr" presetSubtype="1" fill="hold" nodeType="withEffect">
                                  <p:stCondLst>
                                    <p:cond delay="0"/>
                                  </p:stCondLst>
                                  <p:childTnLst>
                                    <p:set>
                                      <p:cBhvr>
                                        <p:cTn id="263" dur="1" fill="hold">
                                          <p:stCondLst>
                                            <p:cond delay="0"/>
                                          </p:stCondLst>
                                        </p:cTn>
                                        <p:tgtEl>
                                          <p:spTgt spid="425996"/>
                                        </p:tgtEl>
                                        <p:attrNameLst>
                                          <p:attrName>style.visibility</p:attrName>
                                        </p:attrNameLst>
                                      </p:cBhvr>
                                      <p:to>
                                        <p:strVal val="visible"/>
                                      </p:to>
                                    </p:set>
                                    <p:animEffect transition="in" filter="wipe(up)">
                                      <p:cBhvr>
                                        <p:cTn id="264" dur="1000"/>
                                        <p:tgtEl>
                                          <p:spTgt spid="425996"/>
                                        </p:tgtEl>
                                      </p:cBhvr>
                                    </p:animEffect>
                                  </p:childTnLst>
                                </p:cTn>
                              </p:par>
                              <p:par>
                                <p:cTn id="265" presetID="22" presetClass="entr" presetSubtype="1" fill="hold" nodeType="withEffect">
                                  <p:stCondLst>
                                    <p:cond delay="0"/>
                                  </p:stCondLst>
                                  <p:childTnLst>
                                    <p:set>
                                      <p:cBhvr>
                                        <p:cTn id="266" dur="1" fill="hold">
                                          <p:stCondLst>
                                            <p:cond delay="0"/>
                                          </p:stCondLst>
                                        </p:cTn>
                                        <p:tgtEl>
                                          <p:spTgt spid="425989"/>
                                        </p:tgtEl>
                                        <p:attrNameLst>
                                          <p:attrName>style.visibility</p:attrName>
                                        </p:attrNameLst>
                                      </p:cBhvr>
                                      <p:to>
                                        <p:strVal val="visible"/>
                                      </p:to>
                                    </p:set>
                                    <p:animEffect transition="in" filter="wipe(up)">
                                      <p:cBhvr>
                                        <p:cTn id="267" dur="1000"/>
                                        <p:tgtEl>
                                          <p:spTgt spid="425989"/>
                                        </p:tgtEl>
                                      </p:cBhvr>
                                    </p:animEffect>
                                  </p:childTnLst>
                                </p:cTn>
                              </p:par>
                              <p:par>
                                <p:cTn id="268" presetID="22" presetClass="entr" presetSubtype="1" fill="hold" nodeType="withEffect">
                                  <p:stCondLst>
                                    <p:cond delay="0"/>
                                  </p:stCondLst>
                                  <p:childTnLst>
                                    <p:set>
                                      <p:cBhvr>
                                        <p:cTn id="269" dur="1" fill="hold">
                                          <p:stCondLst>
                                            <p:cond delay="0"/>
                                          </p:stCondLst>
                                        </p:cTn>
                                        <p:tgtEl>
                                          <p:spTgt spid="425998"/>
                                        </p:tgtEl>
                                        <p:attrNameLst>
                                          <p:attrName>style.visibility</p:attrName>
                                        </p:attrNameLst>
                                      </p:cBhvr>
                                      <p:to>
                                        <p:strVal val="visible"/>
                                      </p:to>
                                    </p:set>
                                    <p:animEffect transition="in" filter="wipe(up)">
                                      <p:cBhvr>
                                        <p:cTn id="270" dur="1000"/>
                                        <p:tgtEl>
                                          <p:spTgt spid="425998"/>
                                        </p:tgtEl>
                                      </p:cBhvr>
                                    </p:animEffect>
                                  </p:childTnLst>
                                </p:cTn>
                              </p:par>
                              <p:par>
                                <p:cTn id="271" presetID="22" presetClass="entr" presetSubtype="1" fill="hold" nodeType="withEffect">
                                  <p:stCondLst>
                                    <p:cond delay="0"/>
                                  </p:stCondLst>
                                  <p:childTnLst>
                                    <p:set>
                                      <p:cBhvr>
                                        <p:cTn id="272" dur="1" fill="hold">
                                          <p:stCondLst>
                                            <p:cond delay="0"/>
                                          </p:stCondLst>
                                        </p:cTn>
                                        <p:tgtEl>
                                          <p:spTgt spid="425999"/>
                                        </p:tgtEl>
                                        <p:attrNameLst>
                                          <p:attrName>style.visibility</p:attrName>
                                        </p:attrNameLst>
                                      </p:cBhvr>
                                      <p:to>
                                        <p:strVal val="visible"/>
                                      </p:to>
                                    </p:set>
                                    <p:animEffect transition="in" filter="wipe(up)">
                                      <p:cBhvr>
                                        <p:cTn id="273" dur="1000"/>
                                        <p:tgtEl>
                                          <p:spTgt spid="425999"/>
                                        </p:tgtEl>
                                      </p:cBhvr>
                                    </p:animEffect>
                                  </p:childTnLst>
                                </p:cTn>
                              </p:par>
                              <p:par>
                                <p:cTn id="274" presetID="22" presetClass="entr" presetSubtype="1" fill="hold" nodeType="withEffect">
                                  <p:stCondLst>
                                    <p:cond delay="0"/>
                                  </p:stCondLst>
                                  <p:childTnLst>
                                    <p:set>
                                      <p:cBhvr>
                                        <p:cTn id="275" dur="1" fill="hold">
                                          <p:stCondLst>
                                            <p:cond delay="0"/>
                                          </p:stCondLst>
                                        </p:cTn>
                                        <p:tgtEl>
                                          <p:spTgt spid="426000"/>
                                        </p:tgtEl>
                                        <p:attrNameLst>
                                          <p:attrName>style.visibility</p:attrName>
                                        </p:attrNameLst>
                                      </p:cBhvr>
                                      <p:to>
                                        <p:strVal val="visible"/>
                                      </p:to>
                                    </p:set>
                                    <p:animEffect transition="in" filter="wipe(up)">
                                      <p:cBhvr>
                                        <p:cTn id="276" dur="1000"/>
                                        <p:tgtEl>
                                          <p:spTgt spid="426000"/>
                                        </p:tgtEl>
                                      </p:cBhvr>
                                    </p:animEffect>
                                  </p:childTnLst>
                                </p:cTn>
                              </p:par>
                              <p:par>
                                <p:cTn id="277" presetID="22" presetClass="entr" presetSubtype="1" fill="hold" nodeType="withEffect">
                                  <p:stCondLst>
                                    <p:cond delay="0"/>
                                  </p:stCondLst>
                                  <p:childTnLst>
                                    <p:set>
                                      <p:cBhvr>
                                        <p:cTn id="278" dur="1" fill="hold">
                                          <p:stCondLst>
                                            <p:cond delay="0"/>
                                          </p:stCondLst>
                                        </p:cTn>
                                        <p:tgtEl>
                                          <p:spTgt spid="426001"/>
                                        </p:tgtEl>
                                        <p:attrNameLst>
                                          <p:attrName>style.visibility</p:attrName>
                                        </p:attrNameLst>
                                      </p:cBhvr>
                                      <p:to>
                                        <p:strVal val="visible"/>
                                      </p:to>
                                    </p:set>
                                    <p:animEffect transition="in" filter="wipe(up)">
                                      <p:cBhvr>
                                        <p:cTn id="279" dur="1000"/>
                                        <p:tgtEl>
                                          <p:spTgt spid="426001"/>
                                        </p:tgtEl>
                                      </p:cBhvr>
                                    </p:animEffect>
                                  </p:childTnLst>
                                </p:cTn>
                              </p:par>
                              <p:par>
                                <p:cTn id="280" presetID="22" presetClass="entr" presetSubtype="1" fill="hold" nodeType="withEffect">
                                  <p:stCondLst>
                                    <p:cond delay="0"/>
                                  </p:stCondLst>
                                  <p:childTnLst>
                                    <p:set>
                                      <p:cBhvr>
                                        <p:cTn id="281" dur="1" fill="hold">
                                          <p:stCondLst>
                                            <p:cond delay="0"/>
                                          </p:stCondLst>
                                        </p:cTn>
                                        <p:tgtEl>
                                          <p:spTgt spid="425990"/>
                                        </p:tgtEl>
                                        <p:attrNameLst>
                                          <p:attrName>style.visibility</p:attrName>
                                        </p:attrNameLst>
                                      </p:cBhvr>
                                      <p:to>
                                        <p:strVal val="visible"/>
                                      </p:to>
                                    </p:set>
                                    <p:animEffect transition="in" filter="wipe(up)">
                                      <p:cBhvr>
                                        <p:cTn id="282" dur="1000"/>
                                        <p:tgtEl>
                                          <p:spTgt spid="425990"/>
                                        </p:tgtEl>
                                      </p:cBhvr>
                                    </p:animEffect>
                                  </p:childTnLst>
                                </p:cTn>
                              </p:par>
                              <p:par>
                                <p:cTn id="283" presetID="22" presetClass="entr" presetSubtype="1" fill="hold" nodeType="withEffect">
                                  <p:stCondLst>
                                    <p:cond delay="0"/>
                                  </p:stCondLst>
                                  <p:childTnLst>
                                    <p:set>
                                      <p:cBhvr>
                                        <p:cTn id="284" dur="1" fill="hold">
                                          <p:stCondLst>
                                            <p:cond delay="0"/>
                                          </p:stCondLst>
                                        </p:cTn>
                                        <p:tgtEl>
                                          <p:spTgt spid="426004"/>
                                        </p:tgtEl>
                                        <p:attrNameLst>
                                          <p:attrName>style.visibility</p:attrName>
                                        </p:attrNameLst>
                                      </p:cBhvr>
                                      <p:to>
                                        <p:strVal val="visible"/>
                                      </p:to>
                                    </p:set>
                                    <p:animEffect transition="in" filter="wipe(up)">
                                      <p:cBhvr>
                                        <p:cTn id="285" dur="1000"/>
                                        <p:tgtEl>
                                          <p:spTgt spid="426004"/>
                                        </p:tgtEl>
                                      </p:cBhvr>
                                    </p:animEffect>
                                  </p:childTnLst>
                                </p:cTn>
                              </p:par>
                              <p:par>
                                <p:cTn id="286" presetID="22" presetClass="entr" presetSubtype="1" fill="hold" nodeType="withEffect">
                                  <p:stCondLst>
                                    <p:cond delay="0"/>
                                  </p:stCondLst>
                                  <p:childTnLst>
                                    <p:set>
                                      <p:cBhvr>
                                        <p:cTn id="287" dur="1" fill="hold">
                                          <p:stCondLst>
                                            <p:cond delay="0"/>
                                          </p:stCondLst>
                                        </p:cTn>
                                        <p:tgtEl>
                                          <p:spTgt spid="426005"/>
                                        </p:tgtEl>
                                        <p:attrNameLst>
                                          <p:attrName>style.visibility</p:attrName>
                                        </p:attrNameLst>
                                      </p:cBhvr>
                                      <p:to>
                                        <p:strVal val="visible"/>
                                      </p:to>
                                    </p:set>
                                    <p:animEffect transition="in" filter="wipe(up)">
                                      <p:cBhvr>
                                        <p:cTn id="288" dur="1000"/>
                                        <p:tgtEl>
                                          <p:spTgt spid="426005"/>
                                        </p:tgtEl>
                                      </p:cBhvr>
                                    </p:animEffect>
                                  </p:childTnLst>
                                </p:cTn>
                              </p:par>
                              <p:par>
                                <p:cTn id="289" presetID="22" presetClass="entr" presetSubtype="1" fill="hold" nodeType="withEffect">
                                  <p:stCondLst>
                                    <p:cond delay="0"/>
                                  </p:stCondLst>
                                  <p:childTnLst>
                                    <p:set>
                                      <p:cBhvr>
                                        <p:cTn id="290" dur="1" fill="hold">
                                          <p:stCondLst>
                                            <p:cond delay="0"/>
                                          </p:stCondLst>
                                        </p:cTn>
                                        <p:tgtEl>
                                          <p:spTgt spid="426006"/>
                                        </p:tgtEl>
                                        <p:attrNameLst>
                                          <p:attrName>style.visibility</p:attrName>
                                        </p:attrNameLst>
                                      </p:cBhvr>
                                      <p:to>
                                        <p:strVal val="visible"/>
                                      </p:to>
                                    </p:set>
                                    <p:animEffect transition="in" filter="wipe(up)">
                                      <p:cBhvr>
                                        <p:cTn id="291" dur="1000"/>
                                        <p:tgtEl>
                                          <p:spTgt spid="426006"/>
                                        </p:tgtEl>
                                      </p:cBhvr>
                                    </p:animEffect>
                                  </p:childTnLst>
                                </p:cTn>
                              </p:par>
                              <p:par>
                                <p:cTn id="292" presetID="22" presetClass="entr" presetSubtype="1" fill="hold" nodeType="withEffect">
                                  <p:stCondLst>
                                    <p:cond delay="0"/>
                                  </p:stCondLst>
                                  <p:childTnLst>
                                    <p:set>
                                      <p:cBhvr>
                                        <p:cTn id="293" dur="1" fill="hold">
                                          <p:stCondLst>
                                            <p:cond delay="0"/>
                                          </p:stCondLst>
                                        </p:cTn>
                                        <p:tgtEl>
                                          <p:spTgt spid="426007"/>
                                        </p:tgtEl>
                                        <p:attrNameLst>
                                          <p:attrName>style.visibility</p:attrName>
                                        </p:attrNameLst>
                                      </p:cBhvr>
                                      <p:to>
                                        <p:strVal val="visible"/>
                                      </p:to>
                                    </p:set>
                                    <p:animEffect transition="in" filter="wipe(up)">
                                      <p:cBhvr>
                                        <p:cTn id="294" dur="1000"/>
                                        <p:tgtEl>
                                          <p:spTgt spid="426007"/>
                                        </p:tgtEl>
                                      </p:cBhvr>
                                    </p:animEffect>
                                  </p:childTnLst>
                                </p:cTn>
                              </p:par>
                              <p:par>
                                <p:cTn id="295" presetID="22" presetClass="entr" presetSubtype="1" fill="hold" nodeType="withEffect">
                                  <p:stCondLst>
                                    <p:cond delay="0"/>
                                  </p:stCondLst>
                                  <p:childTnLst>
                                    <p:set>
                                      <p:cBhvr>
                                        <p:cTn id="296" dur="1" fill="hold">
                                          <p:stCondLst>
                                            <p:cond delay="0"/>
                                          </p:stCondLst>
                                        </p:cTn>
                                        <p:tgtEl>
                                          <p:spTgt spid="426008"/>
                                        </p:tgtEl>
                                        <p:attrNameLst>
                                          <p:attrName>style.visibility</p:attrName>
                                        </p:attrNameLst>
                                      </p:cBhvr>
                                      <p:to>
                                        <p:strVal val="visible"/>
                                      </p:to>
                                    </p:set>
                                    <p:animEffect transition="in" filter="wipe(up)">
                                      <p:cBhvr>
                                        <p:cTn id="297" dur="1000"/>
                                        <p:tgtEl>
                                          <p:spTgt spid="426008"/>
                                        </p:tgtEl>
                                      </p:cBhvr>
                                    </p:animEffect>
                                  </p:childTnLst>
                                </p:cTn>
                              </p:par>
                              <p:par>
                                <p:cTn id="298" presetID="22" presetClass="entr" presetSubtype="1" fill="hold" nodeType="withEffect">
                                  <p:stCondLst>
                                    <p:cond delay="0"/>
                                  </p:stCondLst>
                                  <p:childTnLst>
                                    <p:set>
                                      <p:cBhvr>
                                        <p:cTn id="299" dur="1" fill="hold">
                                          <p:stCondLst>
                                            <p:cond delay="0"/>
                                          </p:stCondLst>
                                        </p:cTn>
                                        <p:tgtEl>
                                          <p:spTgt spid="426009"/>
                                        </p:tgtEl>
                                        <p:attrNameLst>
                                          <p:attrName>style.visibility</p:attrName>
                                        </p:attrNameLst>
                                      </p:cBhvr>
                                      <p:to>
                                        <p:strVal val="visible"/>
                                      </p:to>
                                    </p:set>
                                    <p:animEffect transition="in" filter="wipe(up)">
                                      <p:cBhvr>
                                        <p:cTn id="300" dur="1000"/>
                                        <p:tgtEl>
                                          <p:spTgt spid="426009"/>
                                        </p:tgtEl>
                                      </p:cBhvr>
                                    </p:animEffect>
                                  </p:childTnLst>
                                </p:cTn>
                              </p:par>
                              <p:par>
                                <p:cTn id="301" presetID="22" presetClass="entr" presetSubtype="1" fill="hold" nodeType="withEffect">
                                  <p:stCondLst>
                                    <p:cond delay="0"/>
                                  </p:stCondLst>
                                  <p:childTnLst>
                                    <p:set>
                                      <p:cBhvr>
                                        <p:cTn id="302" dur="1" fill="hold">
                                          <p:stCondLst>
                                            <p:cond delay="0"/>
                                          </p:stCondLst>
                                        </p:cTn>
                                        <p:tgtEl>
                                          <p:spTgt spid="426010"/>
                                        </p:tgtEl>
                                        <p:attrNameLst>
                                          <p:attrName>style.visibility</p:attrName>
                                        </p:attrNameLst>
                                      </p:cBhvr>
                                      <p:to>
                                        <p:strVal val="visible"/>
                                      </p:to>
                                    </p:set>
                                    <p:animEffect transition="in" filter="wipe(up)">
                                      <p:cBhvr>
                                        <p:cTn id="303" dur="1000"/>
                                        <p:tgtEl>
                                          <p:spTgt spid="426010"/>
                                        </p:tgtEl>
                                      </p:cBhvr>
                                    </p:animEffect>
                                  </p:childTnLst>
                                </p:cTn>
                              </p:par>
                              <p:par>
                                <p:cTn id="304" presetID="22" presetClass="entr" presetSubtype="1" fill="hold" nodeType="withEffect">
                                  <p:stCondLst>
                                    <p:cond delay="0"/>
                                  </p:stCondLst>
                                  <p:childTnLst>
                                    <p:set>
                                      <p:cBhvr>
                                        <p:cTn id="305" dur="1" fill="hold">
                                          <p:stCondLst>
                                            <p:cond delay="0"/>
                                          </p:stCondLst>
                                        </p:cTn>
                                        <p:tgtEl>
                                          <p:spTgt spid="426012"/>
                                        </p:tgtEl>
                                        <p:attrNameLst>
                                          <p:attrName>style.visibility</p:attrName>
                                        </p:attrNameLst>
                                      </p:cBhvr>
                                      <p:to>
                                        <p:strVal val="visible"/>
                                      </p:to>
                                    </p:set>
                                    <p:animEffect transition="in" filter="wipe(up)">
                                      <p:cBhvr>
                                        <p:cTn id="306" dur="1000"/>
                                        <p:tgtEl>
                                          <p:spTgt spid="426012"/>
                                        </p:tgtEl>
                                      </p:cBhvr>
                                    </p:animEffect>
                                  </p:childTnLst>
                                </p:cTn>
                              </p:par>
                              <p:par>
                                <p:cTn id="307" presetID="22" presetClass="entr" presetSubtype="1" fill="hold" nodeType="withEffect">
                                  <p:stCondLst>
                                    <p:cond delay="0"/>
                                  </p:stCondLst>
                                  <p:childTnLst>
                                    <p:set>
                                      <p:cBhvr>
                                        <p:cTn id="308" dur="1" fill="hold">
                                          <p:stCondLst>
                                            <p:cond delay="0"/>
                                          </p:stCondLst>
                                        </p:cTn>
                                        <p:tgtEl>
                                          <p:spTgt spid="426011"/>
                                        </p:tgtEl>
                                        <p:attrNameLst>
                                          <p:attrName>style.visibility</p:attrName>
                                        </p:attrNameLst>
                                      </p:cBhvr>
                                      <p:to>
                                        <p:strVal val="visible"/>
                                      </p:to>
                                    </p:set>
                                    <p:animEffect transition="in" filter="wipe(up)">
                                      <p:cBhvr>
                                        <p:cTn id="309" dur="1000"/>
                                        <p:tgtEl>
                                          <p:spTgt spid="426011"/>
                                        </p:tgtEl>
                                      </p:cBhvr>
                                    </p:animEffect>
                                  </p:childTnLst>
                                </p:cTn>
                              </p:par>
                              <p:par>
                                <p:cTn id="310" presetID="22" presetClass="entr" presetSubtype="1" fill="hold" nodeType="withEffect">
                                  <p:stCondLst>
                                    <p:cond delay="0"/>
                                  </p:stCondLst>
                                  <p:childTnLst>
                                    <p:set>
                                      <p:cBhvr>
                                        <p:cTn id="311" dur="1" fill="hold">
                                          <p:stCondLst>
                                            <p:cond delay="0"/>
                                          </p:stCondLst>
                                        </p:cTn>
                                        <p:tgtEl>
                                          <p:spTgt spid="426013"/>
                                        </p:tgtEl>
                                        <p:attrNameLst>
                                          <p:attrName>style.visibility</p:attrName>
                                        </p:attrNameLst>
                                      </p:cBhvr>
                                      <p:to>
                                        <p:strVal val="visible"/>
                                      </p:to>
                                    </p:set>
                                    <p:animEffect transition="in" filter="wipe(up)">
                                      <p:cBhvr>
                                        <p:cTn id="312" dur="1000"/>
                                        <p:tgtEl>
                                          <p:spTgt spid="426013"/>
                                        </p:tgtEl>
                                      </p:cBhvr>
                                    </p:animEffect>
                                  </p:childTnLst>
                                </p:cTn>
                              </p:par>
                              <p:par>
                                <p:cTn id="313" presetID="22" presetClass="entr" presetSubtype="1" fill="hold" nodeType="withEffect">
                                  <p:stCondLst>
                                    <p:cond delay="0"/>
                                  </p:stCondLst>
                                  <p:childTnLst>
                                    <p:set>
                                      <p:cBhvr>
                                        <p:cTn id="314" dur="1" fill="hold">
                                          <p:stCondLst>
                                            <p:cond delay="0"/>
                                          </p:stCondLst>
                                        </p:cTn>
                                        <p:tgtEl>
                                          <p:spTgt spid="426014"/>
                                        </p:tgtEl>
                                        <p:attrNameLst>
                                          <p:attrName>style.visibility</p:attrName>
                                        </p:attrNameLst>
                                      </p:cBhvr>
                                      <p:to>
                                        <p:strVal val="visible"/>
                                      </p:to>
                                    </p:set>
                                    <p:animEffect transition="in" filter="wipe(up)">
                                      <p:cBhvr>
                                        <p:cTn id="315" dur="1000"/>
                                        <p:tgtEl>
                                          <p:spTgt spid="426014"/>
                                        </p:tgtEl>
                                      </p:cBhvr>
                                    </p:animEffect>
                                  </p:childTnLst>
                                </p:cTn>
                              </p:par>
                              <p:par>
                                <p:cTn id="316" presetID="22" presetClass="entr" presetSubtype="1" fill="hold" nodeType="withEffect">
                                  <p:stCondLst>
                                    <p:cond delay="0"/>
                                  </p:stCondLst>
                                  <p:childTnLst>
                                    <p:set>
                                      <p:cBhvr>
                                        <p:cTn id="317" dur="1" fill="hold">
                                          <p:stCondLst>
                                            <p:cond delay="0"/>
                                          </p:stCondLst>
                                        </p:cTn>
                                        <p:tgtEl>
                                          <p:spTgt spid="426015"/>
                                        </p:tgtEl>
                                        <p:attrNameLst>
                                          <p:attrName>style.visibility</p:attrName>
                                        </p:attrNameLst>
                                      </p:cBhvr>
                                      <p:to>
                                        <p:strVal val="visible"/>
                                      </p:to>
                                    </p:set>
                                    <p:animEffect transition="in" filter="wipe(up)">
                                      <p:cBhvr>
                                        <p:cTn id="318" dur="1000"/>
                                        <p:tgtEl>
                                          <p:spTgt spid="426015"/>
                                        </p:tgtEl>
                                      </p:cBhvr>
                                    </p:animEffect>
                                  </p:childTnLst>
                                </p:cTn>
                              </p:par>
                              <p:par>
                                <p:cTn id="319" presetID="22" presetClass="entr" presetSubtype="1" fill="hold" nodeType="withEffect">
                                  <p:stCondLst>
                                    <p:cond delay="0"/>
                                  </p:stCondLst>
                                  <p:childTnLst>
                                    <p:set>
                                      <p:cBhvr>
                                        <p:cTn id="320" dur="1" fill="hold">
                                          <p:stCondLst>
                                            <p:cond delay="0"/>
                                          </p:stCondLst>
                                        </p:cTn>
                                        <p:tgtEl>
                                          <p:spTgt spid="426017"/>
                                        </p:tgtEl>
                                        <p:attrNameLst>
                                          <p:attrName>style.visibility</p:attrName>
                                        </p:attrNameLst>
                                      </p:cBhvr>
                                      <p:to>
                                        <p:strVal val="visible"/>
                                      </p:to>
                                    </p:set>
                                    <p:animEffect transition="in" filter="wipe(up)">
                                      <p:cBhvr>
                                        <p:cTn id="321" dur="1000"/>
                                        <p:tgtEl>
                                          <p:spTgt spid="426017"/>
                                        </p:tgtEl>
                                      </p:cBhvr>
                                    </p:animEffect>
                                  </p:childTnLst>
                                </p:cTn>
                              </p:par>
                              <p:par>
                                <p:cTn id="322" presetID="22" presetClass="entr" presetSubtype="1" fill="hold" nodeType="withEffect">
                                  <p:stCondLst>
                                    <p:cond delay="0"/>
                                  </p:stCondLst>
                                  <p:childTnLst>
                                    <p:set>
                                      <p:cBhvr>
                                        <p:cTn id="323" dur="1" fill="hold">
                                          <p:stCondLst>
                                            <p:cond delay="0"/>
                                          </p:stCondLst>
                                        </p:cTn>
                                        <p:tgtEl>
                                          <p:spTgt spid="426016"/>
                                        </p:tgtEl>
                                        <p:attrNameLst>
                                          <p:attrName>style.visibility</p:attrName>
                                        </p:attrNameLst>
                                      </p:cBhvr>
                                      <p:to>
                                        <p:strVal val="visible"/>
                                      </p:to>
                                    </p:set>
                                    <p:animEffect transition="in" filter="wipe(up)">
                                      <p:cBhvr>
                                        <p:cTn id="324" dur="1000"/>
                                        <p:tgtEl>
                                          <p:spTgt spid="426016"/>
                                        </p:tgtEl>
                                      </p:cBhvr>
                                    </p:animEffect>
                                  </p:childTnLst>
                                </p:cTn>
                              </p:par>
                              <p:par>
                                <p:cTn id="325" presetID="22" presetClass="entr" presetSubtype="1" fill="hold" nodeType="withEffect">
                                  <p:stCondLst>
                                    <p:cond delay="0"/>
                                  </p:stCondLst>
                                  <p:childTnLst>
                                    <p:set>
                                      <p:cBhvr>
                                        <p:cTn id="326" dur="1" fill="hold">
                                          <p:stCondLst>
                                            <p:cond delay="0"/>
                                          </p:stCondLst>
                                        </p:cTn>
                                        <p:tgtEl>
                                          <p:spTgt spid="426018"/>
                                        </p:tgtEl>
                                        <p:attrNameLst>
                                          <p:attrName>style.visibility</p:attrName>
                                        </p:attrNameLst>
                                      </p:cBhvr>
                                      <p:to>
                                        <p:strVal val="visible"/>
                                      </p:to>
                                    </p:set>
                                    <p:animEffect transition="in" filter="wipe(up)">
                                      <p:cBhvr>
                                        <p:cTn id="327" dur="1000"/>
                                        <p:tgtEl>
                                          <p:spTgt spid="426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4D98F88-285E-4684-B7AA-905B24CB6884}"/>
              </a:ext>
            </a:extLst>
          </p:cNvPr>
          <p:cNvSpPr/>
          <p:nvPr/>
        </p:nvSpPr>
        <p:spPr>
          <a:xfrm>
            <a:off x="0" y="-95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FE9BA27D-FABD-4070-ADC9-265AFDE81058}"/>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9634" name="Rectangle 2">
            <a:extLst>
              <a:ext uri="{FF2B5EF4-FFF2-40B4-BE49-F238E27FC236}">
                <a16:creationId xmlns:a16="http://schemas.microsoft.com/office/drawing/2014/main" id="{3072A5BA-D7C9-47AB-A572-480A9511D5FF}"/>
              </a:ext>
            </a:extLst>
          </p:cNvPr>
          <p:cNvSpPr>
            <a:spLocks noGrp="1" noChangeArrowheads="1"/>
          </p:cNvSpPr>
          <p:nvPr>
            <p:ph type="title"/>
          </p:nvPr>
        </p:nvSpPr>
        <p:spPr>
          <a:xfrm>
            <a:off x="76200" y="76200"/>
            <a:ext cx="8991600" cy="1143000"/>
          </a:xfrm>
        </p:spPr>
        <p:txBody>
          <a:bodyPr/>
          <a:lstStyle/>
          <a:p>
            <a:r>
              <a:rPr lang="en-US" altLang="en-US" sz="4000">
                <a:latin typeface="Arial" panose="020B0604020202020204" pitchFamily="34" charset="0"/>
                <a:cs typeface="Arial" panose="020B0604020202020204" pitchFamily="34" charset="0"/>
              </a:rPr>
              <a:t>Hillside Hydrology</a:t>
            </a:r>
          </a:p>
        </p:txBody>
      </p:sp>
      <p:pic>
        <p:nvPicPr>
          <p:cNvPr id="69635" name="Picture 3" descr="Sheet Flow">
            <a:extLst>
              <a:ext uri="{FF2B5EF4-FFF2-40B4-BE49-F238E27FC236}">
                <a16:creationId xmlns:a16="http://schemas.microsoft.com/office/drawing/2014/main" id="{E05243C1-8AA5-4353-80B8-A3323FBB3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20800"/>
            <a:ext cx="79248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796" name="Freeform 4">
            <a:extLst>
              <a:ext uri="{FF2B5EF4-FFF2-40B4-BE49-F238E27FC236}">
                <a16:creationId xmlns:a16="http://schemas.microsoft.com/office/drawing/2014/main" id="{E735FFCA-D01F-4FC9-BD7A-7ABBFBFB8237}"/>
              </a:ext>
            </a:extLst>
          </p:cNvPr>
          <p:cNvSpPr>
            <a:spLocks/>
          </p:cNvSpPr>
          <p:nvPr/>
        </p:nvSpPr>
        <p:spPr bwMode="auto">
          <a:xfrm>
            <a:off x="1177925" y="5372100"/>
            <a:ext cx="2490788" cy="1382713"/>
          </a:xfrm>
          <a:custGeom>
            <a:avLst/>
            <a:gdLst>
              <a:gd name="T0" fmla="*/ 0 w 1569"/>
              <a:gd name="T1" fmla="*/ 2147483647 h 871"/>
              <a:gd name="T2" fmla="*/ 2147483647 w 1569"/>
              <a:gd name="T3" fmla="*/ 0 h 871"/>
              <a:gd name="T4" fmla="*/ 2147483647 w 1569"/>
              <a:gd name="T5" fmla="*/ 2147483647 h 871"/>
              <a:gd name="T6" fmla="*/ 2147483647 w 1569"/>
              <a:gd name="T7" fmla="*/ 2147483647 h 871"/>
              <a:gd name="T8" fmla="*/ 2147483647 w 1569"/>
              <a:gd name="T9" fmla="*/ 2147483647 h 871"/>
              <a:gd name="T10" fmla="*/ 2147483647 w 1569"/>
              <a:gd name="T11" fmla="*/ 2147483647 h 871"/>
              <a:gd name="T12" fmla="*/ 2147483647 w 1569"/>
              <a:gd name="T13" fmla="*/ 2147483647 h 871"/>
              <a:gd name="T14" fmla="*/ 2147483647 w 1569"/>
              <a:gd name="T15" fmla="*/ 2147483647 h 871"/>
              <a:gd name="T16" fmla="*/ 2147483647 w 1569"/>
              <a:gd name="T17" fmla="*/ 2147483647 h 871"/>
              <a:gd name="T18" fmla="*/ 2147483647 w 1569"/>
              <a:gd name="T19" fmla="*/ 2147483647 h 871"/>
              <a:gd name="T20" fmla="*/ 2147483647 w 1569"/>
              <a:gd name="T21" fmla="*/ 2147483647 h 871"/>
              <a:gd name="T22" fmla="*/ 2147483647 w 1569"/>
              <a:gd name="T23" fmla="*/ 2147483647 h 871"/>
              <a:gd name="T24" fmla="*/ 2147483647 w 1569"/>
              <a:gd name="T25" fmla="*/ 2147483647 h 871"/>
              <a:gd name="T26" fmla="*/ 2147483647 w 1569"/>
              <a:gd name="T27" fmla="*/ 2147483647 h 871"/>
              <a:gd name="T28" fmla="*/ 2147483647 w 1569"/>
              <a:gd name="T29" fmla="*/ 2147483647 h 871"/>
              <a:gd name="T30" fmla="*/ 2147483647 w 1569"/>
              <a:gd name="T31" fmla="*/ 2147483647 h 871"/>
              <a:gd name="T32" fmla="*/ 2147483647 w 1569"/>
              <a:gd name="T33" fmla="*/ 2147483647 h 871"/>
              <a:gd name="T34" fmla="*/ 2147483647 w 1569"/>
              <a:gd name="T35" fmla="*/ 2147483647 h 871"/>
              <a:gd name="T36" fmla="*/ 2147483647 w 1569"/>
              <a:gd name="T37" fmla="*/ 2147483647 h 8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9"/>
              <a:gd name="T58" fmla="*/ 0 h 871"/>
              <a:gd name="T59" fmla="*/ 1569 w 1569"/>
              <a:gd name="T60" fmla="*/ 871 h 8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9" h="871">
                <a:moveTo>
                  <a:pt x="0" y="7"/>
                </a:moveTo>
                <a:cubicBezTo>
                  <a:pt x="69" y="5"/>
                  <a:pt x="139" y="0"/>
                  <a:pt x="208" y="0"/>
                </a:cubicBezTo>
                <a:cubicBezTo>
                  <a:pt x="242" y="0"/>
                  <a:pt x="277" y="32"/>
                  <a:pt x="309" y="43"/>
                </a:cubicBezTo>
                <a:cubicBezTo>
                  <a:pt x="330" y="64"/>
                  <a:pt x="354" y="79"/>
                  <a:pt x="374" y="101"/>
                </a:cubicBezTo>
                <a:cubicBezTo>
                  <a:pt x="384" y="132"/>
                  <a:pt x="392" y="182"/>
                  <a:pt x="410" y="209"/>
                </a:cubicBezTo>
                <a:cubicBezTo>
                  <a:pt x="442" y="256"/>
                  <a:pt x="481" y="296"/>
                  <a:pt x="525" y="331"/>
                </a:cubicBezTo>
                <a:cubicBezTo>
                  <a:pt x="556" y="356"/>
                  <a:pt x="564" y="390"/>
                  <a:pt x="604" y="403"/>
                </a:cubicBezTo>
                <a:cubicBezTo>
                  <a:pt x="622" y="421"/>
                  <a:pt x="637" y="431"/>
                  <a:pt x="662" y="439"/>
                </a:cubicBezTo>
                <a:cubicBezTo>
                  <a:pt x="694" y="473"/>
                  <a:pt x="670" y="454"/>
                  <a:pt x="756" y="461"/>
                </a:cubicBezTo>
                <a:cubicBezTo>
                  <a:pt x="826" y="466"/>
                  <a:pt x="894" y="473"/>
                  <a:pt x="964" y="482"/>
                </a:cubicBezTo>
                <a:cubicBezTo>
                  <a:pt x="1004" y="496"/>
                  <a:pt x="1045" y="499"/>
                  <a:pt x="1087" y="504"/>
                </a:cubicBezTo>
                <a:cubicBezTo>
                  <a:pt x="1190" y="538"/>
                  <a:pt x="1070" y="498"/>
                  <a:pt x="1173" y="533"/>
                </a:cubicBezTo>
                <a:cubicBezTo>
                  <a:pt x="1187" y="538"/>
                  <a:pt x="1216" y="547"/>
                  <a:pt x="1216" y="547"/>
                </a:cubicBezTo>
                <a:cubicBezTo>
                  <a:pt x="1252" y="583"/>
                  <a:pt x="1208" y="543"/>
                  <a:pt x="1252" y="569"/>
                </a:cubicBezTo>
                <a:cubicBezTo>
                  <a:pt x="1270" y="579"/>
                  <a:pt x="1288" y="598"/>
                  <a:pt x="1303" y="612"/>
                </a:cubicBezTo>
                <a:cubicBezTo>
                  <a:pt x="1316" y="654"/>
                  <a:pt x="1367" y="697"/>
                  <a:pt x="1404" y="720"/>
                </a:cubicBezTo>
                <a:cubicBezTo>
                  <a:pt x="1428" y="756"/>
                  <a:pt x="1454" y="807"/>
                  <a:pt x="1497" y="821"/>
                </a:cubicBezTo>
                <a:cubicBezTo>
                  <a:pt x="1514" y="837"/>
                  <a:pt x="1527" y="854"/>
                  <a:pt x="1548" y="864"/>
                </a:cubicBezTo>
                <a:cubicBezTo>
                  <a:pt x="1555" y="867"/>
                  <a:pt x="1569" y="871"/>
                  <a:pt x="1569" y="871"/>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797" name="Freeform 5">
            <a:extLst>
              <a:ext uri="{FF2B5EF4-FFF2-40B4-BE49-F238E27FC236}">
                <a16:creationId xmlns:a16="http://schemas.microsoft.com/office/drawing/2014/main" id="{5943F59D-ECDD-4FCE-89B7-F00902AB0BF5}"/>
              </a:ext>
            </a:extLst>
          </p:cNvPr>
          <p:cNvSpPr>
            <a:spLocks/>
          </p:cNvSpPr>
          <p:nvPr/>
        </p:nvSpPr>
        <p:spPr bwMode="auto">
          <a:xfrm>
            <a:off x="1233488" y="4373563"/>
            <a:ext cx="1760537" cy="1827212"/>
          </a:xfrm>
          <a:custGeom>
            <a:avLst/>
            <a:gdLst>
              <a:gd name="T0" fmla="*/ 2147483647 w 1109"/>
              <a:gd name="T1" fmla="*/ 2147483647 h 1151"/>
              <a:gd name="T2" fmla="*/ 2147483647 w 1109"/>
              <a:gd name="T3" fmla="*/ 2147483647 h 1151"/>
              <a:gd name="T4" fmla="*/ 2147483647 w 1109"/>
              <a:gd name="T5" fmla="*/ 2147483647 h 1151"/>
              <a:gd name="T6" fmla="*/ 2147483647 w 1109"/>
              <a:gd name="T7" fmla="*/ 2147483647 h 1151"/>
              <a:gd name="T8" fmla="*/ 2147483647 w 1109"/>
              <a:gd name="T9" fmla="*/ 2147483647 h 1151"/>
              <a:gd name="T10" fmla="*/ 2147483647 w 1109"/>
              <a:gd name="T11" fmla="*/ 2147483647 h 1151"/>
              <a:gd name="T12" fmla="*/ 2147483647 w 1109"/>
              <a:gd name="T13" fmla="*/ 2147483647 h 1151"/>
              <a:gd name="T14" fmla="*/ 2147483647 w 1109"/>
              <a:gd name="T15" fmla="*/ 2147483647 h 1151"/>
              <a:gd name="T16" fmla="*/ 2147483647 w 1109"/>
              <a:gd name="T17" fmla="*/ 2147483647 h 1151"/>
              <a:gd name="T18" fmla="*/ 2147483647 w 1109"/>
              <a:gd name="T19" fmla="*/ 2147483647 h 1151"/>
              <a:gd name="T20" fmla="*/ 2147483647 w 1109"/>
              <a:gd name="T21" fmla="*/ 2147483647 h 1151"/>
              <a:gd name="T22" fmla="*/ 2147483647 w 1109"/>
              <a:gd name="T23" fmla="*/ 2147483647 h 1151"/>
              <a:gd name="T24" fmla="*/ 2147483647 w 1109"/>
              <a:gd name="T25" fmla="*/ 2147483647 h 1151"/>
              <a:gd name="T26" fmla="*/ 2147483647 w 1109"/>
              <a:gd name="T27" fmla="*/ 2147483647 h 1151"/>
              <a:gd name="T28" fmla="*/ 2147483647 w 1109"/>
              <a:gd name="T29" fmla="*/ 2147483647 h 1151"/>
              <a:gd name="T30" fmla="*/ 2147483647 w 1109"/>
              <a:gd name="T31" fmla="*/ 2147483647 h 1151"/>
              <a:gd name="T32" fmla="*/ 2147483647 w 1109"/>
              <a:gd name="T33" fmla="*/ 2147483647 h 11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9"/>
              <a:gd name="T52" fmla="*/ 0 h 1151"/>
              <a:gd name="T53" fmla="*/ 1109 w 1109"/>
              <a:gd name="T54" fmla="*/ 1151 h 11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9" h="1151">
                <a:moveTo>
                  <a:pt x="44" y="17"/>
                </a:moveTo>
                <a:cubicBezTo>
                  <a:pt x="122" y="43"/>
                  <a:pt x="0" y="0"/>
                  <a:pt x="87" y="39"/>
                </a:cubicBezTo>
                <a:cubicBezTo>
                  <a:pt x="119" y="53"/>
                  <a:pt x="165" y="56"/>
                  <a:pt x="195" y="75"/>
                </a:cubicBezTo>
                <a:cubicBezTo>
                  <a:pt x="231" y="98"/>
                  <a:pt x="257" y="110"/>
                  <a:pt x="296" y="125"/>
                </a:cubicBezTo>
                <a:cubicBezTo>
                  <a:pt x="331" y="139"/>
                  <a:pt x="368" y="150"/>
                  <a:pt x="404" y="161"/>
                </a:cubicBezTo>
                <a:cubicBezTo>
                  <a:pt x="423" y="167"/>
                  <a:pt x="461" y="175"/>
                  <a:pt x="461" y="175"/>
                </a:cubicBezTo>
                <a:cubicBezTo>
                  <a:pt x="486" y="200"/>
                  <a:pt x="521" y="215"/>
                  <a:pt x="555" y="226"/>
                </a:cubicBezTo>
                <a:cubicBezTo>
                  <a:pt x="569" y="239"/>
                  <a:pt x="587" y="247"/>
                  <a:pt x="598" y="262"/>
                </a:cubicBezTo>
                <a:cubicBezTo>
                  <a:pt x="603" y="268"/>
                  <a:pt x="601" y="277"/>
                  <a:pt x="605" y="283"/>
                </a:cubicBezTo>
                <a:cubicBezTo>
                  <a:pt x="623" y="312"/>
                  <a:pt x="653" y="345"/>
                  <a:pt x="677" y="370"/>
                </a:cubicBezTo>
                <a:cubicBezTo>
                  <a:pt x="702" y="436"/>
                  <a:pt x="720" y="504"/>
                  <a:pt x="742" y="571"/>
                </a:cubicBezTo>
                <a:cubicBezTo>
                  <a:pt x="744" y="631"/>
                  <a:pt x="726" y="775"/>
                  <a:pt x="785" y="838"/>
                </a:cubicBezTo>
                <a:cubicBezTo>
                  <a:pt x="799" y="876"/>
                  <a:pt x="827" y="899"/>
                  <a:pt x="857" y="924"/>
                </a:cubicBezTo>
                <a:cubicBezTo>
                  <a:pt x="879" y="942"/>
                  <a:pt x="879" y="958"/>
                  <a:pt x="908" y="967"/>
                </a:cubicBezTo>
                <a:cubicBezTo>
                  <a:pt x="928" y="989"/>
                  <a:pt x="944" y="1009"/>
                  <a:pt x="973" y="1018"/>
                </a:cubicBezTo>
                <a:cubicBezTo>
                  <a:pt x="996" y="1052"/>
                  <a:pt x="1042" y="1114"/>
                  <a:pt x="1081" y="1126"/>
                </a:cubicBezTo>
                <a:cubicBezTo>
                  <a:pt x="1098" y="1151"/>
                  <a:pt x="1087" y="1147"/>
                  <a:pt x="1109" y="1147"/>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798" name="Freeform 6">
            <a:extLst>
              <a:ext uri="{FF2B5EF4-FFF2-40B4-BE49-F238E27FC236}">
                <a16:creationId xmlns:a16="http://schemas.microsoft.com/office/drawing/2014/main" id="{2A02BE97-596C-43B4-8D22-377075C6031B}"/>
              </a:ext>
            </a:extLst>
          </p:cNvPr>
          <p:cNvSpPr>
            <a:spLocks/>
          </p:cNvSpPr>
          <p:nvPr/>
        </p:nvSpPr>
        <p:spPr bwMode="auto">
          <a:xfrm>
            <a:off x="2160588" y="4789488"/>
            <a:ext cx="1554162" cy="1976437"/>
          </a:xfrm>
          <a:custGeom>
            <a:avLst/>
            <a:gdLst>
              <a:gd name="T0" fmla="*/ 2147483647 w 979"/>
              <a:gd name="T1" fmla="*/ 2147483647 h 1245"/>
              <a:gd name="T2" fmla="*/ 2147483647 w 979"/>
              <a:gd name="T3" fmla="*/ 2147483647 h 1245"/>
              <a:gd name="T4" fmla="*/ 2147483647 w 979"/>
              <a:gd name="T5" fmla="*/ 2147483647 h 1245"/>
              <a:gd name="T6" fmla="*/ 2147483647 w 979"/>
              <a:gd name="T7" fmla="*/ 2147483647 h 1245"/>
              <a:gd name="T8" fmla="*/ 2147483647 w 979"/>
              <a:gd name="T9" fmla="*/ 2147483647 h 1245"/>
              <a:gd name="T10" fmla="*/ 2147483647 w 979"/>
              <a:gd name="T11" fmla="*/ 2147483647 h 1245"/>
              <a:gd name="T12" fmla="*/ 2147483647 w 979"/>
              <a:gd name="T13" fmla="*/ 2147483647 h 1245"/>
              <a:gd name="T14" fmla="*/ 2147483647 w 979"/>
              <a:gd name="T15" fmla="*/ 2147483647 h 1245"/>
              <a:gd name="T16" fmla="*/ 2147483647 w 979"/>
              <a:gd name="T17" fmla="*/ 2147483647 h 1245"/>
              <a:gd name="T18" fmla="*/ 2147483647 w 979"/>
              <a:gd name="T19" fmla="*/ 2147483647 h 1245"/>
              <a:gd name="T20" fmla="*/ 2147483647 w 979"/>
              <a:gd name="T21" fmla="*/ 2147483647 h 1245"/>
              <a:gd name="T22" fmla="*/ 2147483647 w 979"/>
              <a:gd name="T23" fmla="*/ 2147483647 h 1245"/>
              <a:gd name="T24" fmla="*/ 2147483647 w 979"/>
              <a:gd name="T25" fmla="*/ 2147483647 h 1245"/>
              <a:gd name="T26" fmla="*/ 2147483647 w 979"/>
              <a:gd name="T27" fmla="*/ 2147483647 h 1245"/>
              <a:gd name="T28" fmla="*/ 2147483647 w 979"/>
              <a:gd name="T29" fmla="*/ 2147483647 h 1245"/>
              <a:gd name="T30" fmla="*/ 2147483647 w 979"/>
              <a:gd name="T31" fmla="*/ 2147483647 h 1245"/>
              <a:gd name="T32" fmla="*/ 2147483647 w 979"/>
              <a:gd name="T33" fmla="*/ 2147483647 h 1245"/>
              <a:gd name="T34" fmla="*/ 2147483647 w 979"/>
              <a:gd name="T35" fmla="*/ 2147483647 h 1245"/>
              <a:gd name="T36" fmla="*/ 2147483647 w 979"/>
              <a:gd name="T37" fmla="*/ 2147483647 h 1245"/>
              <a:gd name="T38" fmla="*/ 2147483647 w 979"/>
              <a:gd name="T39" fmla="*/ 2147483647 h 1245"/>
              <a:gd name="T40" fmla="*/ 0 w 979"/>
              <a:gd name="T41" fmla="*/ 0 h 12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9"/>
              <a:gd name="T64" fmla="*/ 0 h 1245"/>
              <a:gd name="T65" fmla="*/ 979 w 979"/>
              <a:gd name="T66" fmla="*/ 1245 h 12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9" h="1245">
                <a:moveTo>
                  <a:pt x="979" y="1245"/>
                </a:moveTo>
                <a:cubicBezTo>
                  <a:pt x="963" y="1222"/>
                  <a:pt x="955" y="1198"/>
                  <a:pt x="943" y="1173"/>
                </a:cubicBezTo>
                <a:cubicBezTo>
                  <a:pt x="932" y="1150"/>
                  <a:pt x="905" y="1117"/>
                  <a:pt x="885" y="1101"/>
                </a:cubicBezTo>
                <a:cubicBezTo>
                  <a:pt x="868" y="1087"/>
                  <a:pt x="862" y="1089"/>
                  <a:pt x="849" y="1073"/>
                </a:cubicBezTo>
                <a:cubicBezTo>
                  <a:pt x="830" y="1050"/>
                  <a:pt x="818" y="1032"/>
                  <a:pt x="792" y="1015"/>
                </a:cubicBezTo>
                <a:cubicBezTo>
                  <a:pt x="790" y="1008"/>
                  <a:pt x="789" y="1000"/>
                  <a:pt x="785" y="993"/>
                </a:cubicBezTo>
                <a:cubicBezTo>
                  <a:pt x="781" y="987"/>
                  <a:pt x="773" y="985"/>
                  <a:pt x="770" y="979"/>
                </a:cubicBezTo>
                <a:cubicBezTo>
                  <a:pt x="757" y="953"/>
                  <a:pt x="756" y="918"/>
                  <a:pt x="741" y="893"/>
                </a:cubicBezTo>
                <a:cubicBezTo>
                  <a:pt x="725" y="866"/>
                  <a:pt x="711" y="852"/>
                  <a:pt x="698" y="821"/>
                </a:cubicBezTo>
                <a:cubicBezTo>
                  <a:pt x="694" y="797"/>
                  <a:pt x="677" y="700"/>
                  <a:pt x="662" y="684"/>
                </a:cubicBezTo>
                <a:cubicBezTo>
                  <a:pt x="647" y="668"/>
                  <a:pt x="628" y="654"/>
                  <a:pt x="619" y="633"/>
                </a:cubicBezTo>
                <a:cubicBezTo>
                  <a:pt x="596" y="579"/>
                  <a:pt x="598" y="502"/>
                  <a:pt x="554" y="461"/>
                </a:cubicBezTo>
                <a:cubicBezTo>
                  <a:pt x="540" y="416"/>
                  <a:pt x="509" y="370"/>
                  <a:pt x="482" y="331"/>
                </a:cubicBezTo>
                <a:cubicBezTo>
                  <a:pt x="452" y="289"/>
                  <a:pt x="471" y="326"/>
                  <a:pt x="446" y="295"/>
                </a:cubicBezTo>
                <a:cubicBezTo>
                  <a:pt x="421" y="264"/>
                  <a:pt x="400" y="229"/>
                  <a:pt x="360" y="216"/>
                </a:cubicBezTo>
                <a:cubicBezTo>
                  <a:pt x="314" y="170"/>
                  <a:pt x="272" y="129"/>
                  <a:pt x="209" y="108"/>
                </a:cubicBezTo>
                <a:cubicBezTo>
                  <a:pt x="197" y="96"/>
                  <a:pt x="189" y="86"/>
                  <a:pt x="173" y="79"/>
                </a:cubicBezTo>
                <a:cubicBezTo>
                  <a:pt x="159" y="73"/>
                  <a:pt x="129" y="65"/>
                  <a:pt x="129" y="65"/>
                </a:cubicBezTo>
                <a:cubicBezTo>
                  <a:pt x="101" y="45"/>
                  <a:pt x="69" y="30"/>
                  <a:pt x="36" y="21"/>
                </a:cubicBezTo>
                <a:cubicBezTo>
                  <a:pt x="31" y="16"/>
                  <a:pt x="27" y="10"/>
                  <a:pt x="21" y="7"/>
                </a:cubicBezTo>
                <a:cubicBezTo>
                  <a:pt x="15" y="3"/>
                  <a:pt x="0" y="0"/>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799" name="Freeform 7">
            <a:extLst>
              <a:ext uri="{FF2B5EF4-FFF2-40B4-BE49-F238E27FC236}">
                <a16:creationId xmlns:a16="http://schemas.microsoft.com/office/drawing/2014/main" id="{B3665B63-B29F-49B6-8572-EFD449BDA596}"/>
              </a:ext>
            </a:extLst>
          </p:cNvPr>
          <p:cNvSpPr>
            <a:spLocks/>
          </p:cNvSpPr>
          <p:nvPr/>
        </p:nvSpPr>
        <p:spPr bwMode="auto">
          <a:xfrm>
            <a:off x="2892425" y="5257800"/>
            <a:ext cx="1273175" cy="1485900"/>
          </a:xfrm>
          <a:custGeom>
            <a:avLst/>
            <a:gdLst>
              <a:gd name="T0" fmla="*/ 2147483647 w 802"/>
              <a:gd name="T1" fmla="*/ 2147483647 h 936"/>
              <a:gd name="T2" fmla="*/ 2147483647 w 802"/>
              <a:gd name="T3" fmla="*/ 2147483647 h 936"/>
              <a:gd name="T4" fmla="*/ 2147483647 w 802"/>
              <a:gd name="T5" fmla="*/ 2147483647 h 936"/>
              <a:gd name="T6" fmla="*/ 2147483647 w 802"/>
              <a:gd name="T7" fmla="*/ 2147483647 h 936"/>
              <a:gd name="T8" fmla="*/ 2147483647 w 802"/>
              <a:gd name="T9" fmla="*/ 2147483647 h 936"/>
              <a:gd name="T10" fmla="*/ 2147483647 w 802"/>
              <a:gd name="T11" fmla="*/ 2147483647 h 936"/>
              <a:gd name="T12" fmla="*/ 2147483647 w 802"/>
              <a:gd name="T13" fmla="*/ 2147483647 h 936"/>
              <a:gd name="T14" fmla="*/ 2147483647 w 802"/>
              <a:gd name="T15" fmla="*/ 2147483647 h 936"/>
              <a:gd name="T16" fmla="*/ 2147483647 w 802"/>
              <a:gd name="T17" fmla="*/ 2147483647 h 936"/>
              <a:gd name="T18" fmla="*/ 2147483647 w 802"/>
              <a:gd name="T19" fmla="*/ 2147483647 h 936"/>
              <a:gd name="T20" fmla="*/ 2147483647 w 802"/>
              <a:gd name="T21" fmla="*/ 2147483647 h 936"/>
              <a:gd name="T22" fmla="*/ 2147483647 w 802"/>
              <a:gd name="T23" fmla="*/ 2147483647 h 936"/>
              <a:gd name="T24" fmla="*/ 0 w 802"/>
              <a:gd name="T25" fmla="*/ 0 h 9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2"/>
              <a:gd name="T40" fmla="*/ 0 h 936"/>
              <a:gd name="T41" fmla="*/ 802 w 802"/>
              <a:gd name="T42" fmla="*/ 936 h 9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2" h="936">
                <a:moveTo>
                  <a:pt x="792" y="936"/>
                </a:moveTo>
                <a:cubicBezTo>
                  <a:pt x="802" y="903"/>
                  <a:pt x="791" y="889"/>
                  <a:pt x="777" y="857"/>
                </a:cubicBezTo>
                <a:cubicBezTo>
                  <a:pt x="760" y="769"/>
                  <a:pt x="686" y="697"/>
                  <a:pt x="612" y="648"/>
                </a:cubicBezTo>
                <a:cubicBezTo>
                  <a:pt x="578" y="598"/>
                  <a:pt x="597" y="615"/>
                  <a:pt x="561" y="590"/>
                </a:cubicBezTo>
                <a:cubicBezTo>
                  <a:pt x="535" y="550"/>
                  <a:pt x="505" y="520"/>
                  <a:pt x="468" y="490"/>
                </a:cubicBezTo>
                <a:cubicBezTo>
                  <a:pt x="450" y="476"/>
                  <a:pt x="440" y="455"/>
                  <a:pt x="424" y="439"/>
                </a:cubicBezTo>
                <a:cubicBezTo>
                  <a:pt x="413" y="406"/>
                  <a:pt x="394" y="393"/>
                  <a:pt x="374" y="367"/>
                </a:cubicBezTo>
                <a:cubicBezTo>
                  <a:pt x="351" y="337"/>
                  <a:pt x="344" y="308"/>
                  <a:pt x="316" y="281"/>
                </a:cubicBezTo>
                <a:cubicBezTo>
                  <a:pt x="308" y="256"/>
                  <a:pt x="298" y="241"/>
                  <a:pt x="280" y="223"/>
                </a:cubicBezTo>
                <a:cubicBezTo>
                  <a:pt x="268" y="188"/>
                  <a:pt x="238" y="163"/>
                  <a:pt x="208" y="144"/>
                </a:cubicBezTo>
                <a:cubicBezTo>
                  <a:pt x="187" y="110"/>
                  <a:pt x="132" y="90"/>
                  <a:pt x="100" y="58"/>
                </a:cubicBezTo>
                <a:cubicBezTo>
                  <a:pt x="85" y="43"/>
                  <a:pt x="43" y="29"/>
                  <a:pt x="43" y="29"/>
                </a:cubicBezTo>
                <a:cubicBezTo>
                  <a:pt x="29" y="15"/>
                  <a:pt x="13" y="13"/>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00" name="Freeform 8">
            <a:extLst>
              <a:ext uri="{FF2B5EF4-FFF2-40B4-BE49-F238E27FC236}">
                <a16:creationId xmlns:a16="http://schemas.microsoft.com/office/drawing/2014/main" id="{A4E274BB-880A-45AB-894D-8FB4E3C3E8C5}"/>
              </a:ext>
            </a:extLst>
          </p:cNvPr>
          <p:cNvSpPr>
            <a:spLocks/>
          </p:cNvSpPr>
          <p:nvPr/>
        </p:nvSpPr>
        <p:spPr bwMode="auto">
          <a:xfrm>
            <a:off x="2389188" y="4892675"/>
            <a:ext cx="2114550" cy="1828800"/>
          </a:xfrm>
          <a:custGeom>
            <a:avLst/>
            <a:gdLst>
              <a:gd name="T0" fmla="*/ 2147483647 w 1332"/>
              <a:gd name="T1" fmla="*/ 2147483647 h 1152"/>
              <a:gd name="T2" fmla="*/ 2147483647 w 1332"/>
              <a:gd name="T3" fmla="*/ 2147483647 h 1152"/>
              <a:gd name="T4" fmla="*/ 2147483647 w 1332"/>
              <a:gd name="T5" fmla="*/ 2147483647 h 1152"/>
              <a:gd name="T6" fmla="*/ 2147483647 w 1332"/>
              <a:gd name="T7" fmla="*/ 2147483647 h 1152"/>
              <a:gd name="T8" fmla="*/ 2147483647 w 1332"/>
              <a:gd name="T9" fmla="*/ 2147483647 h 1152"/>
              <a:gd name="T10" fmla="*/ 2147483647 w 1332"/>
              <a:gd name="T11" fmla="*/ 2147483647 h 1152"/>
              <a:gd name="T12" fmla="*/ 2147483647 w 1332"/>
              <a:gd name="T13" fmla="*/ 2147483647 h 1152"/>
              <a:gd name="T14" fmla="*/ 2147483647 w 1332"/>
              <a:gd name="T15" fmla="*/ 2147483647 h 1152"/>
              <a:gd name="T16" fmla="*/ 2147483647 w 1332"/>
              <a:gd name="T17" fmla="*/ 2147483647 h 1152"/>
              <a:gd name="T18" fmla="*/ 2147483647 w 1332"/>
              <a:gd name="T19" fmla="*/ 2147483647 h 1152"/>
              <a:gd name="T20" fmla="*/ 2147483647 w 1332"/>
              <a:gd name="T21" fmla="*/ 2147483647 h 1152"/>
              <a:gd name="T22" fmla="*/ 2147483647 w 1332"/>
              <a:gd name="T23" fmla="*/ 2147483647 h 1152"/>
              <a:gd name="T24" fmla="*/ 2147483647 w 1332"/>
              <a:gd name="T25" fmla="*/ 2147483647 h 1152"/>
              <a:gd name="T26" fmla="*/ 2147483647 w 1332"/>
              <a:gd name="T27" fmla="*/ 2147483647 h 1152"/>
              <a:gd name="T28" fmla="*/ 2147483647 w 1332"/>
              <a:gd name="T29" fmla="*/ 2147483647 h 1152"/>
              <a:gd name="T30" fmla="*/ 2147483647 w 1332"/>
              <a:gd name="T31" fmla="*/ 2147483647 h 1152"/>
              <a:gd name="T32" fmla="*/ 2147483647 w 1332"/>
              <a:gd name="T33" fmla="*/ 2147483647 h 1152"/>
              <a:gd name="T34" fmla="*/ 2147483647 w 1332"/>
              <a:gd name="T35" fmla="*/ 2147483647 h 1152"/>
              <a:gd name="T36" fmla="*/ 2147483647 w 1332"/>
              <a:gd name="T37" fmla="*/ 2147483647 h 1152"/>
              <a:gd name="T38" fmla="*/ 2147483647 w 1332"/>
              <a:gd name="T39" fmla="*/ 2147483647 h 1152"/>
              <a:gd name="T40" fmla="*/ 2147483647 w 1332"/>
              <a:gd name="T41" fmla="*/ 2147483647 h 1152"/>
              <a:gd name="T42" fmla="*/ 0 w 1332"/>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2"/>
              <a:gd name="T67" fmla="*/ 0 h 1152"/>
              <a:gd name="T68" fmla="*/ 1332 w 1332"/>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2" h="1152">
                <a:moveTo>
                  <a:pt x="1332" y="1152"/>
                </a:moveTo>
                <a:cubicBezTo>
                  <a:pt x="1327" y="1113"/>
                  <a:pt x="1329" y="1093"/>
                  <a:pt x="1303" y="1065"/>
                </a:cubicBezTo>
                <a:cubicBezTo>
                  <a:pt x="1287" y="1015"/>
                  <a:pt x="1300" y="1032"/>
                  <a:pt x="1274" y="1008"/>
                </a:cubicBezTo>
                <a:cubicBezTo>
                  <a:pt x="1259" y="961"/>
                  <a:pt x="1221" y="927"/>
                  <a:pt x="1181" y="900"/>
                </a:cubicBezTo>
                <a:cubicBezTo>
                  <a:pt x="1169" y="867"/>
                  <a:pt x="1150" y="838"/>
                  <a:pt x="1137" y="806"/>
                </a:cubicBezTo>
                <a:cubicBezTo>
                  <a:pt x="1114" y="749"/>
                  <a:pt x="1136" y="777"/>
                  <a:pt x="1109" y="748"/>
                </a:cubicBezTo>
                <a:cubicBezTo>
                  <a:pt x="1095" y="712"/>
                  <a:pt x="1058" y="660"/>
                  <a:pt x="1022" y="648"/>
                </a:cubicBezTo>
                <a:cubicBezTo>
                  <a:pt x="994" y="618"/>
                  <a:pt x="967" y="574"/>
                  <a:pt x="929" y="561"/>
                </a:cubicBezTo>
                <a:cubicBezTo>
                  <a:pt x="887" y="522"/>
                  <a:pt x="845" y="435"/>
                  <a:pt x="792" y="417"/>
                </a:cubicBezTo>
                <a:cubicBezTo>
                  <a:pt x="783" y="390"/>
                  <a:pt x="773" y="383"/>
                  <a:pt x="749" y="367"/>
                </a:cubicBezTo>
                <a:cubicBezTo>
                  <a:pt x="739" y="340"/>
                  <a:pt x="725" y="336"/>
                  <a:pt x="705" y="316"/>
                </a:cubicBezTo>
                <a:cubicBezTo>
                  <a:pt x="693" y="279"/>
                  <a:pt x="676" y="275"/>
                  <a:pt x="641" y="252"/>
                </a:cubicBezTo>
                <a:cubicBezTo>
                  <a:pt x="635" y="248"/>
                  <a:pt x="632" y="240"/>
                  <a:pt x="626" y="237"/>
                </a:cubicBezTo>
                <a:cubicBezTo>
                  <a:pt x="613" y="230"/>
                  <a:pt x="583" y="223"/>
                  <a:pt x="583" y="223"/>
                </a:cubicBezTo>
                <a:cubicBezTo>
                  <a:pt x="559" y="197"/>
                  <a:pt x="515" y="184"/>
                  <a:pt x="482" y="172"/>
                </a:cubicBezTo>
                <a:cubicBezTo>
                  <a:pt x="474" y="169"/>
                  <a:pt x="469" y="161"/>
                  <a:pt x="461" y="158"/>
                </a:cubicBezTo>
                <a:cubicBezTo>
                  <a:pt x="447" y="152"/>
                  <a:pt x="417" y="144"/>
                  <a:pt x="417" y="144"/>
                </a:cubicBezTo>
                <a:cubicBezTo>
                  <a:pt x="386" y="111"/>
                  <a:pt x="335" y="112"/>
                  <a:pt x="295" y="93"/>
                </a:cubicBezTo>
                <a:cubicBezTo>
                  <a:pt x="287" y="89"/>
                  <a:pt x="280" y="84"/>
                  <a:pt x="273" y="79"/>
                </a:cubicBezTo>
                <a:cubicBezTo>
                  <a:pt x="268" y="75"/>
                  <a:pt x="265" y="67"/>
                  <a:pt x="259" y="64"/>
                </a:cubicBezTo>
                <a:cubicBezTo>
                  <a:pt x="214" y="41"/>
                  <a:pt x="143" y="33"/>
                  <a:pt x="93" y="21"/>
                </a:cubicBezTo>
                <a:cubicBezTo>
                  <a:pt x="62" y="13"/>
                  <a:pt x="33" y="0"/>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01" name="Freeform 9">
            <a:extLst>
              <a:ext uri="{FF2B5EF4-FFF2-40B4-BE49-F238E27FC236}">
                <a16:creationId xmlns:a16="http://schemas.microsoft.com/office/drawing/2014/main" id="{0A018346-C84F-4D78-BC62-D8FFD5689B7F}"/>
              </a:ext>
            </a:extLst>
          </p:cNvPr>
          <p:cNvSpPr>
            <a:spLocks/>
          </p:cNvSpPr>
          <p:nvPr/>
        </p:nvSpPr>
        <p:spPr bwMode="auto">
          <a:xfrm>
            <a:off x="2582863" y="2914650"/>
            <a:ext cx="2239962" cy="3794125"/>
          </a:xfrm>
          <a:custGeom>
            <a:avLst/>
            <a:gdLst>
              <a:gd name="T0" fmla="*/ 2147483647 w 1411"/>
              <a:gd name="T1" fmla="*/ 2147483647 h 2390"/>
              <a:gd name="T2" fmla="*/ 2147483647 w 1411"/>
              <a:gd name="T3" fmla="*/ 2147483647 h 2390"/>
              <a:gd name="T4" fmla="*/ 2147483647 w 1411"/>
              <a:gd name="T5" fmla="*/ 2147483647 h 2390"/>
              <a:gd name="T6" fmla="*/ 2147483647 w 1411"/>
              <a:gd name="T7" fmla="*/ 2147483647 h 2390"/>
              <a:gd name="T8" fmla="*/ 2147483647 w 1411"/>
              <a:gd name="T9" fmla="*/ 2147483647 h 2390"/>
              <a:gd name="T10" fmla="*/ 2147483647 w 1411"/>
              <a:gd name="T11" fmla="*/ 2147483647 h 2390"/>
              <a:gd name="T12" fmla="*/ 2147483647 w 1411"/>
              <a:gd name="T13" fmla="*/ 2147483647 h 2390"/>
              <a:gd name="T14" fmla="*/ 2147483647 w 1411"/>
              <a:gd name="T15" fmla="*/ 2147483647 h 2390"/>
              <a:gd name="T16" fmla="*/ 2147483647 w 1411"/>
              <a:gd name="T17" fmla="*/ 2147483647 h 2390"/>
              <a:gd name="T18" fmla="*/ 2147483647 w 1411"/>
              <a:gd name="T19" fmla="*/ 2147483647 h 2390"/>
              <a:gd name="T20" fmla="*/ 2147483647 w 1411"/>
              <a:gd name="T21" fmla="*/ 2147483647 h 2390"/>
              <a:gd name="T22" fmla="*/ 2147483647 w 1411"/>
              <a:gd name="T23" fmla="*/ 2147483647 h 2390"/>
              <a:gd name="T24" fmla="*/ 2147483647 w 1411"/>
              <a:gd name="T25" fmla="*/ 2147483647 h 2390"/>
              <a:gd name="T26" fmla="*/ 2147483647 w 1411"/>
              <a:gd name="T27" fmla="*/ 2147483647 h 2390"/>
              <a:gd name="T28" fmla="*/ 2147483647 w 1411"/>
              <a:gd name="T29" fmla="*/ 2147483647 h 2390"/>
              <a:gd name="T30" fmla="*/ 2147483647 w 1411"/>
              <a:gd name="T31" fmla="*/ 2147483647 h 2390"/>
              <a:gd name="T32" fmla="*/ 2147483647 w 1411"/>
              <a:gd name="T33" fmla="*/ 2147483647 h 2390"/>
              <a:gd name="T34" fmla="*/ 2147483647 w 1411"/>
              <a:gd name="T35" fmla="*/ 2147483647 h 2390"/>
              <a:gd name="T36" fmla="*/ 2147483647 w 1411"/>
              <a:gd name="T37" fmla="*/ 2147483647 h 2390"/>
              <a:gd name="T38" fmla="*/ 2147483647 w 1411"/>
              <a:gd name="T39" fmla="*/ 2147483647 h 2390"/>
              <a:gd name="T40" fmla="*/ 2147483647 w 1411"/>
              <a:gd name="T41" fmla="*/ 2147483647 h 2390"/>
              <a:gd name="T42" fmla="*/ 2147483647 w 1411"/>
              <a:gd name="T43" fmla="*/ 2147483647 h 2390"/>
              <a:gd name="T44" fmla="*/ 2147483647 w 1411"/>
              <a:gd name="T45" fmla="*/ 2147483647 h 2390"/>
              <a:gd name="T46" fmla="*/ 2147483647 w 1411"/>
              <a:gd name="T47" fmla="*/ 2147483647 h 2390"/>
              <a:gd name="T48" fmla="*/ 2147483647 w 1411"/>
              <a:gd name="T49" fmla="*/ 2147483647 h 2390"/>
              <a:gd name="T50" fmla="*/ 2147483647 w 1411"/>
              <a:gd name="T51" fmla="*/ 2147483647 h 2390"/>
              <a:gd name="T52" fmla="*/ 2147483647 w 1411"/>
              <a:gd name="T53" fmla="*/ 2147483647 h 2390"/>
              <a:gd name="T54" fmla="*/ 2147483647 w 1411"/>
              <a:gd name="T55" fmla="*/ 2147483647 h 2390"/>
              <a:gd name="T56" fmla="*/ 2147483647 w 1411"/>
              <a:gd name="T57" fmla="*/ 2147483647 h 2390"/>
              <a:gd name="T58" fmla="*/ 0 w 1411"/>
              <a:gd name="T59" fmla="*/ 2147483647 h 2390"/>
              <a:gd name="T60" fmla="*/ 2147483647 w 1411"/>
              <a:gd name="T61" fmla="*/ 2147483647 h 2390"/>
              <a:gd name="T62" fmla="*/ 2147483647 w 1411"/>
              <a:gd name="T63" fmla="*/ 0 h 23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1"/>
              <a:gd name="T97" fmla="*/ 0 h 2390"/>
              <a:gd name="T98" fmla="*/ 1411 w 1411"/>
              <a:gd name="T99" fmla="*/ 2390 h 23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1" h="2390">
                <a:moveTo>
                  <a:pt x="1411" y="2390"/>
                </a:moveTo>
                <a:cubicBezTo>
                  <a:pt x="1395" y="2340"/>
                  <a:pt x="1376" y="2298"/>
                  <a:pt x="1347" y="2254"/>
                </a:cubicBezTo>
                <a:cubicBezTo>
                  <a:pt x="1335" y="2235"/>
                  <a:pt x="1330" y="2208"/>
                  <a:pt x="1318" y="2189"/>
                </a:cubicBezTo>
                <a:cubicBezTo>
                  <a:pt x="1314" y="2183"/>
                  <a:pt x="1307" y="2180"/>
                  <a:pt x="1303" y="2174"/>
                </a:cubicBezTo>
                <a:cubicBezTo>
                  <a:pt x="1297" y="2165"/>
                  <a:pt x="1294" y="2155"/>
                  <a:pt x="1289" y="2146"/>
                </a:cubicBezTo>
                <a:cubicBezTo>
                  <a:pt x="1273" y="2081"/>
                  <a:pt x="1290" y="2102"/>
                  <a:pt x="1260" y="2074"/>
                </a:cubicBezTo>
                <a:cubicBezTo>
                  <a:pt x="1249" y="2039"/>
                  <a:pt x="1230" y="1997"/>
                  <a:pt x="1210" y="1966"/>
                </a:cubicBezTo>
                <a:cubicBezTo>
                  <a:pt x="1190" y="1903"/>
                  <a:pt x="1218" y="1980"/>
                  <a:pt x="1188" y="1930"/>
                </a:cubicBezTo>
                <a:cubicBezTo>
                  <a:pt x="1184" y="1923"/>
                  <a:pt x="1184" y="1915"/>
                  <a:pt x="1181" y="1908"/>
                </a:cubicBezTo>
                <a:cubicBezTo>
                  <a:pt x="1168" y="1880"/>
                  <a:pt x="1141" y="1854"/>
                  <a:pt x="1123" y="1829"/>
                </a:cubicBezTo>
                <a:cubicBezTo>
                  <a:pt x="1112" y="1795"/>
                  <a:pt x="1087" y="1768"/>
                  <a:pt x="1073" y="1735"/>
                </a:cubicBezTo>
                <a:cubicBezTo>
                  <a:pt x="1050" y="1681"/>
                  <a:pt x="1034" y="1626"/>
                  <a:pt x="1001" y="1577"/>
                </a:cubicBezTo>
                <a:cubicBezTo>
                  <a:pt x="987" y="1534"/>
                  <a:pt x="936" y="1474"/>
                  <a:pt x="907" y="1433"/>
                </a:cubicBezTo>
                <a:cubicBezTo>
                  <a:pt x="894" y="1391"/>
                  <a:pt x="860" y="1355"/>
                  <a:pt x="828" y="1325"/>
                </a:cubicBezTo>
                <a:cubicBezTo>
                  <a:pt x="819" y="1296"/>
                  <a:pt x="803" y="1297"/>
                  <a:pt x="785" y="1274"/>
                </a:cubicBezTo>
                <a:cubicBezTo>
                  <a:pt x="761" y="1243"/>
                  <a:pt x="708" y="1193"/>
                  <a:pt x="670" y="1181"/>
                </a:cubicBezTo>
                <a:cubicBezTo>
                  <a:pt x="640" y="1171"/>
                  <a:pt x="609" y="1163"/>
                  <a:pt x="583" y="1145"/>
                </a:cubicBezTo>
                <a:cubicBezTo>
                  <a:pt x="564" y="1132"/>
                  <a:pt x="544" y="1117"/>
                  <a:pt x="526" y="1102"/>
                </a:cubicBezTo>
                <a:cubicBezTo>
                  <a:pt x="504" y="1084"/>
                  <a:pt x="503" y="1068"/>
                  <a:pt x="475" y="1058"/>
                </a:cubicBezTo>
                <a:cubicBezTo>
                  <a:pt x="462" y="1045"/>
                  <a:pt x="445" y="1035"/>
                  <a:pt x="432" y="1022"/>
                </a:cubicBezTo>
                <a:cubicBezTo>
                  <a:pt x="400" y="990"/>
                  <a:pt x="371" y="954"/>
                  <a:pt x="331" y="929"/>
                </a:cubicBezTo>
                <a:cubicBezTo>
                  <a:pt x="326" y="922"/>
                  <a:pt x="323" y="913"/>
                  <a:pt x="317" y="907"/>
                </a:cubicBezTo>
                <a:cubicBezTo>
                  <a:pt x="311" y="901"/>
                  <a:pt x="300" y="900"/>
                  <a:pt x="295" y="893"/>
                </a:cubicBezTo>
                <a:cubicBezTo>
                  <a:pt x="254" y="842"/>
                  <a:pt x="329" y="898"/>
                  <a:pt x="267" y="857"/>
                </a:cubicBezTo>
                <a:cubicBezTo>
                  <a:pt x="262" y="843"/>
                  <a:pt x="262" y="825"/>
                  <a:pt x="252" y="814"/>
                </a:cubicBezTo>
                <a:cubicBezTo>
                  <a:pt x="222" y="782"/>
                  <a:pt x="195" y="744"/>
                  <a:pt x="159" y="720"/>
                </a:cubicBezTo>
                <a:cubicBezTo>
                  <a:pt x="149" y="691"/>
                  <a:pt x="140" y="679"/>
                  <a:pt x="115" y="662"/>
                </a:cubicBezTo>
                <a:cubicBezTo>
                  <a:pt x="102" y="642"/>
                  <a:pt x="86" y="625"/>
                  <a:pt x="72" y="605"/>
                </a:cubicBezTo>
                <a:cubicBezTo>
                  <a:pt x="56" y="555"/>
                  <a:pt x="69" y="573"/>
                  <a:pt x="43" y="547"/>
                </a:cubicBezTo>
                <a:cubicBezTo>
                  <a:pt x="33" y="479"/>
                  <a:pt x="11" y="414"/>
                  <a:pt x="0" y="346"/>
                </a:cubicBezTo>
                <a:cubicBezTo>
                  <a:pt x="4" y="296"/>
                  <a:pt x="6" y="256"/>
                  <a:pt x="22" y="209"/>
                </a:cubicBezTo>
                <a:cubicBezTo>
                  <a:pt x="28" y="162"/>
                  <a:pt x="64" y="28"/>
                  <a:pt x="36"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02" name="Freeform 10">
            <a:extLst>
              <a:ext uri="{FF2B5EF4-FFF2-40B4-BE49-F238E27FC236}">
                <a16:creationId xmlns:a16="http://schemas.microsoft.com/office/drawing/2014/main" id="{26AC12B9-BC41-4669-9385-953F92128E5B}"/>
              </a:ext>
            </a:extLst>
          </p:cNvPr>
          <p:cNvSpPr>
            <a:spLocks/>
          </p:cNvSpPr>
          <p:nvPr/>
        </p:nvSpPr>
        <p:spPr bwMode="auto">
          <a:xfrm>
            <a:off x="4081463" y="2389188"/>
            <a:ext cx="503237" cy="3233737"/>
          </a:xfrm>
          <a:custGeom>
            <a:avLst/>
            <a:gdLst>
              <a:gd name="T0" fmla="*/ 2147483647 w 317"/>
              <a:gd name="T1" fmla="*/ 2147483647 h 2037"/>
              <a:gd name="T2" fmla="*/ 2147483647 w 317"/>
              <a:gd name="T3" fmla="*/ 2147483647 h 2037"/>
              <a:gd name="T4" fmla="*/ 2147483647 w 317"/>
              <a:gd name="T5" fmla="*/ 2147483647 h 2037"/>
              <a:gd name="T6" fmla="*/ 2147483647 w 317"/>
              <a:gd name="T7" fmla="*/ 2147483647 h 2037"/>
              <a:gd name="T8" fmla="*/ 2147483647 w 317"/>
              <a:gd name="T9" fmla="*/ 2147483647 h 2037"/>
              <a:gd name="T10" fmla="*/ 2147483647 w 317"/>
              <a:gd name="T11" fmla="*/ 2147483647 h 2037"/>
              <a:gd name="T12" fmla="*/ 2147483647 w 317"/>
              <a:gd name="T13" fmla="*/ 2147483647 h 2037"/>
              <a:gd name="T14" fmla="*/ 2147483647 w 317"/>
              <a:gd name="T15" fmla="*/ 2147483647 h 2037"/>
              <a:gd name="T16" fmla="*/ 2147483647 w 317"/>
              <a:gd name="T17" fmla="*/ 2147483647 h 2037"/>
              <a:gd name="T18" fmla="*/ 2147483647 w 317"/>
              <a:gd name="T19" fmla="*/ 2147483647 h 2037"/>
              <a:gd name="T20" fmla="*/ 2147483647 w 317"/>
              <a:gd name="T21" fmla="*/ 2147483647 h 2037"/>
              <a:gd name="T22" fmla="*/ 2147483647 w 317"/>
              <a:gd name="T23" fmla="*/ 0 h 20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7"/>
              <a:gd name="T37" fmla="*/ 0 h 2037"/>
              <a:gd name="T38" fmla="*/ 317 w 317"/>
              <a:gd name="T39" fmla="*/ 2037 h 20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7" h="2037">
                <a:moveTo>
                  <a:pt x="136" y="2037"/>
                </a:moveTo>
                <a:cubicBezTo>
                  <a:pt x="118" y="1944"/>
                  <a:pt x="87" y="1856"/>
                  <a:pt x="64" y="1764"/>
                </a:cubicBezTo>
                <a:cubicBezTo>
                  <a:pt x="49" y="1702"/>
                  <a:pt x="43" y="1639"/>
                  <a:pt x="28" y="1577"/>
                </a:cubicBezTo>
                <a:cubicBezTo>
                  <a:pt x="42" y="1488"/>
                  <a:pt x="32" y="1399"/>
                  <a:pt x="21" y="1310"/>
                </a:cubicBezTo>
                <a:cubicBezTo>
                  <a:pt x="24" y="1215"/>
                  <a:pt x="0" y="1060"/>
                  <a:pt x="64" y="965"/>
                </a:cubicBezTo>
                <a:cubicBezTo>
                  <a:pt x="85" y="899"/>
                  <a:pt x="102" y="855"/>
                  <a:pt x="151" y="806"/>
                </a:cubicBezTo>
                <a:cubicBezTo>
                  <a:pt x="159" y="782"/>
                  <a:pt x="169" y="773"/>
                  <a:pt x="187" y="756"/>
                </a:cubicBezTo>
                <a:cubicBezTo>
                  <a:pt x="205" y="701"/>
                  <a:pt x="196" y="727"/>
                  <a:pt x="215" y="677"/>
                </a:cubicBezTo>
                <a:cubicBezTo>
                  <a:pt x="220" y="627"/>
                  <a:pt x="223" y="592"/>
                  <a:pt x="237" y="547"/>
                </a:cubicBezTo>
                <a:cubicBezTo>
                  <a:pt x="253" y="429"/>
                  <a:pt x="241" y="479"/>
                  <a:pt x="266" y="396"/>
                </a:cubicBezTo>
                <a:cubicBezTo>
                  <a:pt x="275" y="318"/>
                  <a:pt x="298" y="241"/>
                  <a:pt x="316" y="165"/>
                </a:cubicBezTo>
                <a:cubicBezTo>
                  <a:pt x="311" y="109"/>
                  <a:pt x="317" y="0"/>
                  <a:pt x="23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03" name="Freeform 11">
            <a:extLst>
              <a:ext uri="{FF2B5EF4-FFF2-40B4-BE49-F238E27FC236}">
                <a16:creationId xmlns:a16="http://schemas.microsoft.com/office/drawing/2014/main" id="{016736BE-4F53-4152-907E-1EA208F48F05}"/>
              </a:ext>
            </a:extLst>
          </p:cNvPr>
          <p:cNvSpPr>
            <a:spLocks/>
          </p:cNvSpPr>
          <p:nvPr/>
        </p:nvSpPr>
        <p:spPr bwMode="auto">
          <a:xfrm>
            <a:off x="4308475" y="2424113"/>
            <a:ext cx="960438" cy="3427412"/>
          </a:xfrm>
          <a:custGeom>
            <a:avLst/>
            <a:gdLst>
              <a:gd name="T0" fmla="*/ 2147483647 w 605"/>
              <a:gd name="T1" fmla="*/ 2147483647 h 2159"/>
              <a:gd name="T2" fmla="*/ 0 w 605"/>
              <a:gd name="T3" fmla="*/ 2147483647 h 2159"/>
              <a:gd name="T4" fmla="*/ 2147483647 w 605"/>
              <a:gd name="T5" fmla="*/ 2147483647 h 2159"/>
              <a:gd name="T6" fmla="*/ 2147483647 w 605"/>
              <a:gd name="T7" fmla="*/ 2147483647 h 2159"/>
              <a:gd name="T8" fmla="*/ 2147483647 w 605"/>
              <a:gd name="T9" fmla="*/ 2147483647 h 2159"/>
              <a:gd name="T10" fmla="*/ 2147483647 w 605"/>
              <a:gd name="T11" fmla="*/ 2147483647 h 2159"/>
              <a:gd name="T12" fmla="*/ 2147483647 w 605"/>
              <a:gd name="T13" fmla="*/ 2147483647 h 2159"/>
              <a:gd name="T14" fmla="*/ 2147483647 w 605"/>
              <a:gd name="T15" fmla="*/ 2147483647 h 2159"/>
              <a:gd name="T16" fmla="*/ 2147483647 w 605"/>
              <a:gd name="T17" fmla="*/ 2147483647 h 2159"/>
              <a:gd name="T18" fmla="*/ 2147483647 w 605"/>
              <a:gd name="T19" fmla="*/ 2147483647 h 2159"/>
              <a:gd name="T20" fmla="*/ 2147483647 w 605"/>
              <a:gd name="T21" fmla="*/ 2147483647 h 2159"/>
              <a:gd name="T22" fmla="*/ 2147483647 w 605"/>
              <a:gd name="T23" fmla="*/ 2147483647 h 2159"/>
              <a:gd name="T24" fmla="*/ 2147483647 w 605"/>
              <a:gd name="T25" fmla="*/ 2147483647 h 2159"/>
              <a:gd name="T26" fmla="*/ 2147483647 w 605"/>
              <a:gd name="T27" fmla="*/ 2147483647 h 2159"/>
              <a:gd name="T28" fmla="*/ 2147483647 w 605"/>
              <a:gd name="T29" fmla="*/ 2147483647 h 2159"/>
              <a:gd name="T30" fmla="*/ 2147483647 w 605"/>
              <a:gd name="T31" fmla="*/ 2147483647 h 2159"/>
              <a:gd name="T32" fmla="*/ 2147483647 w 605"/>
              <a:gd name="T33" fmla="*/ 2147483647 h 2159"/>
              <a:gd name="T34" fmla="*/ 2147483647 w 605"/>
              <a:gd name="T35" fmla="*/ 2147483647 h 2159"/>
              <a:gd name="T36" fmla="*/ 2147483647 w 605"/>
              <a:gd name="T37" fmla="*/ 2147483647 h 2159"/>
              <a:gd name="T38" fmla="*/ 2147483647 w 605"/>
              <a:gd name="T39" fmla="*/ 2147483647 h 2159"/>
              <a:gd name="T40" fmla="*/ 2147483647 w 605"/>
              <a:gd name="T41" fmla="*/ 2147483647 h 2159"/>
              <a:gd name="T42" fmla="*/ 2147483647 w 605"/>
              <a:gd name="T43" fmla="*/ 2147483647 h 2159"/>
              <a:gd name="T44" fmla="*/ 2147483647 w 605"/>
              <a:gd name="T45" fmla="*/ 2147483647 h 2159"/>
              <a:gd name="T46" fmla="*/ 2147483647 w 605"/>
              <a:gd name="T47" fmla="*/ 2147483647 h 21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5"/>
              <a:gd name="T73" fmla="*/ 0 h 2159"/>
              <a:gd name="T74" fmla="*/ 605 w 605"/>
              <a:gd name="T75" fmla="*/ 2159 h 21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5" h="2159">
                <a:moveTo>
                  <a:pt x="65" y="2159"/>
                </a:moveTo>
                <a:cubicBezTo>
                  <a:pt x="42" y="2087"/>
                  <a:pt x="26" y="2014"/>
                  <a:pt x="0" y="1943"/>
                </a:cubicBezTo>
                <a:cubicBezTo>
                  <a:pt x="4" y="1889"/>
                  <a:pt x="9" y="1754"/>
                  <a:pt x="44" y="1706"/>
                </a:cubicBezTo>
                <a:cubicBezTo>
                  <a:pt x="62" y="1651"/>
                  <a:pt x="76" y="1595"/>
                  <a:pt x="94" y="1540"/>
                </a:cubicBezTo>
                <a:cubicBezTo>
                  <a:pt x="101" y="1520"/>
                  <a:pt x="157" y="1441"/>
                  <a:pt x="173" y="1418"/>
                </a:cubicBezTo>
                <a:cubicBezTo>
                  <a:pt x="182" y="1390"/>
                  <a:pt x="203" y="1366"/>
                  <a:pt x="224" y="1346"/>
                </a:cubicBezTo>
                <a:cubicBezTo>
                  <a:pt x="235" y="1312"/>
                  <a:pt x="251" y="1294"/>
                  <a:pt x="281" y="1274"/>
                </a:cubicBezTo>
                <a:cubicBezTo>
                  <a:pt x="289" y="1250"/>
                  <a:pt x="293" y="1234"/>
                  <a:pt x="310" y="1216"/>
                </a:cubicBezTo>
                <a:cubicBezTo>
                  <a:pt x="321" y="1183"/>
                  <a:pt x="349" y="1154"/>
                  <a:pt x="375" y="1130"/>
                </a:cubicBezTo>
                <a:cubicBezTo>
                  <a:pt x="383" y="1105"/>
                  <a:pt x="393" y="1090"/>
                  <a:pt x="411" y="1072"/>
                </a:cubicBezTo>
                <a:cubicBezTo>
                  <a:pt x="427" y="1022"/>
                  <a:pt x="414" y="1039"/>
                  <a:pt x="440" y="1015"/>
                </a:cubicBezTo>
                <a:cubicBezTo>
                  <a:pt x="458" y="958"/>
                  <a:pt x="509" y="917"/>
                  <a:pt x="533" y="856"/>
                </a:cubicBezTo>
                <a:cubicBezTo>
                  <a:pt x="545" y="781"/>
                  <a:pt x="574" y="699"/>
                  <a:pt x="598" y="626"/>
                </a:cubicBezTo>
                <a:cubicBezTo>
                  <a:pt x="605" y="580"/>
                  <a:pt x="602" y="536"/>
                  <a:pt x="569" y="503"/>
                </a:cubicBezTo>
                <a:cubicBezTo>
                  <a:pt x="555" y="461"/>
                  <a:pt x="536" y="417"/>
                  <a:pt x="526" y="374"/>
                </a:cubicBezTo>
                <a:cubicBezTo>
                  <a:pt x="517" y="335"/>
                  <a:pt x="512" y="292"/>
                  <a:pt x="490" y="259"/>
                </a:cubicBezTo>
                <a:cubicBezTo>
                  <a:pt x="474" y="208"/>
                  <a:pt x="487" y="226"/>
                  <a:pt x="461" y="201"/>
                </a:cubicBezTo>
                <a:cubicBezTo>
                  <a:pt x="459" y="194"/>
                  <a:pt x="459" y="184"/>
                  <a:pt x="454" y="179"/>
                </a:cubicBezTo>
                <a:cubicBezTo>
                  <a:pt x="451" y="176"/>
                  <a:pt x="404" y="165"/>
                  <a:pt x="404" y="165"/>
                </a:cubicBezTo>
                <a:cubicBezTo>
                  <a:pt x="368" y="155"/>
                  <a:pt x="367" y="154"/>
                  <a:pt x="339" y="143"/>
                </a:cubicBezTo>
                <a:cubicBezTo>
                  <a:pt x="297" y="103"/>
                  <a:pt x="354" y="153"/>
                  <a:pt x="303" y="122"/>
                </a:cubicBezTo>
                <a:cubicBezTo>
                  <a:pt x="277" y="106"/>
                  <a:pt x="261" y="82"/>
                  <a:pt x="231" y="71"/>
                </a:cubicBezTo>
                <a:cubicBezTo>
                  <a:pt x="215" y="56"/>
                  <a:pt x="173" y="43"/>
                  <a:pt x="173" y="43"/>
                </a:cubicBezTo>
                <a:cubicBezTo>
                  <a:pt x="170" y="39"/>
                  <a:pt x="144" y="0"/>
                  <a:pt x="144" y="21"/>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04" name="Freeform 12">
            <a:extLst>
              <a:ext uri="{FF2B5EF4-FFF2-40B4-BE49-F238E27FC236}">
                <a16:creationId xmlns:a16="http://schemas.microsoft.com/office/drawing/2014/main" id="{9C076738-072B-4877-92C8-DAA26BA60A3E}"/>
              </a:ext>
            </a:extLst>
          </p:cNvPr>
          <p:cNvSpPr>
            <a:spLocks/>
          </p:cNvSpPr>
          <p:nvPr/>
        </p:nvSpPr>
        <p:spPr bwMode="auto">
          <a:xfrm>
            <a:off x="4697413" y="2468563"/>
            <a:ext cx="2378075" cy="3943350"/>
          </a:xfrm>
          <a:custGeom>
            <a:avLst/>
            <a:gdLst>
              <a:gd name="T0" fmla="*/ 0 w 1498"/>
              <a:gd name="T1" fmla="*/ 2147483647 h 2484"/>
              <a:gd name="T2" fmla="*/ 2147483647 w 1498"/>
              <a:gd name="T3" fmla="*/ 2147483647 h 2484"/>
              <a:gd name="T4" fmla="*/ 2147483647 w 1498"/>
              <a:gd name="T5" fmla="*/ 2147483647 h 2484"/>
              <a:gd name="T6" fmla="*/ 2147483647 w 1498"/>
              <a:gd name="T7" fmla="*/ 2147483647 h 2484"/>
              <a:gd name="T8" fmla="*/ 2147483647 w 1498"/>
              <a:gd name="T9" fmla="*/ 2147483647 h 2484"/>
              <a:gd name="T10" fmla="*/ 2147483647 w 1498"/>
              <a:gd name="T11" fmla="*/ 2147483647 h 2484"/>
              <a:gd name="T12" fmla="*/ 2147483647 w 1498"/>
              <a:gd name="T13" fmla="*/ 2147483647 h 2484"/>
              <a:gd name="T14" fmla="*/ 2147483647 w 1498"/>
              <a:gd name="T15" fmla="*/ 2147483647 h 2484"/>
              <a:gd name="T16" fmla="*/ 2147483647 w 1498"/>
              <a:gd name="T17" fmla="*/ 2147483647 h 2484"/>
              <a:gd name="T18" fmla="*/ 2147483647 w 1498"/>
              <a:gd name="T19" fmla="*/ 2147483647 h 2484"/>
              <a:gd name="T20" fmla="*/ 2147483647 w 1498"/>
              <a:gd name="T21" fmla="*/ 2147483647 h 2484"/>
              <a:gd name="T22" fmla="*/ 2147483647 w 1498"/>
              <a:gd name="T23" fmla="*/ 2147483647 h 2484"/>
              <a:gd name="T24" fmla="*/ 2147483647 w 1498"/>
              <a:gd name="T25" fmla="*/ 2147483647 h 2484"/>
              <a:gd name="T26" fmla="*/ 2147483647 w 1498"/>
              <a:gd name="T27" fmla="*/ 2147483647 h 2484"/>
              <a:gd name="T28" fmla="*/ 2147483647 w 1498"/>
              <a:gd name="T29" fmla="*/ 2147483647 h 2484"/>
              <a:gd name="T30" fmla="*/ 2147483647 w 1498"/>
              <a:gd name="T31" fmla="*/ 2147483647 h 2484"/>
              <a:gd name="T32" fmla="*/ 2147483647 w 1498"/>
              <a:gd name="T33" fmla="*/ 2147483647 h 2484"/>
              <a:gd name="T34" fmla="*/ 2147483647 w 1498"/>
              <a:gd name="T35" fmla="*/ 2147483647 h 2484"/>
              <a:gd name="T36" fmla="*/ 2147483647 w 1498"/>
              <a:gd name="T37" fmla="*/ 2147483647 h 2484"/>
              <a:gd name="T38" fmla="*/ 2147483647 w 1498"/>
              <a:gd name="T39" fmla="*/ 2147483647 h 2484"/>
              <a:gd name="T40" fmla="*/ 2147483647 w 1498"/>
              <a:gd name="T41" fmla="*/ 2147483647 h 2484"/>
              <a:gd name="T42" fmla="*/ 2147483647 w 1498"/>
              <a:gd name="T43" fmla="*/ 2147483647 h 2484"/>
              <a:gd name="T44" fmla="*/ 2147483647 w 1498"/>
              <a:gd name="T45" fmla="*/ 2147483647 h 2484"/>
              <a:gd name="T46" fmla="*/ 2147483647 w 1498"/>
              <a:gd name="T47" fmla="*/ 2147483647 h 2484"/>
              <a:gd name="T48" fmla="*/ 2147483647 w 1498"/>
              <a:gd name="T49" fmla="*/ 2147483647 h 2484"/>
              <a:gd name="T50" fmla="*/ 2147483647 w 1498"/>
              <a:gd name="T51" fmla="*/ 2147483647 h 2484"/>
              <a:gd name="T52" fmla="*/ 2147483647 w 1498"/>
              <a:gd name="T53" fmla="*/ 2147483647 h 2484"/>
              <a:gd name="T54" fmla="*/ 2147483647 w 1498"/>
              <a:gd name="T55" fmla="*/ 2147483647 h 2484"/>
              <a:gd name="T56" fmla="*/ 2147483647 w 1498"/>
              <a:gd name="T57" fmla="*/ 2147483647 h 2484"/>
              <a:gd name="T58" fmla="*/ 2147483647 w 1498"/>
              <a:gd name="T59" fmla="*/ 2147483647 h 2484"/>
              <a:gd name="T60" fmla="*/ 2147483647 w 1498"/>
              <a:gd name="T61" fmla="*/ 2147483647 h 2484"/>
              <a:gd name="T62" fmla="*/ 2147483647 w 1498"/>
              <a:gd name="T63" fmla="*/ 2147483647 h 2484"/>
              <a:gd name="T64" fmla="*/ 2147483647 w 1498"/>
              <a:gd name="T65" fmla="*/ 2147483647 h 2484"/>
              <a:gd name="T66" fmla="*/ 2147483647 w 1498"/>
              <a:gd name="T67" fmla="*/ 0 h 24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98"/>
              <a:gd name="T103" fmla="*/ 0 h 2484"/>
              <a:gd name="T104" fmla="*/ 1498 w 1498"/>
              <a:gd name="T105" fmla="*/ 2484 h 24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98" h="2484">
                <a:moveTo>
                  <a:pt x="0" y="2484"/>
                </a:moveTo>
                <a:cubicBezTo>
                  <a:pt x="21" y="2377"/>
                  <a:pt x="10" y="2208"/>
                  <a:pt x="94" y="2124"/>
                </a:cubicBezTo>
                <a:cubicBezTo>
                  <a:pt x="102" y="2091"/>
                  <a:pt x="105" y="2061"/>
                  <a:pt x="130" y="2038"/>
                </a:cubicBezTo>
                <a:cubicBezTo>
                  <a:pt x="145" y="1993"/>
                  <a:pt x="161" y="1951"/>
                  <a:pt x="180" y="1908"/>
                </a:cubicBezTo>
                <a:cubicBezTo>
                  <a:pt x="204" y="1853"/>
                  <a:pt x="193" y="1832"/>
                  <a:pt x="259" y="1807"/>
                </a:cubicBezTo>
                <a:cubicBezTo>
                  <a:pt x="282" y="1785"/>
                  <a:pt x="316" y="1781"/>
                  <a:pt x="346" y="1771"/>
                </a:cubicBezTo>
                <a:cubicBezTo>
                  <a:pt x="353" y="1769"/>
                  <a:pt x="367" y="1764"/>
                  <a:pt x="367" y="1764"/>
                </a:cubicBezTo>
                <a:cubicBezTo>
                  <a:pt x="384" y="1748"/>
                  <a:pt x="398" y="1734"/>
                  <a:pt x="418" y="1721"/>
                </a:cubicBezTo>
                <a:cubicBezTo>
                  <a:pt x="432" y="1677"/>
                  <a:pt x="414" y="1718"/>
                  <a:pt x="447" y="1685"/>
                </a:cubicBezTo>
                <a:cubicBezTo>
                  <a:pt x="470" y="1662"/>
                  <a:pt x="480" y="1619"/>
                  <a:pt x="490" y="1591"/>
                </a:cubicBezTo>
                <a:cubicBezTo>
                  <a:pt x="499" y="1530"/>
                  <a:pt x="518" y="1489"/>
                  <a:pt x="540" y="1433"/>
                </a:cubicBezTo>
                <a:cubicBezTo>
                  <a:pt x="547" y="1375"/>
                  <a:pt x="559" y="1316"/>
                  <a:pt x="576" y="1260"/>
                </a:cubicBezTo>
                <a:cubicBezTo>
                  <a:pt x="579" y="1249"/>
                  <a:pt x="591" y="1207"/>
                  <a:pt x="605" y="1195"/>
                </a:cubicBezTo>
                <a:cubicBezTo>
                  <a:pt x="613" y="1188"/>
                  <a:pt x="624" y="1186"/>
                  <a:pt x="634" y="1181"/>
                </a:cubicBezTo>
                <a:cubicBezTo>
                  <a:pt x="636" y="1174"/>
                  <a:pt x="636" y="1164"/>
                  <a:pt x="641" y="1159"/>
                </a:cubicBezTo>
                <a:cubicBezTo>
                  <a:pt x="654" y="1146"/>
                  <a:pt x="701" y="1115"/>
                  <a:pt x="720" y="1102"/>
                </a:cubicBezTo>
                <a:cubicBezTo>
                  <a:pt x="733" y="1060"/>
                  <a:pt x="716" y="1095"/>
                  <a:pt x="749" y="1073"/>
                </a:cubicBezTo>
                <a:cubicBezTo>
                  <a:pt x="766" y="1062"/>
                  <a:pt x="774" y="1046"/>
                  <a:pt x="785" y="1030"/>
                </a:cubicBezTo>
                <a:cubicBezTo>
                  <a:pt x="787" y="1023"/>
                  <a:pt x="788" y="1015"/>
                  <a:pt x="792" y="1008"/>
                </a:cubicBezTo>
                <a:cubicBezTo>
                  <a:pt x="796" y="1002"/>
                  <a:pt x="804" y="1000"/>
                  <a:pt x="807" y="994"/>
                </a:cubicBezTo>
                <a:cubicBezTo>
                  <a:pt x="843" y="923"/>
                  <a:pt x="802" y="972"/>
                  <a:pt x="835" y="936"/>
                </a:cubicBezTo>
                <a:cubicBezTo>
                  <a:pt x="850" y="896"/>
                  <a:pt x="855" y="859"/>
                  <a:pt x="886" y="828"/>
                </a:cubicBezTo>
                <a:cubicBezTo>
                  <a:pt x="905" y="771"/>
                  <a:pt x="965" y="661"/>
                  <a:pt x="1015" y="627"/>
                </a:cubicBezTo>
                <a:cubicBezTo>
                  <a:pt x="1037" y="567"/>
                  <a:pt x="1005" y="641"/>
                  <a:pt x="1044" y="591"/>
                </a:cubicBezTo>
                <a:cubicBezTo>
                  <a:pt x="1049" y="585"/>
                  <a:pt x="1047" y="576"/>
                  <a:pt x="1051" y="569"/>
                </a:cubicBezTo>
                <a:cubicBezTo>
                  <a:pt x="1061" y="553"/>
                  <a:pt x="1083" y="541"/>
                  <a:pt x="1095" y="526"/>
                </a:cubicBezTo>
                <a:cubicBezTo>
                  <a:pt x="1111" y="506"/>
                  <a:pt x="1113" y="486"/>
                  <a:pt x="1131" y="468"/>
                </a:cubicBezTo>
                <a:cubicBezTo>
                  <a:pt x="1145" y="412"/>
                  <a:pt x="1163" y="358"/>
                  <a:pt x="1181" y="303"/>
                </a:cubicBezTo>
                <a:cubicBezTo>
                  <a:pt x="1187" y="283"/>
                  <a:pt x="1192" y="256"/>
                  <a:pt x="1203" y="238"/>
                </a:cubicBezTo>
                <a:cubicBezTo>
                  <a:pt x="1218" y="213"/>
                  <a:pt x="1242" y="189"/>
                  <a:pt x="1260" y="166"/>
                </a:cubicBezTo>
                <a:cubicBezTo>
                  <a:pt x="1270" y="154"/>
                  <a:pt x="1348" y="85"/>
                  <a:pt x="1361" y="79"/>
                </a:cubicBezTo>
                <a:cubicBezTo>
                  <a:pt x="1374" y="72"/>
                  <a:pt x="1404" y="65"/>
                  <a:pt x="1404" y="65"/>
                </a:cubicBezTo>
                <a:cubicBezTo>
                  <a:pt x="1423" y="47"/>
                  <a:pt x="1451" y="30"/>
                  <a:pt x="1476" y="22"/>
                </a:cubicBezTo>
                <a:cubicBezTo>
                  <a:pt x="1483" y="15"/>
                  <a:pt x="1491" y="7"/>
                  <a:pt x="1498"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05" name="Freeform 13">
            <a:extLst>
              <a:ext uri="{FF2B5EF4-FFF2-40B4-BE49-F238E27FC236}">
                <a16:creationId xmlns:a16="http://schemas.microsoft.com/office/drawing/2014/main" id="{368E546B-0C7C-4F3D-A400-41C2904A7F35}"/>
              </a:ext>
            </a:extLst>
          </p:cNvPr>
          <p:cNvSpPr>
            <a:spLocks/>
          </p:cNvSpPr>
          <p:nvPr/>
        </p:nvSpPr>
        <p:spPr bwMode="auto">
          <a:xfrm>
            <a:off x="5394325" y="4022725"/>
            <a:ext cx="1693863" cy="1166813"/>
          </a:xfrm>
          <a:custGeom>
            <a:avLst/>
            <a:gdLst>
              <a:gd name="T0" fmla="*/ 0 w 1067"/>
              <a:gd name="T1" fmla="*/ 2147483647 h 735"/>
              <a:gd name="T2" fmla="*/ 2147483647 w 1067"/>
              <a:gd name="T3" fmla="*/ 2147483647 h 735"/>
              <a:gd name="T4" fmla="*/ 2147483647 w 1067"/>
              <a:gd name="T5" fmla="*/ 2147483647 h 735"/>
              <a:gd name="T6" fmla="*/ 2147483647 w 1067"/>
              <a:gd name="T7" fmla="*/ 2147483647 h 735"/>
              <a:gd name="T8" fmla="*/ 2147483647 w 1067"/>
              <a:gd name="T9" fmla="*/ 2147483647 h 735"/>
              <a:gd name="T10" fmla="*/ 2147483647 w 1067"/>
              <a:gd name="T11" fmla="*/ 2147483647 h 735"/>
              <a:gd name="T12" fmla="*/ 2147483647 w 1067"/>
              <a:gd name="T13" fmla="*/ 2147483647 h 735"/>
              <a:gd name="T14" fmla="*/ 2147483647 w 1067"/>
              <a:gd name="T15" fmla="*/ 2147483647 h 735"/>
              <a:gd name="T16" fmla="*/ 2147483647 w 1067"/>
              <a:gd name="T17" fmla="*/ 2147483647 h 735"/>
              <a:gd name="T18" fmla="*/ 2147483647 w 1067"/>
              <a:gd name="T19" fmla="*/ 2147483647 h 735"/>
              <a:gd name="T20" fmla="*/ 2147483647 w 1067"/>
              <a:gd name="T21" fmla="*/ 2147483647 h 735"/>
              <a:gd name="T22" fmla="*/ 2147483647 w 1067"/>
              <a:gd name="T23" fmla="*/ 2147483647 h 735"/>
              <a:gd name="T24" fmla="*/ 2147483647 w 1067"/>
              <a:gd name="T25" fmla="*/ 2147483647 h 735"/>
              <a:gd name="T26" fmla="*/ 2147483647 w 1067"/>
              <a:gd name="T27" fmla="*/ 2147483647 h 735"/>
              <a:gd name="T28" fmla="*/ 2147483647 w 1067"/>
              <a:gd name="T29" fmla="*/ 2147483647 h 735"/>
              <a:gd name="T30" fmla="*/ 2147483647 w 1067"/>
              <a:gd name="T31" fmla="*/ 0 h 7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67"/>
              <a:gd name="T49" fmla="*/ 0 h 735"/>
              <a:gd name="T50" fmla="*/ 1067 w 1067"/>
              <a:gd name="T51" fmla="*/ 735 h 7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67" h="735">
                <a:moveTo>
                  <a:pt x="0" y="735"/>
                </a:moveTo>
                <a:cubicBezTo>
                  <a:pt x="31" y="725"/>
                  <a:pt x="38" y="698"/>
                  <a:pt x="65" y="684"/>
                </a:cubicBezTo>
                <a:cubicBezTo>
                  <a:pt x="74" y="679"/>
                  <a:pt x="84" y="680"/>
                  <a:pt x="94" y="677"/>
                </a:cubicBezTo>
                <a:cubicBezTo>
                  <a:pt x="108" y="673"/>
                  <a:pt x="123" y="668"/>
                  <a:pt x="137" y="663"/>
                </a:cubicBezTo>
                <a:cubicBezTo>
                  <a:pt x="144" y="661"/>
                  <a:pt x="159" y="656"/>
                  <a:pt x="159" y="656"/>
                </a:cubicBezTo>
                <a:cubicBezTo>
                  <a:pt x="191" y="633"/>
                  <a:pt x="229" y="617"/>
                  <a:pt x="267" y="605"/>
                </a:cubicBezTo>
                <a:cubicBezTo>
                  <a:pt x="302" y="581"/>
                  <a:pt x="330" y="549"/>
                  <a:pt x="360" y="519"/>
                </a:cubicBezTo>
                <a:cubicBezTo>
                  <a:pt x="372" y="507"/>
                  <a:pt x="396" y="483"/>
                  <a:pt x="396" y="483"/>
                </a:cubicBezTo>
                <a:cubicBezTo>
                  <a:pt x="419" y="419"/>
                  <a:pt x="486" y="382"/>
                  <a:pt x="540" y="346"/>
                </a:cubicBezTo>
                <a:cubicBezTo>
                  <a:pt x="566" y="329"/>
                  <a:pt x="582" y="306"/>
                  <a:pt x="612" y="296"/>
                </a:cubicBezTo>
                <a:cubicBezTo>
                  <a:pt x="638" y="270"/>
                  <a:pt x="676" y="253"/>
                  <a:pt x="699" y="224"/>
                </a:cubicBezTo>
                <a:cubicBezTo>
                  <a:pt x="713" y="206"/>
                  <a:pt x="726" y="182"/>
                  <a:pt x="742" y="166"/>
                </a:cubicBezTo>
                <a:cubicBezTo>
                  <a:pt x="787" y="121"/>
                  <a:pt x="839" y="110"/>
                  <a:pt x="900" y="101"/>
                </a:cubicBezTo>
                <a:cubicBezTo>
                  <a:pt x="930" y="91"/>
                  <a:pt x="956" y="75"/>
                  <a:pt x="987" y="65"/>
                </a:cubicBezTo>
                <a:cubicBezTo>
                  <a:pt x="1009" y="50"/>
                  <a:pt x="1030" y="44"/>
                  <a:pt x="1052" y="29"/>
                </a:cubicBezTo>
                <a:cubicBezTo>
                  <a:pt x="1067" y="6"/>
                  <a:pt x="1066" y="16"/>
                  <a:pt x="1066"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06" name="Freeform 14">
            <a:extLst>
              <a:ext uri="{FF2B5EF4-FFF2-40B4-BE49-F238E27FC236}">
                <a16:creationId xmlns:a16="http://schemas.microsoft.com/office/drawing/2014/main" id="{E146C2C6-649B-4195-9CF4-98CACB500AF5}"/>
              </a:ext>
            </a:extLst>
          </p:cNvPr>
          <p:cNvSpPr>
            <a:spLocks/>
          </p:cNvSpPr>
          <p:nvPr/>
        </p:nvSpPr>
        <p:spPr bwMode="auto">
          <a:xfrm>
            <a:off x="4846638" y="5394325"/>
            <a:ext cx="236537" cy="1314450"/>
          </a:xfrm>
          <a:custGeom>
            <a:avLst/>
            <a:gdLst>
              <a:gd name="T0" fmla="*/ 0 w 149"/>
              <a:gd name="T1" fmla="*/ 2147483647 h 828"/>
              <a:gd name="T2" fmla="*/ 2147483647 w 149"/>
              <a:gd name="T3" fmla="*/ 2147483647 h 828"/>
              <a:gd name="T4" fmla="*/ 2147483647 w 149"/>
              <a:gd name="T5" fmla="*/ 2147483647 h 828"/>
              <a:gd name="T6" fmla="*/ 2147483647 w 149"/>
              <a:gd name="T7" fmla="*/ 2147483647 h 828"/>
              <a:gd name="T8" fmla="*/ 2147483647 w 149"/>
              <a:gd name="T9" fmla="*/ 2147483647 h 828"/>
              <a:gd name="T10" fmla="*/ 2147483647 w 149"/>
              <a:gd name="T11" fmla="*/ 2147483647 h 828"/>
              <a:gd name="T12" fmla="*/ 2147483647 w 149"/>
              <a:gd name="T13" fmla="*/ 2147483647 h 828"/>
              <a:gd name="T14" fmla="*/ 2147483647 w 149"/>
              <a:gd name="T15" fmla="*/ 0 h 828"/>
              <a:gd name="T16" fmla="*/ 0 60000 65536"/>
              <a:gd name="T17" fmla="*/ 0 60000 65536"/>
              <a:gd name="T18" fmla="*/ 0 60000 65536"/>
              <a:gd name="T19" fmla="*/ 0 60000 65536"/>
              <a:gd name="T20" fmla="*/ 0 60000 65536"/>
              <a:gd name="T21" fmla="*/ 0 60000 65536"/>
              <a:gd name="T22" fmla="*/ 0 60000 65536"/>
              <a:gd name="T23" fmla="*/ 0 60000 65536"/>
              <a:gd name="T24" fmla="*/ 0 w 149"/>
              <a:gd name="T25" fmla="*/ 0 h 828"/>
              <a:gd name="T26" fmla="*/ 149 w 149"/>
              <a:gd name="T27" fmla="*/ 828 h 8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9" h="828">
                <a:moveTo>
                  <a:pt x="0" y="828"/>
                </a:moveTo>
                <a:cubicBezTo>
                  <a:pt x="18" y="802"/>
                  <a:pt x="45" y="779"/>
                  <a:pt x="57" y="749"/>
                </a:cubicBezTo>
                <a:cubicBezTo>
                  <a:pt x="72" y="710"/>
                  <a:pt x="77" y="649"/>
                  <a:pt x="108" y="620"/>
                </a:cubicBezTo>
                <a:cubicBezTo>
                  <a:pt x="119" y="587"/>
                  <a:pt x="136" y="561"/>
                  <a:pt x="144" y="526"/>
                </a:cubicBezTo>
                <a:cubicBezTo>
                  <a:pt x="141" y="442"/>
                  <a:pt x="149" y="382"/>
                  <a:pt x="129" y="310"/>
                </a:cubicBezTo>
                <a:cubicBezTo>
                  <a:pt x="125" y="295"/>
                  <a:pt x="120" y="281"/>
                  <a:pt x="115" y="267"/>
                </a:cubicBezTo>
                <a:cubicBezTo>
                  <a:pt x="109" y="248"/>
                  <a:pt x="101" y="209"/>
                  <a:pt x="101" y="209"/>
                </a:cubicBezTo>
                <a:cubicBezTo>
                  <a:pt x="101" y="208"/>
                  <a:pt x="94" y="32"/>
                  <a:pt x="122"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07" name="Freeform 15">
            <a:extLst>
              <a:ext uri="{FF2B5EF4-FFF2-40B4-BE49-F238E27FC236}">
                <a16:creationId xmlns:a16="http://schemas.microsoft.com/office/drawing/2014/main" id="{238900A9-4DFE-4FAF-844E-6545F41B19F7}"/>
              </a:ext>
            </a:extLst>
          </p:cNvPr>
          <p:cNvSpPr>
            <a:spLocks/>
          </p:cNvSpPr>
          <p:nvPr/>
        </p:nvSpPr>
        <p:spPr bwMode="auto">
          <a:xfrm>
            <a:off x="4892675" y="2427288"/>
            <a:ext cx="2197100" cy="4270375"/>
          </a:xfrm>
          <a:custGeom>
            <a:avLst/>
            <a:gdLst>
              <a:gd name="T0" fmla="*/ 0 w 1384"/>
              <a:gd name="T1" fmla="*/ 2147483647 h 2690"/>
              <a:gd name="T2" fmla="*/ 2147483647 w 1384"/>
              <a:gd name="T3" fmla="*/ 2147483647 h 2690"/>
              <a:gd name="T4" fmla="*/ 2147483647 w 1384"/>
              <a:gd name="T5" fmla="*/ 2147483647 h 2690"/>
              <a:gd name="T6" fmla="*/ 2147483647 w 1384"/>
              <a:gd name="T7" fmla="*/ 2147483647 h 2690"/>
              <a:gd name="T8" fmla="*/ 2147483647 w 1384"/>
              <a:gd name="T9" fmla="*/ 2147483647 h 2690"/>
              <a:gd name="T10" fmla="*/ 2147483647 w 1384"/>
              <a:gd name="T11" fmla="*/ 2147483647 h 2690"/>
              <a:gd name="T12" fmla="*/ 2147483647 w 1384"/>
              <a:gd name="T13" fmla="*/ 2147483647 h 2690"/>
              <a:gd name="T14" fmla="*/ 2147483647 w 1384"/>
              <a:gd name="T15" fmla="*/ 2147483647 h 2690"/>
              <a:gd name="T16" fmla="*/ 2147483647 w 1384"/>
              <a:gd name="T17" fmla="*/ 2147483647 h 2690"/>
              <a:gd name="T18" fmla="*/ 2147483647 w 1384"/>
              <a:gd name="T19" fmla="*/ 2147483647 h 2690"/>
              <a:gd name="T20" fmla="*/ 2147483647 w 1384"/>
              <a:gd name="T21" fmla="*/ 2147483647 h 2690"/>
              <a:gd name="T22" fmla="*/ 2147483647 w 1384"/>
              <a:gd name="T23" fmla="*/ 2147483647 h 2690"/>
              <a:gd name="T24" fmla="*/ 2147483647 w 1384"/>
              <a:gd name="T25" fmla="*/ 2147483647 h 2690"/>
              <a:gd name="T26" fmla="*/ 2147483647 w 1384"/>
              <a:gd name="T27" fmla="*/ 2147483647 h 2690"/>
              <a:gd name="T28" fmla="*/ 2147483647 w 1384"/>
              <a:gd name="T29" fmla="*/ 2147483647 h 2690"/>
              <a:gd name="T30" fmla="*/ 2147483647 w 1384"/>
              <a:gd name="T31" fmla="*/ 2147483647 h 2690"/>
              <a:gd name="T32" fmla="*/ 2147483647 w 1384"/>
              <a:gd name="T33" fmla="*/ 2147483647 h 2690"/>
              <a:gd name="T34" fmla="*/ 2147483647 w 1384"/>
              <a:gd name="T35" fmla="*/ 2147483647 h 2690"/>
              <a:gd name="T36" fmla="*/ 2147483647 w 1384"/>
              <a:gd name="T37" fmla="*/ 2147483647 h 2690"/>
              <a:gd name="T38" fmla="*/ 2147483647 w 1384"/>
              <a:gd name="T39" fmla="*/ 2147483647 h 2690"/>
              <a:gd name="T40" fmla="*/ 2147483647 w 1384"/>
              <a:gd name="T41" fmla="*/ 2147483647 h 2690"/>
              <a:gd name="T42" fmla="*/ 2147483647 w 1384"/>
              <a:gd name="T43" fmla="*/ 2147483647 h 2690"/>
              <a:gd name="T44" fmla="*/ 2147483647 w 1384"/>
              <a:gd name="T45" fmla="*/ 2147483647 h 2690"/>
              <a:gd name="T46" fmla="*/ 2147483647 w 1384"/>
              <a:gd name="T47" fmla="*/ 2147483647 h 2690"/>
              <a:gd name="T48" fmla="*/ 2147483647 w 1384"/>
              <a:gd name="T49" fmla="*/ 2147483647 h 2690"/>
              <a:gd name="T50" fmla="*/ 2147483647 w 1384"/>
              <a:gd name="T51" fmla="*/ 2147483647 h 2690"/>
              <a:gd name="T52" fmla="*/ 2147483647 w 1384"/>
              <a:gd name="T53" fmla="*/ 2147483647 h 2690"/>
              <a:gd name="T54" fmla="*/ 2147483647 w 1384"/>
              <a:gd name="T55" fmla="*/ 2147483647 h 2690"/>
              <a:gd name="T56" fmla="*/ 2147483647 w 1384"/>
              <a:gd name="T57" fmla="*/ 2147483647 h 2690"/>
              <a:gd name="T58" fmla="*/ 2147483647 w 1384"/>
              <a:gd name="T59" fmla="*/ 2147483647 h 2690"/>
              <a:gd name="T60" fmla="*/ 2147483647 w 1384"/>
              <a:gd name="T61" fmla="*/ 2147483647 h 2690"/>
              <a:gd name="T62" fmla="*/ 2147483647 w 1384"/>
              <a:gd name="T63" fmla="*/ 2147483647 h 2690"/>
              <a:gd name="T64" fmla="*/ 2147483647 w 1384"/>
              <a:gd name="T65" fmla="*/ 2147483647 h 2690"/>
              <a:gd name="T66" fmla="*/ 2147483647 w 1384"/>
              <a:gd name="T67" fmla="*/ 2147483647 h 2690"/>
              <a:gd name="T68" fmla="*/ 2147483647 w 1384"/>
              <a:gd name="T69" fmla="*/ 2147483647 h 2690"/>
              <a:gd name="T70" fmla="*/ 2147483647 w 1384"/>
              <a:gd name="T71" fmla="*/ 2147483647 h 26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4"/>
              <a:gd name="T109" fmla="*/ 0 h 2690"/>
              <a:gd name="T110" fmla="*/ 1384 w 1384"/>
              <a:gd name="T111" fmla="*/ 2690 h 26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4" h="2690">
                <a:moveTo>
                  <a:pt x="0" y="2690"/>
                </a:moveTo>
                <a:cubicBezTo>
                  <a:pt x="44" y="2675"/>
                  <a:pt x="56" y="2642"/>
                  <a:pt x="93" y="2625"/>
                </a:cubicBezTo>
                <a:cubicBezTo>
                  <a:pt x="107" y="2619"/>
                  <a:pt x="122" y="2616"/>
                  <a:pt x="136" y="2611"/>
                </a:cubicBezTo>
                <a:cubicBezTo>
                  <a:pt x="143" y="2609"/>
                  <a:pt x="158" y="2604"/>
                  <a:pt x="158" y="2604"/>
                </a:cubicBezTo>
                <a:cubicBezTo>
                  <a:pt x="191" y="2582"/>
                  <a:pt x="229" y="2573"/>
                  <a:pt x="266" y="2561"/>
                </a:cubicBezTo>
                <a:cubicBezTo>
                  <a:pt x="280" y="2556"/>
                  <a:pt x="309" y="2546"/>
                  <a:pt x="309" y="2546"/>
                </a:cubicBezTo>
                <a:cubicBezTo>
                  <a:pt x="314" y="2541"/>
                  <a:pt x="318" y="2535"/>
                  <a:pt x="324" y="2532"/>
                </a:cubicBezTo>
                <a:cubicBezTo>
                  <a:pt x="330" y="2528"/>
                  <a:pt x="339" y="2530"/>
                  <a:pt x="345" y="2525"/>
                </a:cubicBezTo>
                <a:cubicBezTo>
                  <a:pt x="360" y="2513"/>
                  <a:pt x="368" y="2495"/>
                  <a:pt x="381" y="2481"/>
                </a:cubicBezTo>
                <a:cubicBezTo>
                  <a:pt x="386" y="2467"/>
                  <a:pt x="391" y="2452"/>
                  <a:pt x="396" y="2438"/>
                </a:cubicBezTo>
                <a:cubicBezTo>
                  <a:pt x="398" y="2431"/>
                  <a:pt x="403" y="2417"/>
                  <a:pt x="403" y="2417"/>
                </a:cubicBezTo>
                <a:cubicBezTo>
                  <a:pt x="414" y="2338"/>
                  <a:pt x="430" y="2280"/>
                  <a:pt x="475" y="2215"/>
                </a:cubicBezTo>
                <a:cubicBezTo>
                  <a:pt x="497" y="2149"/>
                  <a:pt x="548" y="2104"/>
                  <a:pt x="590" y="2049"/>
                </a:cubicBezTo>
                <a:cubicBezTo>
                  <a:pt x="609" y="2024"/>
                  <a:pt x="628" y="1994"/>
                  <a:pt x="655" y="1977"/>
                </a:cubicBezTo>
                <a:cubicBezTo>
                  <a:pt x="669" y="1968"/>
                  <a:pt x="686" y="1962"/>
                  <a:pt x="698" y="1949"/>
                </a:cubicBezTo>
                <a:cubicBezTo>
                  <a:pt x="715" y="1931"/>
                  <a:pt x="724" y="1921"/>
                  <a:pt x="748" y="1913"/>
                </a:cubicBezTo>
                <a:cubicBezTo>
                  <a:pt x="808" y="1853"/>
                  <a:pt x="711" y="1948"/>
                  <a:pt x="784" y="1884"/>
                </a:cubicBezTo>
                <a:cubicBezTo>
                  <a:pt x="832" y="1842"/>
                  <a:pt x="820" y="1838"/>
                  <a:pt x="878" y="1819"/>
                </a:cubicBezTo>
                <a:cubicBezTo>
                  <a:pt x="903" y="1811"/>
                  <a:pt x="911" y="1791"/>
                  <a:pt x="936" y="1783"/>
                </a:cubicBezTo>
                <a:cubicBezTo>
                  <a:pt x="949" y="1774"/>
                  <a:pt x="958" y="1760"/>
                  <a:pt x="972" y="1754"/>
                </a:cubicBezTo>
                <a:cubicBezTo>
                  <a:pt x="990" y="1746"/>
                  <a:pt x="1010" y="1746"/>
                  <a:pt x="1029" y="1740"/>
                </a:cubicBezTo>
                <a:cubicBezTo>
                  <a:pt x="1055" y="1714"/>
                  <a:pt x="1040" y="1679"/>
                  <a:pt x="1058" y="1661"/>
                </a:cubicBezTo>
                <a:cubicBezTo>
                  <a:pt x="1064" y="1655"/>
                  <a:pt x="1073" y="1657"/>
                  <a:pt x="1080" y="1653"/>
                </a:cubicBezTo>
                <a:cubicBezTo>
                  <a:pt x="1097" y="1644"/>
                  <a:pt x="1103" y="1637"/>
                  <a:pt x="1116" y="1625"/>
                </a:cubicBezTo>
                <a:cubicBezTo>
                  <a:pt x="1124" y="1600"/>
                  <a:pt x="1133" y="1585"/>
                  <a:pt x="1152" y="1567"/>
                </a:cubicBezTo>
                <a:cubicBezTo>
                  <a:pt x="1155" y="1558"/>
                  <a:pt x="1175" y="1507"/>
                  <a:pt x="1180" y="1502"/>
                </a:cubicBezTo>
                <a:cubicBezTo>
                  <a:pt x="1185" y="1497"/>
                  <a:pt x="1195" y="1498"/>
                  <a:pt x="1202" y="1495"/>
                </a:cubicBezTo>
                <a:cubicBezTo>
                  <a:pt x="1226" y="1484"/>
                  <a:pt x="1241" y="1467"/>
                  <a:pt x="1267" y="1459"/>
                </a:cubicBezTo>
                <a:cubicBezTo>
                  <a:pt x="1345" y="1407"/>
                  <a:pt x="1282" y="1457"/>
                  <a:pt x="1296" y="1243"/>
                </a:cubicBezTo>
                <a:cubicBezTo>
                  <a:pt x="1298" y="1212"/>
                  <a:pt x="1330" y="1188"/>
                  <a:pt x="1346" y="1164"/>
                </a:cubicBezTo>
                <a:cubicBezTo>
                  <a:pt x="1384" y="1048"/>
                  <a:pt x="1353" y="930"/>
                  <a:pt x="1317" y="818"/>
                </a:cubicBezTo>
                <a:cubicBezTo>
                  <a:pt x="1321" y="743"/>
                  <a:pt x="1324" y="679"/>
                  <a:pt x="1346" y="609"/>
                </a:cubicBezTo>
                <a:cubicBezTo>
                  <a:pt x="1353" y="536"/>
                  <a:pt x="1360" y="448"/>
                  <a:pt x="1382" y="379"/>
                </a:cubicBezTo>
                <a:cubicBezTo>
                  <a:pt x="1378" y="283"/>
                  <a:pt x="1368" y="187"/>
                  <a:pt x="1368" y="91"/>
                </a:cubicBezTo>
                <a:cubicBezTo>
                  <a:pt x="1368" y="62"/>
                  <a:pt x="1372" y="34"/>
                  <a:pt x="1375" y="5"/>
                </a:cubicBezTo>
                <a:cubicBezTo>
                  <a:pt x="1375" y="0"/>
                  <a:pt x="1375" y="14"/>
                  <a:pt x="1375" y="19"/>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08" name="Freeform 16">
            <a:extLst>
              <a:ext uri="{FF2B5EF4-FFF2-40B4-BE49-F238E27FC236}">
                <a16:creationId xmlns:a16="http://schemas.microsoft.com/office/drawing/2014/main" id="{2CF20396-D527-48E4-B486-8EF3F6BFD6E0}"/>
              </a:ext>
            </a:extLst>
          </p:cNvPr>
          <p:cNvSpPr>
            <a:spLocks/>
          </p:cNvSpPr>
          <p:nvPr/>
        </p:nvSpPr>
        <p:spPr bwMode="auto">
          <a:xfrm>
            <a:off x="3654425" y="2855913"/>
            <a:ext cx="860425" cy="2563812"/>
          </a:xfrm>
          <a:custGeom>
            <a:avLst/>
            <a:gdLst>
              <a:gd name="T0" fmla="*/ 2147483647 w 542"/>
              <a:gd name="T1" fmla="*/ 2147483647 h 1615"/>
              <a:gd name="T2" fmla="*/ 2147483647 w 542"/>
              <a:gd name="T3" fmla="*/ 2147483647 h 1615"/>
              <a:gd name="T4" fmla="*/ 2147483647 w 542"/>
              <a:gd name="T5" fmla="*/ 2147483647 h 1615"/>
              <a:gd name="T6" fmla="*/ 2147483647 w 542"/>
              <a:gd name="T7" fmla="*/ 2147483647 h 1615"/>
              <a:gd name="T8" fmla="*/ 2147483647 w 542"/>
              <a:gd name="T9" fmla="*/ 2147483647 h 1615"/>
              <a:gd name="T10" fmla="*/ 2147483647 w 542"/>
              <a:gd name="T11" fmla="*/ 2147483647 h 1615"/>
              <a:gd name="T12" fmla="*/ 2147483647 w 542"/>
              <a:gd name="T13" fmla="*/ 2147483647 h 1615"/>
              <a:gd name="T14" fmla="*/ 2147483647 w 542"/>
              <a:gd name="T15" fmla="*/ 2147483647 h 1615"/>
              <a:gd name="T16" fmla="*/ 2147483647 w 542"/>
              <a:gd name="T17" fmla="*/ 2147483647 h 1615"/>
              <a:gd name="T18" fmla="*/ 2147483647 w 542"/>
              <a:gd name="T19" fmla="*/ 2147483647 h 1615"/>
              <a:gd name="T20" fmla="*/ 2147483647 w 542"/>
              <a:gd name="T21" fmla="*/ 2147483647 h 1615"/>
              <a:gd name="T22" fmla="*/ 2147483647 w 542"/>
              <a:gd name="T23" fmla="*/ 2147483647 h 1615"/>
              <a:gd name="T24" fmla="*/ 2147483647 w 542"/>
              <a:gd name="T25" fmla="*/ 2147483647 h 1615"/>
              <a:gd name="T26" fmla="*/ 2147483647 w 542"/>
              <a:gd name="T27" fmla="*/ 2147483647 h 1615"/>
              <a:gd name="T28" fmla="*/ 2147483647 w 542"/>
              <a:gd name="T29" fmla="*/ 2147483647 h 1615"/>
              <a:gd name="T30" fmla="*/ 2147483647 w 542"/>
              <a:gd name="T31" fmla="*/ 2147483647 h 1615"/>
              <a:gd name="T32" fmla="*/ 2147483647 w 542"/>
              <a:gd name="T33" fmla="*/ 2147483647 h 1615"/>
              <a:gd name="T34" fmla="*/ 2147483647 w 542"/>
              <a:gd name="T35" fmla="*/ 0 h 16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2"/>
              <a:gd name="T55" fmla="*/ 0 h 1615"/>
              <a:gd name="T56" fmla="*/ 542 w 542"/>
              <a:gd name="T57" fmla="*/ 1615 h 16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2" h="1615">
                <a:moveTo>
                  <a:pt x="335" y="1615"/>
                </a:moveTo>
                <a:cubicBezTo>
                  <a:pt x="306" y="1504"/>
                  <a:pt x="253" y="1403"/>
                  <a:pt x="216" y="1295"/>
                </a:cubicBezTo>
                <a:cubicBezTo>
                  <a:pt x="197" y="1239"/>
                  <a:pt x="188" y="1163"/>
                  <a:pt x="156" y="1117"/>
                </a:cubicBezTo>
                <a:cubicBezTo>
                  <a:pt x="133" y="1030"/>
                  <a:pt x="90" y="939"/>
                  <a:pt x="55" y="855"/>
                </a:cubicBezTo>
                <a:cubicBezTo>
                  <a:pt x="43" y="827"/>
                  <a:pt x="36" y="795"/>
                  <a:pt x="26" y="766"/>
                </a:cubicBezTo>
                <a:cubicBezTo>
                  <a:pt x="22" y="754"/>
                  <a:pt x="14" y="731"/>
                  <a:pt x="14" y="731"/>
                </a:cubicBezTo>
                <a:cubicBezTo>
                  <a:pt x="17" y="657"/>
                  <a:pt x="0" y="527"/>
                  <a:pt x="79" y="475"/>
                </a:cubicBezTo>
                <a:cubicBezTo>
                  <a:pt x="95" y="451"/>
                  <a:pt x="115" y="426"/>
                  <a:pt x="139" y="410"/>
                </a:cubicBezTo>
                <a:cubicBezTo>
                  <a:pt x="147" y="386"/>
                  <a:pt x="159" y="376"/>
                  <a:pt x="180" y="362"/>
                </a:cubicBezTo>
                <a:cubicBezTo>
                  <a:pt x="196" y="340"/>
                  <a:pt x="219" y="318"/>
                  <a:pt x="245" y="309"/>
                </a:cubicBezTo>
                <a:cubicBezTo>
                  <a:pt x="265" y="279"/>
                  <a:pt x="299" y="258"/>
                  <a:pt x="329" y="238"/>
                </a:cubicBezTo>
                <a:cubicBezTo>
                  <a:pt x="341" y="230"/>
                  <a:pt x="364" y="214"/>
                  <a:pt x="364" y="214"/>
                </a:cubicBezTo>
                <a:cubicBezTo>
                  <a:pt x="392" y="173"/>
                  <a:pt x="374" y="183"/>
                  <a:pt x="406" y="172"/>
                </a:cubicBezTo>
                <a:cubicBezTo>
                  <a:pt x="424" y="155"/>
                  <a:pt x="433" y="139"/>
                  <a:pt x="453" y="125"/>
                </a:cubicBezTo>
                <a:cubicBezTo>
                  <a:pt x="481" y="83"/>
                  <a:pt x="465" y="97"/>
                  <a:pt x="495" y="77"/>
                </a:cubicBezTo>
                <a:cubicBezTo>
                  <a:pt x="499" y="71"/>
                  <a:pt x="502" y="65"/>
                  <a:pt x="507" y="60"/>
                </a:cubicBezTo>
                <a:cubicBezTo>
                  <a:pt x="512" y="55"/>
                  <a:pt x="521" y="54"/>
                  <a:pt x="525" y="48"/>
                </a:cubicBezTo>
                <a:cubicBezTo>
                  <a:pt x="533" y="37"/>
                  <a:pt x="535" y="13"/>
                  <a:pt x="542"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09" name="Freeform 17">
            <a:extLst>
              <a:ext uri="{FF2B5EF4-FFF2-40B4-BE49-F238E27FC236}">
                <a16:creationId xmlns:a16="http://schemas.microsoft.com/office/drawing/2014/main" id="{5E21AEE3-E4A6-4F3E-A6C4-C16EDA48C061}"/>
              </a:ext>
            </a:extLst>
          </p:cNvPr>
          <p:cNvSpPr>
            <a:spLocks/>
          </p:cNvSpPr>
          <p:nvPr/>
        </p:nvSpPr>
        <p:spPr bwMode="auto">
          <a:xfrm>
            <a:off x="3609975" y="2932113"/>
            <a:ext cx="76200" cy="1055687"/>
          </a:xfrm>
          <a:custGeom>
            <a:avLst/>
            <a:gdLst>
              <a:gd name="T0" fmla="*/ 2147483647 w 48"/>
              <a:gd name="T1" fmla="*/ 2147483647 h 665"/>
              <a:gd name="T2" fmla="*/ 2147483647 w 48"/>
              <a:gd name="T3" fmla="*/ 2147483647 h 665"/>
              <a:gd name="T4" fmla="*/ 2147483647 w 48"/>
              <a:gd name="T5" fmla="*/ 2147483647 h 665"/>
              <a:gd name="T6" fmla="*/ 0 w 48"/>
              <a:gd name="T7" fmla="*/ 2147483647 h 665"/>
              <a:gd name="T8" fmla="*/ 2147483647 w 48"/>
              <a:gd name="T9" fmla="*/ 2147483647 h 665"/>
              <a:gd name="T10" fmla="*/ 2147483647 w 48"/>
              <a:gd name="T11" fmla="*/ 2147483647 h 665"/>
              <a:gd name="T12" fmla="*/ 2147483647 w 48"/>
              <a:gd name="T13" fmla="*/ 0 h 665"/>
              <a:gd name="T14" fmla="*/ 0 60000 65536"/>
              <a:gd name="T15" fmla="*/ 0 60000 65536"/>
              <a:gd name="T16" fmla="*/ 0 60000 65536"/>
              <a:gd name="T17" fmla="*/ 0 60000 65536"/>
              <a:gd name="T18" fmla="*/ 0 60000 65536"/>
              <a:gd name="T19" fmla="*/ 0 60000 65536"/>
              <a:gd name="T20" fmla="*/ 0 60000 65536"/>
              <a:gd name="T21" fmla="*/ 0 w 48"/>
              <a:gd name="T22" fmla="*/ 0 h 665"/>
              <a:gd name="T23" fmla="*/ 48 w 48"/>
              <a:gd name="T24" fmla="*/ 665 h 6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65">
                <a:moveTo>
                  <a:pt x="36" y="665"/>
                </a:moveTo>
                <a:cubicBezTo>
                  <a:pt x="43" y="534"/>
                  <a:pt x="48" y="593"/>
                  <a:pt x="30" y="487"/>
                </a:cubicBezTo>
                <a:cubicBezTo>
                  <a:pt x="26" y="461"/>
                  <a:pt x="23" y="476"/>
                  <a:pt x="12" y="451"/>
                </a:cubicBezTo>
                <a:cubicBezTo>
                  <a:pt x="7" y="439"/>
                  <a:pt x="0" y="415"/>
                  <a:pt x="0" y="415"/>
                </a:cubicBezTo>
                <a:cubicBezTo>
                  <a:pt x="17" y="366"/>
                  <a:pt x="26" y="316"/>
                  <a:pt x="42" y="267"/>
                </a:cubicBezTo>
                <a:cubicBezTo>
                  <a:pt x="40" y="204"/>
                  <a:pt x="40" y="140"/>
                  <a:pt x="36" y="77"/>
                </a:cubicBezTo>
                <a:cubicBezTo>
                  <a:pt x="35" y="52"/>
                  <a:pt x="24" y="27"/>
                  <a:pt x="24"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10" name="Freeform 18">
            <a:extLst>
              <a:ext uri="{FF2B5EF4-FFF2-40B4-BE49-F238E27FC236}">
                <a16:creationId xmlns:a16="http://schemas.microsoft.com/office/drawing/2014/main" id="{B95ED9E3-4E1C-456C-858A-28BED529AD90}"/>
              </a:ext>
            </a:extLst>
          </p:cNvPr>
          <p:cNvSpPr>
            <a:spLocks/>
          </p:cNvSpPr>
          <p:nvPr/>
        </p:nvSpPr>
        <p:spPr bwMode="auto">
          <a:xfrm>
            <a:off x="4513263" y="2943225"/>
            <a:ext cx="2051050" cy="3094038"/>
          </a:xfrm>
          <a:custGeom>
            <a:avLst/>
            <a:gdLst>
              <a:gd name="T0" fmla="*/ 0 w 1292"/>
              <a:gd name="T1" fmla="*/ 2147483647 h 1949"/>
              <a:gd name="T2" fmla="*/ 2147483647 w 1292"/>
              <a:gd name="T3" fmla="*/ 2147483647 h 1949"/>
              <a:gd name="T4" fmla="*/ 2147483647 w 1292"/>
              <a:gd name="T5" fmla="*/ 2147483647 h 1949"/>
              <a:gd name="T6" fmla="*/ 2147483647 w 1292"/>
              <a:gd name="T7" fmla="*/ 2147483647 h 1949"/>
              <a:gd name="T8" fmla="*/ 2147483647 w 1292"/>
              <a:gd name="T9" fmla="*/ 2147483647 h 1949"/>
              <a:gd name="T10" fmla="*/ 2147483647 w 1292"/>
              <a:gd name="T11" fmla="*/ 2147483647 h 1949"/>
              <a:gd name="T12" fmla="*/ 2147483647 w 1292"/>
              <a:gd name="T13" fmla="*/ 2147483647 h 1949"/>
              <a:gd name="T14" fmla="*/ 2147483647 w 1292"/>
              <a:gd name="T15" fmla="*/ 2147483647 h 1949"/>
              <a:gd name="T16" fmla="*/ 2147483647 w 1292"/>
              <a:gd name="T17" fmla="*/ 2147483647 h 1949"/>
              <a:gd name="T18" fmla="*/ 2147483647 w 1292"/>
              <a:gd name="T19" fmla="*/ 2147483647 h 1949"/>
              <a:gd name="T20" fmla="*/ 2147483647 w 1292"/>
              <a:gd name="T21" fmla="*/ 2147483647 h 1949"/>
              <a:gd name="T22" fmla="*/ 2147483647 w 1292"/>
              <a:gd name="T23" fmla="*/ 2147483647 h 1949"/>
              <a:gd name="T24" fmla="*/ 2147483647 w 1292"/>
              <a:gd name="T25" fmla="*/ 2147483647 h 1949"/>
              <a:gd name="T26" fmla="*/ 2147483647 w 1292"/>
              <a:gd name="T27" fmla="*/ 2147483647 h 1949"/>
              <a:gd name="T28" fmla="*/ 2147483647 w 1292"/>
              <a:gd name="T29" fmla="*/ 2147483647 h 1949"/>
              <a:gd name="T30" fmla="*/ 2147483647 w 1292"/>
              <a:gd name="T31" fmla="*/ 2147483647 h 1949"/>
              <a:gd name="T32" fmla="*/ 2147483647 w 1292"/>
              <a:gd name="T33" fmla="*/ 2147483647 h 1949"/>
              <a:gd name="T34" fmla="*/ 2147483647 w 1292"/>
              <a:gd name="T35" fmla="*/ 2147483647 h 1949"/>
              <a:gd name="T36" fmla="*/ 2147483647 w 1292"/>
              <a:gd name="T37" fmla="*/ 2147483647 h 1949"/>
              <a:gd name="T38" fmla="*/ 2147483647 w 1292"/>
              <a:gd name="T39" fmla="*/ 2147483647 h 1949"/>
              <a:gd name="T40" fmla="*/ 2147483647 w 1292"/>
              <a:gd name="T41" fmla="*/ 2147483647 h 1949"/>
              <a:gd name="T42" fmla="*/ 2147483647 w 1292"/>
              <a:gd name="T43" fmla="*/ 2147483647 h 1949"/>
              <a:gd name="T44" fmla="*/ 2147483647 w 1292"/>
              <a:gd name="T45" fmla="*/ 2147483647 h 1949"/>
              <a:gd name="T46" fmla="*/ 2147483647 w 1292"/>
              <a:gd name="T47" fmla="*/ 2147483647 h 1949"/>
              <a:gd name="T48" fmla="*/ 2147483647 w 1292"/>
              <a:gd name="T49" fmla="*/ 2147483647 h 1949"/>
              <a:gd name="T50" fmla="*/ 2147483647 w 1292"/>
              <a:gd name="T51" fmla="*/ 0 h 19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2"/>
              <a:gd name="T79" fmla="*/ 0 h 1949"/>
              <a:gd name="T80" fmla="*/ 1292 w 1292"/>
              <a:gd name="T81" fmla="*/ 1949 h 19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2" h="1949">
                <a:moveTo>
                  <a:pt x="0" y="1949"/>
                </a:moveTo>
                <a:cubicBezTo>
                  <a:pt x="21" y="1820"/>
                  <a:pt x="37" y="1611"/>
                  <a:pt x="89" y="1469"/>
                </a:cubicBezTo>
                <a:cubicBezTo>
                  <a:pt x="101" y="1396"/>
                  <a:pt x="121" y="1302"/>
                  <a:pt x="163" y="1240"/>
                </a:cubicBezTo>
                <a:cubicBezTo>
                  <a:pt x="182" y="1212"/>
                  <a:pt x="224" y="1185"/>
                  <a:pt x="251" y="1166"/>
                </a:cubicBezTo>
                <a:cubicBezTo>
                  <a:pt x="278" y="1126"/>
                  <a:pt x="324" y="1107"/>
                  <a:pt x="355" y="1070"/>
                </a:cubicBezTo>
                <a:cubicBezTo>
                  <a:pt x="405" y="1011"/>
                  <a:pt x="338" y="1084"/>
                  <a:pt x="377" y="1026"/>
                </a:cubicBezTo>
                <a:cubicBezTo>
                  <a:pt x="383" y="1017"/>
                  <a:pt x="393" y="1012"/>
                  <a:pt x="399" y="1004"/>
                </a:cubicBezTo>
                <a:cubicBezTo>
                  <a:pt x="427" y="967"/>
                  <a:pt x="448" y="927"/>
                  <a:pt x="487" y="900"/>
                </a:cubicBezTo>
                <a:cubicBezTo>
                  <a:pt x="503" y="876"/>
                  <a:pt x="526" y="867"/>
                  <a:pt x="539" y="841"/>
                </a:cubicBezTo>
                <a:cubicBezTo>
                  <a:pt x="546" y="827"/>
                  <a:pt x="547" y="811"/>
                  <a:pt x="554" y="797"/>
                </a:cubicBezTo>
                <a:cubicBezTo>
                  <a:pt x="573" y="761"/>
                  <a:pt x="598" y="719"/>
                  <a:pt x="620" y="686"/>
                </a:cubicBezTo>
                <a:cubicBezTo>
                  <a:pt x="634" y="664"/>
                  <a:pt x="653" y="636"/>
                  <a:pt x="672" y="620"/>
                </a:cubicBezTo>
                <a:cubicBezTo>
                  <a:pt x="685" y="608"/>
                  <a:pt x="716" y="590"/>
                  <a:pt x="716" y="590"/>
                </a:cubicBezTo>
                <a:cubicBezTo>
                  <a:pt x="721" y="583"/>
                  <a:pt x="725" y="574"/>
                  <a:pt x="731" y="568"/>
                </a:cubicBezTo>
                <a:cubicBezTo>
                  <a:pt x="737" y="562"/>
                  <a:pt x="747" y="560"/>
                  <a:pt x="753" y="553"/>
                </a:cubicBezTo>
                <a:cubicBezTo>
                  <a:pt x="784" y="517"/>
                  <a:pt x="795" y="476"/>
                  <a:pt x="835" y="450"/>
                </a:cubicBezTo>
                <a:cubicBezTo>
                  <a:pt x="851" y="425"/>
                  <a:pt x="906" y="370"/>
                  <a:pt x="931" y="354"/>
                </a:cubicBezTo>
                <a:cubicBezTo>
                  <a:pt x="952" y="321"/>
                  <a:pt x="1000" y="288"/>
                  <a:pt x="1034" y="265"/>
                </a:cubicBezTo>
                <a:cubicBezTo>
                  <a:pt x="1063" y="223"/>
                  <a:pt x="1032" y="258"/>
                  <a:pt x="1071" y="236"/>
                </a:cubicBezTo>
                <a:cubicBezTo>
                  <a:pt x="1086" y="227"/>
                  <a:pt x="1115" y="206"/>
                  <a:pt x="1115" y="206"/>
                </a:cubicBezTo>
                <a:cubicBezTo>
                  <a:pt x="1125" y="178"/>
                  <a:pt x="1151" y="137"/>
                  <a:pt x="1174" y="118"/>
                </a:cubicBezTo>
                <a:cubicBezTo>
                  <a:pt x="1180" y="113"/>
                  <a:pt x="1189" y="113"/>
                  <a:pt x="1196" y="110"/>
                </a:cubicBezTo>
                <a:cubicBezTo>
                  <a:pt x="1204" y="106"/>
                  <a:pt x="1212" y="102"/>
                  <a:pt x="1219" y="96"/>
                </a:cubicBezTo>
                <a:cubicBezTo>
                  <a:pt x="1258" y="64"/>
                  <a:pt x="1222" y="79"/>
                  <a:pt x="1263" y="66"/>
                </a:cubicBezTo>
                <a:cubicBezTo>
                  <a:pt x="1265" y="58"/>
                  <a:pt x="1274" y="29"/>
                  <a:pt x="1278" y="22"/>
                </a:cubicBezTo>
                <a:cubicBezTo>
                  <a:pt x="1282" y="14"/>
                  <a:pt x="1292" y="0"/>
                  <a:pt x="1292"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11" name="Freeform 19">
            <a:extLst>
              <a:ext uri="{FF2B5EF4-FFF2-40B4-BE49-F238E27FC236}">
                <a16:creationId xmlns:a16="http://schemas.microsoft.com/office/drawing/2014/main" id="{5706FD01-CAB8-4BC9-851B-4F3D9C8B3BE8}"/>
              </a:ext>
            </a:extLst>
          </p:cNvPr>
          <p:cNvSpPr>
            <a:spLocks/>
          </p:cNvSpPr>
          <p:nvPr/>
        </p:nvSpPr>
        <p:spPr bwMode="auto">
          <a:xfrm>
            <a:off x="5381625" y="1981200"/>
            <a:ext cx="292100" cy="1852613"/>
          </a:xfrm>
          <a:custGeom>
            <a:avLst/>
            <a:gdLst>
              <a:gd name="T0" fmla="*/ 2147483647 w 184"/>
              <a:gd name="T1" fmla="*/ 2147483647 h 1167"/>
              <a:gd name="T2" fmla="*/ 2147483647 w 184"/>
              <a:gd name="T3" fmla="*/ 2147483647 h 1167"/>
              <a:gd name="T4" fmla="*/ 2147483647 w 184"/>
              <a:gd name="T5" fmla="*/ 2147483647 h 1167"/>
              <a:gd name="T6" fmla="*/ 2147483647 w 184"/>
              <a:gd name="T7" fmla="*/ 2147483647 h 1167"/>
              <a:gd name="T8" fmla="*/ 2147483647 w 184"/>
              <a:gd name="T9" fmla="*/ 2147483647 h 1167"/>
              <a:gd name="T10" fmla="*/ 0 w 184"/>
              <a:gd name="T11" fmla="*/ 0 h 1167"/>
              <a:gd name="T12" fmla="*/ 0 60000 65536"/>
              <a:gd name="T13" fmla="*/ 0 60000 65536"/>
              <a:gd name="T14" fmla="*/ 0 60000 65536"/>
              <a:gd name="T15" fmla="*/ 0 60000 65536"/>
              <a:gd name="T16" fmla="*/ 0 60000 65536"/>
              <a:gd name="T17" fmla="*/ 0 60000 65536"/>
              <a:gd name="T18" fmla="*/ 0 w 184"/>
              <a:gd name="T19" fmla="*/ 0 h 1167"/>
              <a:gd name="T20" fmla="*/ 184 w 184"/>
              <a:gd name="T21" fmla="*/ 1167 h 1167"/>
            </a:gdLst>
            <a:ahLst/>
            <a:cxnLst>
              <a:cxn ang="T12">
                <a:pos x="T0" y="T1"/>
              </a:cxn>
              <a:cxn ang="T13">
                <a:pos x="T2" y="T3"/>
              </a:cxn>
              <a:cxn ang="T14">
                <a:pos x="T4" y="T5"/>
              </a:cxn>
              <a:cxn ang="T15">
                <a:pos x="T6" y="T7"/>
              </a:cxn>
              <a:cxn ang="T16">
                <a:pos x="T8" y="T9"/>
              </a:cxn>
              <a:cxn ang="T17">
                <a:pos x="T10" y="T11"/>
              </a:cxn>
            </a:cxnLst>
            <a:rect l="T18" t="T19" r="T20" b="T21"/>
            <a:pathLst>
              <a:path w="184" h="1167">
                <a:moveTo>
                  <a:pt x="184" y="1167"/>
                </a:moveTo>
                <a:cubicBezTo>
                  <a:pt x="176" y="980"/>
                  <a:pt x="184" y="772"/>
                  <a:pt x="155" y="591"/>
                </a:cubicBezTo>
                <a:cubicBezTo>
                  <a:pt x="152" y="556"/>
                  <a:pt x="151" y="522"/>
                  <a:pt x="147" y="487"/>
                </a:cubicBezTo>
                <a:cubicBezTo>
                  <a:pt x="140" y="427"/>
                  <a:pt x="108" y="361"/>
                  <a:pt x="88" y="303"/>
                </a:cubicBezTo>
                <a:cubicBezTo>
                  <a:pt x="59" y="220"/>
                  <a:pt x="34" y="136"/>
                  <a:pt x="7" y="52"/>
                </a:cubicBezTo>
                <a:cubicBezTo>
                  <a:pt x="0" y="5"/>
                  <a:pt x="0" y="22"/>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12" name="Freeform 20">
            <a:extLst>
              <a:ext uri="{FF2B5EF4-FFF2-40B4-BE49-F238E27FC236}">
                <a16:creationId xmlns:a16="http://schemas.microsoft.com/office/drawing/2014/main" id="{0ECF5F33-AE48-49D8-8DCA-6D5774F15FAA}"/>
              </a:ext>
            </a:extLst>
          </p:cNvPr>
          <p:cNvSpPr>
            <a:spLocks/>
          </p:cNvSpPr>
          <p:nvPr/>
        </p:nvSpPr>
        <p:spPr bwMode="auto">
          <a:xfrm>
            <a:off x="2649538" y="3810000"/>
            <a:ext cx="1963737" cy="2817813"/>
          </a:xfrm>
          <a:custGeom>
            <a:avLst/>
            <a:gdLst>
              <a:gd name="T0" fmla="*/ 2147483647 w 1237"/>
              <a:gd name="T1" fmla="*/ 2147483647 h 1775"/>
              <a:gd name="T2" fmla="*/ 2147483647 w 1237"/>
              <a:gd name="T3" fmla="*/ 2147483647 h 1775"/>
              <a:gd name="T4" fmla="*/ 2147483647 w 1237"/>
              <a:gd name="T5" fmla="*/ 2147483647 h 1775"/>
              <a:gd name="T6" fmla="*/ 2147483647 w 1237"/>
              <a:gd name="T7" fmla="*/ 2147483647 h 1775"/>
              <a:gd name="T8" fmla="*/ 2147483647 w 1237"/>
              <a:gd name="T9" fmla="*/ 2147483647 h 1775"/>
              <a:gd name="T10" fmla="*/ 2147483647 w 1237"/>
              <a:gd name="T11" fmla="*/ 2147483647 h 1775"/>
              <a:gd name="T12" fmla="*/ 2147483647 w 1237"/>
              <a:gd name="T13" fmla="*/ 2147483647 h 1775"/>
              <a:gd name="T14" fmla="*/ 2147483647 w 1237"/>
              <a:gd name="T15" fmla="*/ 2147483647 h 1775"/>
              <a:gd name="T16" fmla="*/ 2147483647 w 1237"/>
              <a:gd name="T17" fmla="*/ 2147483647 h 1775"/>
              <a:gd name="T18" fmla="*/ 2147483647 w 1237"/>
              <a:gd name="T19" fmla="*/ 2147483647 h 1775"/>
              <a:gd name="T20" fmla="*/ 2147483647 w 1237"/>
              <a:gd name="T21" fmla="*/ 2147483647 h 1775"/>
              <a:gd name="T22" fmla="*/ 2147483647 w 1237"/>
              <a:gd name="T23" fmla="*/ 2147483647 h 1775"/>
              <a:gd name="T24" fmla="*/ 2147483647 w 1237"/>
              <a:gd name="T25" fmla="*/ 2147483647 h 1775"/>
              <a:gd name="T26" fmla="*/ 2147483647 w 1237"/>
              <a:gd name="T27" fmla="*/ 2147483647 h 1775"/>
              <a:gd name="T28" fmla="*/ 2147483647 w 1237"/>
              <a:gd name="T29" fmla="*/ 2147483647 h 1775"/>
              <a:gd name="T30" fmla="*/ 2147483647 w 1237"/>
              <a:gd name="T31" fmla="*/ 2147483647 h 1775"/>
              <a:gd name="T32" fmla="*/ 2147483647 w 1237"/>
              <a:gd name="T33" fmla="*/ 2147483647 h 1775"/>
              <a:gd name="T34" fmla="*/ 2147483647 w 1237"/>
              <a:gd name="T35" fmla="*/ 2147483647 h 1775"/>
              <a:gd name="T36" fmla="*/ 2147483647 w 1237"/>
              <a:gd name="T37" fmla="*/ 2147483647 h 1775"/>
              <a:gd name="T38" fmla="*/ 2147483647 w 1237"/>
              <a:gd name="T39" fmla="*/ 2147483647 h 1775"/>
              <a:gd name="T40" fmla="*/ 2147483647 w 1237"/>
              <a:gd name="T41" fmla="*/ 2147483647 h 1775"/>
              <a:gd name="T42" fmla="*/ 2147483647 w 1237"/>
              <a:gd name="T43" fmla="*/ 2147483647 h 1775"/>
              <a:gd name="T44" fmla="*/ 2147483647 w 1237"/>
              <a:gd name="T45" fmla="*/ 2147483647 h 1775"/>
              <a:gd name="T46" fmla="*/ 2147483647 w 1237"/>
              <a:gd name="T47" fmla="*/ 2147483647 h 1775"/>
              <a:gd name="T48" fmla="*/ 2147483647 w 1237"/>
              <a:gd name="T49" fmla="*/ 2147483647 h 1775"/>
              <a:gd name="T50" fmla="*/ 0 w 1237"/>
              <a:gd name="T51" fmla="*/ 0 h 17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37"/>
              <a:gd name="T79" fmla="*/ 0 h 1775"/>
              <a:gd name="T80" fmla="*/ 1237 w 1237"/>
              <a:gd name="T81" fmla="*/ 1775 h 17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37" h="1775">
                <a:moveTo>
                  <a:pt x="1233" y="1772"/>
                </a:moveTo>
                <a:cubicBezTo>
                  <a:pt x="1218" y="1708"/>
                  <a:pt x="1237" y="1775"/>
                  <a:pt x="1211" y="1721"/>
                </a:cubicBezTo>
                <a:cubicBezTo>
                  <a:pt x="1193" y="1684"/>
                  <a:pt x="1189" y="1637"/>
                  <a:pt x="1167" y="1602"/>
                </a:cubicBezTo>
                <a:cubicBezTo>
                  <a:pt x="1161" y="1593"/>
                  <a:pt x="1152" y="1588"/>
                  <a:pt x="1145" y="1580"/>
                </a:cubicBezTo>
                <a:cubicBezTo>
                  <a:pt x="1087" y="1511"/>
                  <a:pt x="1167" y="1602"/>
                  <a:pt x="1122" y="1536"/>
                </a:cubicBezTo>
                <a:cubicBezTo>
                  <a:pt x="1107" y="1515"/>
                  <a:pt x="1087" y="1497"/>
                  <a:pt x="1071" y="1477"/>
                </a:cubicBezTo>
                <a:cubicBezTo>
                  <a:pt x="1055" y="1432"/>
                  <a:pt x="1023" y="1395"/>
                  <a:pt x="1004" y="1351"/>
                </a:cubicBezTo>
                <a:cubicBezTo>
                  <a:pt x="995" y="1330"/>
                  <a:pt x="991" y="1306"/>
                  <a:pt x="982" y="1285"/>
                </a:cubicBezTo>
                <a:cubicBezTo>
                  <a:pt x="951" y="1216"/>
                  <a:pt x="906" y="1148"/>
                  <a:pt x="864" y="1086"/>
                </a:cubicBezTo>
                <a:cubicBezTo>
                  <a:pt x="850" y="1039"/>
                  <a:pt x="793" y="988"/>
                  <a:pt x="753" y="960"/>
                </a:cubicBezTo>
                <a:cubicBezTo>
                  <a:pt x="730" y="927"/>
                  <a:pt x="646" y="854"/>
                  <a:pt x="605" y="842"/>
                </a:cubicBezTo>
                <a:cubicBezTo>
                  <a:pt x="598" y="837"/>
                  <a:pt x="589" y="833"/>
                  <a:pt x="583" y="827"/>
                </a:cubicBezTo>
                <a:cubicBezTo>
                  <a:pt x="577" y="821"/>
                  <a:pt x="576" y="811"/>
                  <a:pt x="569" y="805"/>
                </a:cubicBezTo>
                <a:cubicBezTo>
                  <a:pt x="555" y="793"/>
                  <a:pt x="524" y="775"/>
                  <a:pt x="524" y="775"/>
                </a:cubicBezTo>
                <a:cubicBezTo>
                  <a:pt x="479" y="709"/>
                  <a:pt x="540" y="789"/>
                  <a:pt x="487" y="746"/>
                </a:cubicBezTo>
                <a:cubicBezTo>
                  <a:pt x="480" y="741"/>
                  <a:pt x="480" y="730"/>
                  <a:pt x="473" y="724"/>
                </a:cubicBezTo>
                <a:cubicBezTo>
                  <a:pt x="459" y="712"/>
                  <a:pt x="428" y="694"/>
                  <a:pt x="428" y="694"/>
                </a:cubicBezTo>
                <a:cubicBezTo>
                  <a:pt x="403" y="658"/>
                  <a:pt x="419" y="676"/>
                  <a:pt x="369" y="642"/>
                </a:cubicBezTo>
                <a:cubicBezTo>
                  <a:pt x="362" y="637"/>
                  <a:pt x="347" y="628"/>
                  <a:pt x="347" y="628"/>
                </a:cubicBezTo>
                <a:cubicBezTo>
                  <a:pt x="326" y="597"/>
                  <a:pt x="300" y="580"/>
                  <a:pt x="266" y="569"/>
                </a:cubicBezTo>
                <a:cubicBezTo>
                  <a:pt x="258" y="547"/>
                  <a:pt x="248" y="523"/>
                  <a:pt x="236" y="502"/>
                </a:cubicBezTo>
                <a:cubicBezTo>
                  <a:pt x="227" y="487"/>
                  <a:pt x="207" y="458"/>
                  <a:pt x="207" y="458"/>
                </a:cubicBezTo>
                <a:cubicBezTo>
                  <a:pt x="197" y="405"/>
                  <a:pt x="194" y="363"/>
                  <a:pt x="148" y="332"/>
                </a:cubicBezTo>
                <a:cubicBezTo>
                  <a:pt x="136" y="299"/>
                  <a:pt x="115" y="273"/>
                  <a:pt x="96" y="244"/>
                </a:cubicBezTo>
                <a:cubicBezTo>
                  <a:pt x="86" y="229"/>
                  <a:pt x="66" y="199"/>
                  <a:pt x="66" y="199"/>
                </a:cubicBezTo>
                <a:cubicBezTo>
                  <a:pt x="45" y="134"/>
                  <a:pt x="29" y="62"/>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13" name="Freeform 21">
            <a:extLst>
              <a:ext uri="{FF2B5EF4-FFF2-40B4-BE49-F238E27FC236}">
                <a16:creationId xmlns:a16="http://schemas.microsoft.com/office/drawing/2014/main" id="{C4D63957-24F6-4263-815A-F681F26BA4DC}"/>
              </a:ext>
            </a:extLst>
          </p:cNvPr>
          <p:cNvSpPr>
            <a:spLocks/>
          </p:cNvSpPr>
          <p:nvPr/>
        </p:nvSpPr>
        <p:spPr bwMode="auto">
          <a:xfrm>
            <a:off x="1323975" y="4337050"/>
            <a:ext cx="1771650" cy="411163"/>
          </a:xfrm>
          <a:custGeom>
            <a:avLst/>
            <a:gdLst>
              <a:gd name="T0" fmla="*/ 2147483647 w 1116"/>
              <a:gd name="T1" fmla="*/ 2147483647 h 259"/>
              <a:gd name="T2" fmla="*/ 2147483647 w 1116"/>
              <a:gd name="T3" fmla="*/ 2147483647 h 259"/>
              <a:gd name="T4" fmla="*/ 2147483647 w 1116"/>
              <a:gd name="T5" fmla="*/ 2147483647 h 259"/>
              <a:gd name="T6" fmla="*/ 2147483647 w 1116"/>
              <a:gd name="T7" fmla="*/ 2147483647 h 259"/>
              <a:gd name="T8" fmla="*/ 2147483647 w 1116"/>
              <a:gd name="T9" fmla="*/ 2147483647 h 259"/>
              <a:gd name="T10" fmla="*/ 2147483647 w 1116"/>
              <a:gd name="T11" fmla="*/ 2147483647 h 259"/>
              <a:gd name="T12" fmla="*/ 2147483647 w 1116"/>
              <a:gd name="T13" fmla="*/ 2147483647 h 259"/>
              <a:gd name="T14" fmla="*/ 2147483647 w 1116"/>
              <a:gd name="T15" fmla="*/ 2147483647 h 259"/>
              <a:gd name="T16" fmla="*/ 2147483647 w 1116"/>
              <a:gd name="T17" fmla="*/ 0 h 259"/>
              <a:gd name="T18" fmla="*/ 2147483647 w 1116"/>
              <a:gd name="T19" fmla="*/ 2147483647 h 259"/>
              <a:gd name="T20" fmla="*/ 0 w 1116"/>
              <a:gd name="T21" fmla="*/ 2147483647 h 2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6"/>
              <a:gd name="T34" fmla="*/ 0 h 259"/>
              <a:gd name="T35" fmla="*/ 1116 w 1116"/>
              <a:gd name="T36" fmla="*/ 259 h 2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6" h="259">
                <a:moveTo>
                  <a:pt x="1116" y="259"/>
                </a:moveTo>
                <a:cubicBezTo>
                  <a:pt x="1083" y="247"/>
                  <a:pt x="1056" y="227"/>
                  <a:pt x="1027" y="207"/>
                </a:cubicBezTo>
                <a:cubicBezTo>
                  <a:pt x="992" y="183"/>
                  <a:pt x="949" y="177"/>
                  <a:pt x="909" y="170"/>
                </a:cubicBezTo>
                <a:cubicBezTo>
                  <a:pt x="874" y="146"/>
                  <a:pt x="832" y="138"/>
                  <a:pt x="791" y="126"/>
                </a:cubicBezTo>
                <a:cubicBezTo>
                  <a:pt x="776" y="121"/>
                  <a:pt x="746" y="111"/>
                  <a:pt x="746" y="111"/>
                </a:cubicBezTo>
                <a:cubicBezTo>
                  <a:pt x="719" y="93"/>
                  <a:pt x="689" y="85"/>
                  <a:pt x="658" y="74"/>
                </a:cubicBezTo>
                <a:cubicBezTo>
                  <a:pt x="643" y="69"/>
                  <a:pt x="628" y="64"/>
                  <a:pt x="613" y="59"/>
                </a:cubicBezTo>
                <a:cubicBezTo>
                  <a:pt x="606" y="57"/>
                  <a:pt x="591" y="52"/>
                  <a:pt x="591" y="52"/>
                </a:cubicBezTo>
                <a:cubicBezTo>
                  <a:pt x="537" y="15"/>
                  <a:pt x="502" y="9"/>
                  <a:pt x="436" y="0"/>
                </a:cubicBezTo>
                <a:cubicBezTo>
                  <a:pt x="332" y="7"/>
                  <a:pt x="229" y="21"/>
                  <a:pt x="126" y="37"/>
                </a:cubicBezTo>
                <a:cubicBezTo>
                  <a:pt x="67" y="58"/>
                  <a:pt x="86" y="59"/>
                  <a:pt x="0" y="59"/>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14" name="Freeform 22">
            <a:extLst>
              <a:ext uri="{FF2B5EF4-FFF2-40B4-BE49-F238E27FC236}">
                <a16:creationId xmlns:a16="http://schemas.microsoft.com/office/drawing/2014/main" id="{261A3A7D-E90F-41C9-9C2B-D43341A20FB4}"/>
              </a:ext>
            </a:extLst>
          </p:cNvPr>
          <p:cNvSpPr>
            <a:spLocks/>
          </p:cNvSpPr>
          <p:nvPr/>
        </p:nvSpPr>
        <p:spPr bwMode="auto">
          <a:xfrm>
            <a:off x="3270250" y="2943225"/>
            <a:ext cx="796925" cy="2262188"/>
          </a:xfrm>
          <a:custGeom>
            <a:avLst/>
            <a:gdLst>
              <a:gd name="T0" fmla="*/ 2147483647 w 502"/>
              <a:gd name="T1" fmla="*/ 2147483647 h 1425"/>
              <a:gd name="T2" fmla="*/ 2147483647 w 502"/>
              <a:gd name="T3" fmla="*/ 2147483647 h 1425"/>
              <a:gd name="T4" fmla="*/ 2147483647 w 502"/>
              <a:gd name="T5" fmla="*/ 2147483647 h 1425"/>
              <a:gd name="T6" fmla="*/ 2147483647 w 502"/>
              <a:gd name="T7" fmla="*/ 2147483647 h 1425"/>
              <a:gd name="T8" fmla="*/ 2147483647 w 502"/>
              <a:gd name="T9" fmla="*/ 2147483647 h 1425"/>
              <a:gd name="T10" fmla="*/ 2147483647 w 502"/>
              <a:gd name="T11" fmla="*/ 2147483647 h 1425"/>
              <a:gd name="T12" fmla="*/ 2147483647 w 502"/>
              <a:gd name="T13" fmla="*/ 2147483647 h 1425"/>
              <a:gd name="T14" fmla="*/ 2147483647 w 502"/>
              <a:gd name="T15" fmla="*/ 2147483647 h 1425"/>
              <a:gd name="T16" fmla="*/ 2147483647 w 502"/>
              <a:gd name="T17" fmla="*/ 2147483647 h 1425"/>
              <a:gd name="T18" fmla="*/ 2147483647 w 502"/>
              <a:gd name="T19" fmla="*/ 2147483647 h 1425"/>
              <a:gd name="T20" fmla="*/ 2147483647 w 502"/>
              <a:gd name="T21" fmla="*/ 2147483647 h 1425"/>
              <a:gd name="T22" fmla="*/ 2147483647 w 502"/>
              <a:gd name="T23" fmla="*/ 2147483647 h 1425"/>
              <a:gd name="T24" fmla="*/ 0 w 502"/>
              <a:gd name="T25" fmla="*/ 2147483647 h 1425"/>
              <a:gd name="T26" fmla="*/ 2147483647 w 502"/>
              <a:gd name="T27" fmla="*/ 2147483647 h 1425"/>
              <a:gd name="T28" fmla="*/ 2147483647 w 502"/>
              <a:gd name="T29" fmla="*/ 2147483647 h 1425"/>
              <a:gd name="T30" fmla="*/ 2147483647 w 502"/>
              <a:gd name="T31" fmla="*/ 2147483647 h 1425"/>
              <a:gd name="T32" fmla="*/ 2147483647 w 502"/>
              <a:gd name="T33" fmla="*/ 0 h 14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2"/>
              <a:gd name="T52" fmla="*/ 0 h 1425"/>
              <a:gd name="T53" fmla="*/ 502 w 502"/>
              <a:gd name="T54" fmla="*/ 1425 h 14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2" h="1425">
                <a:moveTo>
                  <a:pt x="502" y="1425"/>
                </a:moveTo>
                <a:cubicBezTo>
                  <a:pt x="480" y="1356"/>
                  <a:pt x="440" y="1327"/>
                  <a:pt x="399" y="1270"/>
                </a:cubicBezTo>
                <a:cubicBezTo>
                  <a:pt x="363" y="1220"/>
                  <a:pt x="359" y="1150"/>
                  <a:pt x="325" y="1100"/>
                </a:cubicBezTo>
                <a:cubicBezTo>
                  <a:pt x="316" y="1072"/>
                  <a:pt x="304" y="1050"/>
                  <a:pt x="288" y="1026"/>
                </a:cubicBezTo>
                <a:cubicBezTo>
                  <a:pt x="272" y="976"/>
                  <a:pt x="296" y="1035"/>
                  <a:pt x="251" y="982"/>
                </a:cubicBezTo>
                <a:cubicBezTo>
                  <a:pt x="246" y="976"/>
                  <a:pt x="248" y="966"/>
                  <a:pt x="244" y="960"/>
                </a:cubicBezTo>
                <a:cubicBezTo>
                  <a:pt x="232" y="942"/>
                  <a:pt x="208" y="927"/>
                  <a:pt x="192" y="915"/>
                </a:cubicBezTo>
                <a:cubicBezTo>
                  <a:pt x="177" y="867"/>
                  <a:pt x="198" y="914"/>
                  <a:pt x="163" y="886"/>
                </a:cubicBezTo>
                <a:cubicBezTo>
                  <a:pt x="141" y="868"/>
                  <a:pt x="112" y="820"/>
                  <a:pt x="89" y="797"/>
                </a:cubicBezTo>
                <a:cubicBezTo>
                  <a:pt x="76" y="758"/>
                  <a:pt x="62" y="719"/>
                  <a:pt x="52" y="679"/>
                </a:cubicBezTo>
                <a:cubicBezTo>
                  <a:pt x="46" y="619"/>
                  <a:pt x="37" y="560"/>
                  <a:pt x="22" y="502"/>
                </a:cubicBezTo>
                <a:cubicBezTo>
                  <a:pt x="19" y="490"/>
                  <a:pt x="18" y="477"/>
                  <a:pt x="15" y="465"/>
                </a:cubicBezTo>
                <a:cubicBezTo>
                  <a:pt x="11" y="450"/>
                  <a:pt x="0" y="420"/>
                  <a:pt x="0" y="420"/>
                </a:cubicBezTo>
                <a:cubicBezTo>
                  <a:pt x="6" y="316"/>
                  <a:pt x="4" y="222"/>
                  <a:pt x="59" y="132"/>
                </a:cubicBezTo>
                <a:cubicBezTo>
                  <a:pt x="69" y="97"/>
                  <a:pt x="85" y="71"/>
                  <a:pt x="96" y="36"/>
                </a:cubicBezTo>
                <a:cubicBezTo>
                  <a:pt x="98" y="29"/>
                  <a:pt x="97" y="18"/>
                  <a:pt x="104" y="14"/>
                </a:cubicBezTo>
                <a:cubicBezTo>
                  <a:pt x="122" y="4"/>
                  <a:pt x="145" y="9"/>
                  <a:pt x="163"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15" name="Freeform 23">
            <a:extLst>
              <a:ext uri="{FF2B5EF4-FFF2-40B4-BE49-F238E27FC236}">
                <a16:creationId xmlns:a16="http://schemas.microsoft.com/office/drawing/2014/main" id="{C110A81C-4503-4A85-86CA-0525102342C7}"/>
              </a:ext>
            </a:extLst>
          </p:cNvPr>
          <p:cNvSpPr>
            <a:spLocks/>
          </p:cNvSpPr>
          <p:nvPr/>
        </p:nvSpPr>
        <p:spPr bwMode="auto">
          <a:xfrm>
            <a:off x="5697538" y="1700213"/>
            <a:ext cx="387350" cy="2074862"/>
          </a:xfrm>
          <a:custGeom>
            <a:avLst/>
            <a:gdLst>
              <a:gd name="T0" fmla="*/ 0 w 244"/>
              <a:gd name="T1" fmla="*/ 2147483647 h 1307"/>
              <a:gd name="T2" fmla="*/ 2147483647 w 244"/>
              <a:gd name="T3" fmla="*/ 2147483647 h 1307"/>
              <a:gd name="T4" fmla="*/ 2147483647 w 244"/>
              <a:gd name="T5" fmla="*/ 2147483647 h 1307"/>
              <a:gd name="T6" fmla="*/ 2147483647 w 244"/>
              <a:gd name="T7" fmla="*/ 2147483647 h 1307"/>
              <a:gd name="T8" fmla="*/ 2147483647 w 244"/>
              <a:gd name="T9" fmla="*/ 2147483647 h 1307"/>
              <a:gd name="T10" fmla="*/ 2147483647 w 244"/>
              <a:gd name="T11" fmla="*/ 2147483647 h 1307"/>
              <a:gd name="T12" fmla="*/ 2147483647 w 244"/>
              <a:gd name="T13" fmla="*/ 2147483647 h 1307"/>
              <a:gd name="T14" fmla="*/ 2147483647 w 244"/>
              <a:gd name="T15" fmla="*/ 2147483647 h 1307"/>
              <a:gd name="T16" fmla="*/ 2147483647 w 244"/>
              <a:gd name="T17" fmla="*/ 2147483647 h 1307"/>
              <a:gd name="T18" fmla="*/ 2147483647 w 244"/>
              <a:gd name="T19" fmla="*/ 2147483647 h 1307"/>
              <a:gd name="T20" fmla="*/ 2147483647 w 244"/>
              <a:gd name="T21" fmla="*/ 2147483647 h 1307"/>
              <a:gd name="T22" fmla="*/ 2147483647 w 244"/>
              <a:gd name="T23" fmla="*/ 2147483647 h 1307"/>
              <a:gd name="T24" fmla="*/ 2147483647 w 244"/>
              <a:gd name="T25" fmla="*/ 2147483647 h 1307"/>
              <a:gd name="T26" fmla="*/ 2147483647 w 244"/>
              <a:gd name="T27" fmla="*/ 0 h 13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307"/>
              <a:gd name="T44" fmla="*/ 244 w 244"/>
              <a:gd name="T45" fmla="*/ 1307 h 13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307">
                <a:moveTo>
                  <a:pt x="0" y="1307"/>
                </a:moveTo>
                <a:cubicBezTo>
                  <a:pt x="12" y="1290"/>
                  <a:pt x="32" y="1276"/>
                  <a:pt x="37" y="1255"/>
                </a:cubicBezTo>
                <a:cubicBezTo>
                  <a:pt x="53" y="1189"/>
                  <a:pt x="71" y="1122"/>
                  <a:pt x="89" y="1056"/>
                </a:cubicBezTo>
                <a:cubicBezTo>
                  <a:pt x="96" y="995"/>
                  <a:pt x="101" y="914"/>
                  <a:pt x="125" y="856"/>
                </a:cubicBezTo>
                <a:cubicBezTo>
                  <a:pt x="137" y="827"/>
                  <a:pt x="160" y="793"/>
                  <a:pt x="177" y="768"/>
                </a:cubicBezTo>
                <a:cubicBezTo>
                  <a:pt x="182" y="761"/>
                  <a:pt x="192" y="746"/>
                  <a:pt x="192" y="746"/>
                </a:cubicBezTo>
                <a:cubicBezTo>
                  <a:pt x="209" y="690"/>
                  <a:pt x="186" y="756"/>
                  <a:pt x="214" y="701"/>
                </a:cubicBezTo>
                <a:cubicBezTo>
                  <a:pt x="232" y="664"/>
                  <a:pt x="235" y="616"/>
                  <a:pt x="244" y="576"/>
                </a:cubicBezTo>
                <a:cubicBezTo>
                  <a:pt x="237" y="469"/>
                  <a:pt x="232" y="382"/>
                  <a:pt x="185" y="288"/>
                </a:cubicBezTo>
                <a:cubicBezTo>
                  <a:pt x="173" y="264"/>
                  <a:pt x="170" y="244"/>
                  <a:pt x="155" y="221"/>
                </a:cubicBezTo>
                <a:cubicBezTo>
                  <a:pt x="145" y="190"/>
                  <a:pt x="130" y="180"/>
                  <a:pt x="111" y="155"/>
                </a:cubicBezTo>
                <a:cubicBezTo>
                  <a:pt x="100" y="141"/>
                  <a:pt x="81" y="111"/>
                  <a:pt x="81" y="111"/>
                </a:cubicBezTo>
                <a:cubicBezTo>
                  <a:pt x="72" y="81"/>
                  <a:pt x="61" y="52"/>
                  <a:pt x="52" y="22"/>
                </a:cubicBezTo>
                <a:cubicBezTo>
                  <a:pt x="49" y="14"/>
                  <a:pt x="37" y="0"/>
                  <a:pt x="37"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16" name="Freeform 24">
            <a:extLst>
              <a:ext uri="{FF2B5EF4-FFF2-40B4-BE49-F238E27FC236}">
                <a16:creationId xmlns:a16="http://schemas.microsoft.com/office/drawing/2014/main" id="{820E165A-561F-4D22-B265-7C0641191336}"/>
              </a:ext>
            </a:extLst>
          </p:cNvPr>
          <p:cNvSpPr>
            <a:spLocks/>
          </p:cNvSpPr>
          <p:nvPr/>
        </p:nvSpPr>
        <p:spPr bwMode="auto">
          <a:xfrm>
            <a:off x="5873750" y="2190750"/>
            <a:ext cx="1031875" cy="1092200"/>
          </a:xfrm>
          <a:custGeom>
            <a:avLst/>
            <a:gdLst>
              <a:gd name="T0" fmla="*/ 0 w 650"/>
              <a:gd name="T1" fmla="*/ 2147483647 h 688"/>
              <a:gd name="T2" fmla="*/ 2147483647 w 650"/>
              <a:gd name="T3" fmla="*/ 2147483647 h 688"/>
              <a:gd name="T4" fmla="*/ 2147483647 w 650"/>
              <a:gd name="T5" fmla="*/ 2147483647 h 688"/>
              <a:gd name="T6" fmla="*/ 2147483647 w 650"/>
              <a:gd name="T7" fmla="*/ 2147483647 h 688"/>
              <a:gd name="T8" fmla="*/ 2147483647 w 650"/>
              <a:gd name="T9" fmla="*/ 2147483647 h 688"/>
              <a:gd name="T10" fmla="*/ 2147483647 w 650"/>
              <a:gd name="T11" fmla="*/ 2147483647 h 688"/>
              <a:gd name="T12" fmla="*/ 2147483647 w 650"/>
              <a:gd name="T13" fmla="*/ 2147483647 h 688"/>
              <a:gd name="T14" fmla="*/ 2147483647 w 650"/>
              <a:gd name="T15" fmla="*/ 2147483647 h 688"/>
              <a:gd name="T16" fmla="*/ 2147483647 w 650"/>
              <a:gd name="T17" fmla="*/ 2147483647 h 688"/>
              <a:gd name="T18" fmla="*/ 2147483647 w 650"/>
              <a:gd name="T19" fmla="*/ 2147483647 h 688"/>
              <a:gd name="T20" fmla="*/ 2147483647 w 650"/>
              <a:gd name="T21" fmla="*/ 2147483647 h 688"/>
              <a:gd name="T22" fmla="*/ 2147483647 w 650"/>
              <a:gd name="T23" fmla="*/ 2147483647 h 6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0"/>
              <a:gd name="T37" fmla="*/ 0 h 688"/>
              <a:gd name="T38" fmla="*/ 650 w 650"/>
              <a:gd name="T39" fmla="*/ 688 h 6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0" h="688">
                <a:moveTo>
                  <a:pt x="0" y="688"/>
                </a:moveTo>
                <a:cubicBezTo>
                  <a:pt x="2" y="681"/>
                  <a:pt x="2" y="672"/>
                  <a:pt x="7" y="666"/>
                </a:cubicBezTo>
                <a:cubicBezTo>
                  <a:pt x="12" y="660"/>
                  <a:pt x="22" y="662"/>
                  <a:pt x="29" y="658"/>
                </a:cubicBezTo>
                <a:cubicBezTo>
                  <a:pt x="55" y="644"/>
                  <a:pt x="67" y="623"/>
                  <a:pt x="96" y="614"/>
                </a:cubicBezTo>
                <a:cubicBezTo>
                  <a:pt x="133" y="589"/>
                  <a:pt x="112" y="607"/>
                  <a:pt x="147" y="555"/>
                </a:cubicBezTo>
                <a:cubicBezTo>
                  <a:pt x="157" y="540"/>
                  <a:pt x="177" y="510"/>
                  <a:pt x="177" y="510"/>
                </a:cubicBezTo>
                <a:cubicBezTo>
                  <a:pt x="185" y="486"/>
                  <a:pt x="191" y="461"/>
                  <a:pt x="199" y="437"/>
                </a:cubicBezTo>
                <a:cubicBezTo>
                  <a:pt x="208" y="353"/>
                  <a:pt x="218" y="262"/>
                  <a:pt x="280" y="200"/>
                </a:cubicBezTo>
                <a:cubicBezTo>
                  <a:pt x="296" y="157"/>
                  <a:pt x="277" y="199"/>
                  <a:pt x="310" y="156"/>
                </a:cubicBezTo>
                <a:cubicBezTo>
                  <a:pt x="348" y="107"/>
                  <a:pt x="365" y="80"/>
                  <a:pt x="428" y="60"/>
                </a:cubicBezTo>
                <a:cubicBezTo>
                  <a:pt x="483" y="23"/>
                  <a:pt x="540" y="14"/>
                  <a:pt x="605" y="8"/>
                </a:cubicBezTo>
                <a:cubicBezTo>
                  <a:pt x="640" y="0"/>
                  <a:pt x="625" y="1"/>
                  <a:pt x="650" y="1"/>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17" name="Freeform 25">
            <a:extLst>
              <a:ext uri="{FF2B5EF4-FFF2-40B4-BE49-F238E27FC236}">
                <a16:creationId xmlns:a16="http://schemas.microsoft.com/office/drawing/2014/main" id="{764A1A28-AB5B-4560-93B7-0FB0E09B9E72}"/>
              </a:ext>
            </a:extLst>
          </p:cNvPr>
          <p:cNvSpPr>
            <a:spLocks/>
          </p:cNvSpPr>
          <p:nvPr/>
        </p:nvSpPr>
        <p:spPr bwMode="auto">
          <a:xfrm>
            <a:off x="2333625" y="2989263"/>
            <a:ext cx="738188" cy="1735137"/>
          </a:xfrm>
          <a:custGeom>
            <a:avLst/>
            <a:gdLst>
              <a:gd name="T0" fmla="*/ 2147483647 w 465"/>
              <a:gd name="T1" fmla="*/ 2147483647 h 1093"/>
              <a:gd name="T2" fmla="*/ 2147483647 w 465"/>
              <a:gd name="T3" fmla="*/ 2147483647 h 1093"/>
              <a:gd name="T4" fmla="*/ 2147483647 w 465"/>
              <a:gd name="T5" fmla="*/ 2147483647 h 1093"/>
              <a:gd name="T6" fmla="*/ 2147483647 w 465"/>
              <a:gd name="T7" fmla="*/ 2147483647 h 1093"/>
              <a:gd name="T8" fmla="*/ 2147483647 w 465"/>
              <a:gd name="T9" fmla="*/ 2147483647 h 1093"/>
              <a:gd name="T10" fmla="*/ 2147483647 w 465"/>
              <a:gd name="T11" fmla="*/ 2147483647 h 1093"/>
              <a:gd name="T12" fmla="*/ 2147483647 w 465"/>
              <a:gd name="T13" fmla="*/ 2147483647 h 1093"/>
              <a:gd name="T14" fmla="*/ 2147483647 w 465"/>
              <a:gd name="T15" fmla="*/ 2147483647 h 1093"/>
              <a:gd name="T16" fmla="*/ 0 w 465"/>
              <a:gd name="T17" fmla="*/ 2147483647 h 1093"/>
              <a:gd name="T18" fmla="*/ 2147483647 w 465"/>
              <a:gd name="T19" fmla="*/ 2147483647 h 1093"/>
              <a:gd name="T20" fmla="*/ 2147483647 w 465"/>
              <a:gd name="T21" fmla="*/ 2147483647 h 1093"/>
              <a:gd name="T22" fmla="*/ 2147483647 w 465"/>
              <a:gd name="T23" fmla="*/ 2147483647 h 1093"/>
              <a:gd name="T24" fmla="*/ 2147483647 w 465"/>
              <a:gd name="T25" fmla="*/ 0 h 10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5"/>
              <a:gd name="T40" fmla="*/ 0 h 1093"/>
              <a:gd name="T41" fmla="*/ 465 w 465"/>
              <a:gd name="T42" fmla="*/ 1093 h 10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5" h="1093">
                <a:moveTo>
                  <a:pt x="465" y="1093"/>
                </a:moveTo>
                <a:cubicBezTo>
                  <a:pt x="453" y="1061"/>
                  <a:pt x="441" y="1045"/>
                  <a:pt x="420" y="1019"/>
                </a:cubicBezTo>
                <a:cubicBezTo>
                  <a:pt x="367" y="952"/>
                  <a:pt x="410" y="1000"/>
                  <a:pt x="376" y="945"/>
                </a:cubicBezTo>
                <a:cubicBezTo>
                  <a:pt x="350" y="903"/>
                  <a:pt x="309" y="867"/>
                  <a:pt x="273" y="835"/>
                </a:cubicBezTo>
                <a:cubicBezTo>
                  <a:pt x="212" y="781"/>
                  <a:pt x="252" y="798"/>
                  <a:pt x="206" y="783"/>
                </a:cubicBezTo>
                <a:cubicBezTo>
                  <a:pt x="143" y="740"/>
                  <a:pt x="223" y="791"/>
                  <a:pt x="162" y="761"/>
                </a:cubicBezTo>
                <a:cubicBezTo>
                  <a:pt x="137" y="748"/>
                  <a:pt x="119" y="725"/>
                  <a:pt x="96" y="709"/>
                </a:cubicBezTo>
                <a:cubicBezTo>
                  <a:pt x="71" y="672"/>
                  <a:pt x="46" y="636"/>
                  <a:pt x="22" y="598"/>
                </a:cubicBezTo>
                <a:cubicBezTo>
                  <a:pt x="10" y="578"/>
                  <a:pt x="0" y="532"/>
                  <a:pt x="0" y="532"/>
                </a:cubicBezTo>
                <a:cubicBezTo>
                  <a:pt x="5" y="401"/>
                  <a:pt x="14" y="287"/>
                  <a:pt x="51" y="163"/>
                </a:cubicBezTo>
                <a:cubicBezTo>
                  <a:pt x="59" y="137"/>
                  <a:pt x="87" y="58"/>
                  <a:pt x="110" y="44"/>
                </a:cubicBezTo>
                <a:cubicBezTo>
                  <a:pt x="123" y="36"/>
                  <a:pt x="155" y="30"/>
                  <a:pt x="155" y="30"/>
                </a:cubicBezTo>
                <a:cubicBezTo>
                  <a:pt x="170" y="5"/>
                  <a:pt x="169" y="16"/>
                  <a:pt x="169"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18" name="Freeform 26">
            <a:extLst>
              <a:ext uri="{FF2B5EF4-FFF2-40B4-BE49-F238E27FC236}">
                <a16:creationId xmlns:a16="http://schemas.microsoft.com/office/drawing/2014/main" id="{FBB217D4-116C-43BF-A580-11500AEEE270}"/>
              </a:ext>
            </a:extLst>
          </p:cNvPr>
          <p:cNvSpPr>
            <a:spLocks/>
          </p:cNvSpPr>
          <p:nvPr/>
        </p:nvSpPr>
        <p:spPr bwMode="auto">
          <a:xfrm>
            <a:off x="1419225" y="3994150"/>
            <a:ext cx="1581150" cy="660400"/>
          </a:xfrm>
          <a:custGeom>
            <a:avLst/>
            <a:gdLst>
              <a:gd name="T0" fmla="*/ 2147483647 w 996"/>
              <a:gd name="T1" fmla="*/ 2147483647 h 416"/>
              <a:gd name="T2" fmla="*/ 2147483647 w 996"/>
              <a:gd name="T3" fmla="*/ 2147483647 h 416"/>
              <a:gd name="T4" fmla="*/ 2147483647 w 996"/>
              <a:gd name="T5" fmla="*/ 2147483647 h 416"/>
              <a:gd name="T6" fmla="*/ 2147483647 w 996"/>
              <a:gd name="T7" fmla="*/ 2147483647 h 416"/>
              <a:gd name="T8" fmla="*/ 2147483647 w 996"/>
              <a:gd name="T9" fmla="*/ 2147483647 h 416"/>
              <a:gd name="T10" fmla="*/ 2147483647 w 996"/>
              <a:gd name="T11" fmla="*/ 2147483647 h 416"/>
              <a:gd name="T12" fmla="*/ 2147483647 w 996"/>
              <a:gd name="T13" fmla="*/ 2147483647 h 416"/>
              <a:gd name="T14" fmla="*/ 2147483647 w 996"/>
              <a:gd name="T15" fmla="*/ 2147483647 h 416"/>
              <a:gd name="T16" fmla="*/ 2147483647 w 996"/>
              <a:gd name="T17" fmla="*/ 2147483647 h 416"/>
              <a:gd name="T18" fmla="*/ 2147483647 w 996"/>
              <a:gd name="T19" fmla="*/ 2147483647 h 416"/>
              <a:gd name="T20" fmla="*/ 2147483647 w 996"/>
              <a:gd name="T21" fmla="*/ 2147483647 h 416"/>
              <a:gd name="T22" fmla="*/ 2147483647 w 996"/>
              <a:gd name="T23" fmla="*/ 2147483647 h 416"/>
              <a:gd name="T24" fmla="*/ 2147483647 w 996"/>
              <a:gd name="T25" fmla="*/ 2147483647 h 416"/>
              <a:gd name="T26" fmla="*/ 2147483647 w 996"/>
              <a:gd name="T27" fmla="*/ 2147483647 h 416"/>
              <a:gd name="T28" fmla="*/ 2147483647 w 996"/>
              <a:gd name="T29" fmla="*/ 2147483647 h 416"/>
              <a:gd name="T30" fmla="*/ 2147483647 w 996"/>
              <a:gd name="T31" fmla="*/ 2147483647 h 416"/>
              <a:gd name="T32" fmla="*/ 0 w 996"/>
              <a:gd name="T33" fmla="*/ 2147483647 h 4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6"/>
              <a:gd name="T52" fmla="*/ 0 h 416"/>
              <a:gd name="T53" fmla="*/ 996 w 996"/>
              <a:gd name="T54" fmla="*/ 416 h 4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6" h="416">
                <a:moveTo>
                  <a:pt x="996" y="416"/>
                </a:moveTo>
                <a:cubicBezTo>
                  <a:pt x="973" y="345"/>
                  <a:pt x="897" y="283"/>
                  <a:pt x="827" y="261"/>
                </a:cubicBezTo>
                <a:cubicBezTo>
                  <a:pt x="793" y="227"/>
                  <a:pt x="753" y="216"/>
                  <a:pt x="708" y="202"/>
                </a:cubicBezTo>
                <a:cubicBezTo>
                  <a:pt x="701" y="197"/>
                  <a:pt x="692" y="193"/>
                  <a:pt x="686" y="187"/>
                </a:cubicBezTo>
                <a:cubicBezTo>
                  <a:pt x="680" y="181"/>
                  <a:pt x="679" y="170"/>
                  <a:pt x="672" y="165"/>
                </a:cubicBezTo>
                <a:cubicBezTo>
                  <a:pt x="661" y="157"/>
                  <a:pt x="647" y="156"/>
                  <a:pt x="635" y="150"/>
                </a:cubicBezTo>
                <a:cubicBezTo>
                  <a:pt x="619" y="141"/>
                  <a:pt x="590" y="120"/>
                  <a:pt x="590" y="120"/>
                </a:cubicBezTo>
                <a:cubicBezTo>
                  <a:pt x="551" y="59"/>
                  <a:pt x="603" y="130"/>
                  <a:pt x="553" y="91"/>
                </a:cubicBezTo>
                <a:cubicBezTo>
                  <a:pt x="546" y="86"/>
                  <a:pt x="546" y="74"/>
                  <a:pt x="539" y="69"/>
                </a:cubicBezTo>
                <a:cubicBezTo>
                  <a:pt x="533" y="64"/>
                  <a:pt x="523" y="65"/>
                  <a:pt x="516" y="61"/>
                </a:cubicBezTo>
                <a:cubicBezTo>
                  <a:pt x="439" y="22"/>
                  <a:pt x="558" y="72"/>
                  <a:pt x="465" y="32"/>
                </a:cubicBezTo>
                <a:cubicBezTo>
                  <a:pt x="420" y="12"/>
                  <a:pt x="366" y="9"/>
                  <a:pt x="317" y="2"/>
                </a:cubicBezTo>
                <a:cubicBezTo>
                  <a:pt x="273" y="5"/>
                  <a:pt x="225" y="0"/>
                  <a:pt x="184" y="17"/>
                </a:cubicBezTo>
                <a:cubicBezTo>
                  <a:pt x="86" y="59"/>
                  <a:pt x="231" y="10"/>
                  <a:pt x="140" y="39"/>
                </a:cubicBezTo>
                <a:cubicBezTo>
                  <a:pt x="127" y="75"/>
                  <a:pt x="97" y="73"/>
                  <a:pt x="66" y="91"/>
                </a:cubicBezTo>
                <a:cubicBezTo>
                  <a:pt x="51" y="100"/>
                  <a:pt x="37" y="110"/>
                  <a:pt x="22" y="120"/>
                </a:cubicBezTo>
                <a:cubicBezTo>
                  <a:pt x="15" y="125"/>
                  <a:pt x="0" y="135"/>
                  <a:pt x="0" y="135"/>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19" name="Freeform 27">
            <a:extLst>
              <a:ext uri="{FF2B5EF4-FFF2-40B4-BE49-F238E27FC236}">
                <a16:creationId xmlns:a16="http://schemas.microsoft.com/office/drawing/2014/main" id="{E34C6249-8A62-4DD5-86B2-45961D8CFF1E}"/>
              </a:ext>
            </a:extLst>
          </p:cNvPr>
          <p:cNvSpPr>
            <a:spLocks/>
          </p:cNvSpPr>
          <p:nvPr/>
        </p:nvSpPr>
        <p:spPr bwMode="auto">
          <a:xfrm>
            <a:off x="1382713" y="4872038"/>
            <a:ext cx="1501775" cy="1293812"/>
          </a:xfrm>
          <a:custGeom>
            <a:avLst/>
            <a:gdLst>
              <a:gd name="T0" fmla="*/ 2147483647 w 946"/>
              <a:gd name="T1" fmla="*/ 2147483647 h 815"/>
              <a:gd name="T2" fmla="*/ 2147483647 w 946"/>
              <a:gd name="T3" fmla="*/ 2147483647 h 815"/>
              <a:gd name="T4" fmla="*/ 2147483647 w 946"/>
              <a:gd name="T5" fmla="*/ 2147483647 h 815"/>
              <a:gd name="T6" fmla="*/ 2147483647 w 946"/>
              <a:gd name="T7" fmla="*/ 2147483647 h 815"/>
              <a:gd name="T8" fmla="*/ 2147483647 w 946"/>
              <a:gd name="T9" fmla="*/ 2147483647 h 815"/>
              <a:gd name="T10" fmla="*/ 2147483647 w 946"/>
              <a:gd name="T11" fmla="*/ 2147483647 h 815"/>
              <a:gd name="T12" fmla="*/ 2147483647 w 946"/>
              <a:gd name="T13" fmla="*/ 2147483647 h 815"/>
              <a:gd name="T14" fmla="*/ 2147483647 w 946"/>
              <a:gd name="T15" fmla="*/ 2147483647 h 815"/>
              <a:gd name="T16" fmla="*/ 2147483647 w 946"/>
              <a:gd name="T17" fmla="*/ 2147483647 h 815"/>
              <a:gd name="T18" fmla="*/ 2147483647 w 946"/>
              <a:gd name="T19" fmla="*/ 2147483647 h 815"/>
              <a:gd name="T20" fmla="*/ 2147483647 w 946"/>
              <a:gd name="T21" fmla="*/ 2147483647 h 815"/>
              <a:gd name="T22" fmla="*/ 2147483647 w 946"/>
              <a:gd name="T23" fmla="*/ 2147483647 h 815"/>
              <a:gd name="T24" fmla="*/ 2147483647 w 946"/>
              <a:gd name="T25" fmla="*/ 2147483647 h 815"/>
              <a:gd name="T26" fmla="*/ 2147483647 w 946"/>
              <a:gd name="T27" fmla="*/ 2147483647 h 815"/>
              <a:gd name="T28" fmla="*/ 0 w 946"/>
              <a:gd name="T29" fmla="*/ 2147483647 h 8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6"/>
              <a:gd name="T46" fmla="*/ 0 h 815"/>
              <a:gd name="T47" fmla="*/ 946 w 946"/>
              <a:gd name="T48" fmla="*/ 815 h 8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6" h="815">
                <a:moveTo>
                  <a:pt x="946" y="815"/>
                </a:moveTo>
                <a:cubicBezTo>
                  <a:pt x="936" y="800"/>
                  <a:pt x="931" y="781"/>
                  <a:pt x="916" y="771"/>
                </a:cubicBezTo>
                <a:cubicBezTo>
                  <a:pt x="880" y="746"/>
                  <a:pt x="839" y="739"/>
                  <a:pt x="798" y="727"/>
                </a:cubicBezTo>
                <a:cubicBezTo>
                  <a:pt x="745" y="712"/>
                  <a:pt x="808" y="728"/>
                  <a:pt x="754" y="705"/>
                </a:cubicBezTo>
                <a:cubicBezTo>
                  <a:pt x="739" y="699"/>
                  <a:pt x="709" y="690"/>
                  <a:pt x="709" y="690"/>
                </a:cubicBezTo>
                <a:cubicBezTo>
                  <a:pt x="686" y="667"/>
                  <a:pt x="673" y="663"/>
                  <a:pt x="643" y="653"/>
                </a:cubicBezTo>
                <a:cubicBezTo>
                  <a:pt x="613" y="623"/>
                  <a:pt x="580" y="598"/>
                  <a:pt x="554" y="564"/>
                </a:cubicBezTo>
                <a:cubicBezTo>
                  <a:pt x="543" y="550"/>
                  <a:pt x="535" y="535"/>
                  <a:pt x="525" y="520"/>
                </a:cubicBezTo>
                <a:cubicBezTo>
                  <a:pt x="520" y="513"/>
                  <a:pt x="510" y="498"/>
                  <a:pt x="510" y="498"/>
                </a:cubicBezTo>
                <a:cubicBezTo>
                  <a:pt x="492" y="444"/>
                  <a:pt x="488" y="454"/>
                  <a:pt x="458" y="409"/>
                </a:cubicBezTo>
                <a:cubicBezTo>
                  <a:pt x="447" y="375"/>
                  <a:pt x="440" y="328"/>
                  <a:pt x="421" y="298"/>
                </a:cubicBezTo>
                <a:cubicBezTo>
                  <a:pt x="401" y="268"/>
                  <a:pt x="386" y="242"/>
                  <a:pt x="370" y="210"/>
                </a:cubicBezTo>
                <a:cubicBezTo>
                  <a:pt x="359" y="188"/>
                  <a:pt x="330" y="118"/>
                  <a:pt x="311" y="99"/>
                </a:cubicBezTo>
                <a:cubicBezTo>
                  <a:pt x="287" y="75"/>
                  <a:pt x="250" y="52"/>
                  <a:pt x="222" y="33"/>
                </a:cubicBezTo>
                <a:cubicBezTo>
                  <a:pt x="172" y="0"/>
                  <a:pt x="38" y="3"/>
                  <a:pt x="0" y="3"/>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20" name="Freeform 28">
            <a:extLst>
              <a:ext uri="{FF2B5EF4-FFF2-40B4-BE49-F238E27FC236}">
                <a16:creationId xmlns:a16="http://schemas.microsoft.com/office/drawing/2014/main" id="{29B28452-F801-4305-A4D6-5FD0B832A76F}"/>
              </a:ext>
            </a:extLst>
          </p:cNvPr>
          <p:cNvSpPr>
            <a:spLocks/>
          </p:cNvSpPr>
          <p:nvPr/>
        </p:nvSpPr>
        <p:spPr bwMode="auto">
          <a:xfrm>
            <a:off x="4256088" y="2801938"/>
            <a:ext cx="415925" cy="2462212"/>
          </a:xfrm>
          <a:custGeom>
            <a:avLst/>
            <a:gdLst>
              <a:gd name="T0" fmla="*/ 0 w 262"/>
              <a:gd name="T1" fmla="*/ 2147483647 h 1551"/>
              <a:gd name="T2" fmla="*/ 2147483647 w 262"/>
              <a:gd name="T3" fmla="*/ 2147483647 h 1551"/>
              <a:gd name="T4" fmla="*/ 2147483647 w 262"/>
              <a:gd name="T5" fmla="*/ 2147483647 h 1551"/>
              <a:gd name="T6" fmla="*/ 2147483647 w 262"/>
              <a:gd name="T7" fmla="*/ 2147483647 h 1551"/>
              <a:gd name="T8" fmla="*/ 2147483647 w 262"/>
              <a:gd name="T9" fmla="*/ 2147483647 h 1551"/>
              <a:gd name="T10" fmla="*/ 2147483647 w 262"/>
              <a:gd name="T11" fmla="*/ 2147483647 h 1551"/>
              <a:gd name="T12" fmla="*/ 2147483647 w 262"/>
              <a:gd name="T13" fmla="*/ 2147483647 h 1551"/>
              <a:gd name="T14" fmla="*/ 2147483647 w 262"/>
              <a:gd name="T15" fmla="*/ 2147483647 h 1551"/>
              <a:gd name="T16" fmla="*/ 2147483647 w 262"/>
              <a:gd name="T17" fmla="*/ 2147483647 h 1551"/>
              <a:gd name="T18" fmla="*/ 2147483647 w 262"/>
              <a:gd name="T19" fmla="*/ 2147483647 h 1551"/>
              <a:gd name="T20" fmla="*/ 2147483647 w 262"/>
              <a:gd name="T21" fmla="*/ 0 h 15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2"/>
              <a:gd name="T34" fmla="*/ 0 h 1551"/>
              <a:gd name="T35" fmla="*/ 262 w 262"/>
              <a:gd name="T36" fmla="*/ 1551 h 15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2" h="1551">
                <a:moveTo>
                  <a:pt x="0" y="1551"/>
                </a:moveTo>
                <a:cubicBezTo>
                  <a:pt x="16" y="1480"/>
                  <a:pt x="13" y="1458"/>
                  <a:pt x="22" y="1366"/>
                </a:cubicBezTo>
                <a:cubicBezTo>
                  <a:pt x="28" y="1306"/>
                  <a:pt x="52" y="1247"/>
                  <a:pt x="66" y="1189"/>
                </a:cubicBezTo>
                <a:cubicBezTo>
                  <a:pt x="76" y="1146"/>
                  <a:pt x="81" y="1088"/>
                  <a:pt x="103" y="1049"/>
                </a:cubicBezTo>
                <a:cubicBezTo>
                  <a:pt x="112" y="1033"/>
                  <a:pt x="133" y="1004"/>
                  <a:pt x="133" y="1004"/>
                </a:cubicBezTo>
                <a:cubicBezTo>
                  <a:pt x="141" y="973"/>
                  <a:pt x="155" y="958"/>
                  <a:pt x="169" y="930"/>
                </a:cubicBezTo>
                <a:cubicBezTo>
                  <a:pt x="181" y="906"/>
                  <a:pt x="184" y="886"/>
                  <a:pt x="199" y="864"/>
                </a:cubicBezTo>
                <a:cubicBezTo>
                  <a:pt x="218" y="805"/>
                  <a:pt x="239" y="746"/>
                  <a:pt x="258" y="687"/>
                </a:cubicBezTo>
                <a:cubicBezTo>
                  <a:pt x="254" y="547"/>
                  <a:pt x="262" y="383"/>
                  <a:pt x="236" y="244"/>
                </a:cubicBezTo>
                <a:cubicBezTo>
                  <a:pt x="231" y="175"/>
                  <a:pt x="232" y="143"/>
                  <a:pt x="221" y="81"/>
                </a:cubicBezTo>
                <a:cubicBezTo>
                  <a:pt x="216" y="54"/>
                  <a:pt x="206" y="0"/>
                  <a:pt x="206"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21" name="Freeform 29">
            <a:extLst>
              <a:ext uri="{FF2B5EF4-FFF2-40B4-BE49-F238E27FC236}">
                <a16:creationId xmlns:a16="http://schemas.microsoft.com/office/drawing/2014/main" id="{668F8528-33EA-4E2A-893B-934C46A5CD1B}"/>
              </a:ext>
            </a:extLst>
          </p:cNvPr>
          <p:cNvSpPr>
            <a:spLocks/>
          </p:cNvSpPr>
          <p:nvPr/>
        </p:nvSpPr>
        <p:spPr bwMode="auto">
          <a:xfrm>
            <a:off x="1946275" y="3352800"/>
            <a:ext cx="901700" cy="1114425"/>
          </a:xfrm>
          <a:custGeom>
            <a:avLst/>
            <a:gdLst>
              <a:gd name="T0" fmla="*/ 2147483647 w 568"/>
              <a:gd name="T1" fmla="*/ 2147483647 h 702"/>
              <a:gd name="T2" fmla="*/ 2147483647 w 568"/>
              <a:gd name="T3" fmla="*/ 2147483647 h 702"/>
              <a:gd name="T4" fmla="*/ 2147483647 w 568"/>
              <a:gd name="T5" fmla="*/ 2147483647 h 702"/>
              <a:gd name="T6" fmla="*/ 2147483647 w 568"/>
              <a:gd name="T7" fmla="*/ 2147483647 h 702"/>
              <a:gd name="T8" fmla="*/ 2147483647 w 568"/>
              <a:gd name="T9" fmla="*/ 2147483647 h 702"/>
              <a:gd name="T10" fmla="*/ 2147483647 w 568"/>
              <a:gd name="T11" fmla="*/ 2147483647 h 702"/>
              <a:gd name="T12" fmla="*/ 2147483647 w 568"/>
              <a:gd name="T13" fmla="*/ 2147483647 h 702"/>
              <a:gd name="T14" fmla="*/ 2147483647 w 568"/>
              <a:gd name="T15" fmla="*/ 2147483647 h 702"/>
              <a:gd name="T16" fmla="*/ 2147483647 w 568"/>
              <a:gd name="T17" fmla="*/ 2147483647 h 702"/>
              <a:gd name="T18" fmla="*/ 2147483647 w 568"/>
              <a:gd name="T19" fmla="*/ 2147483647 h 702"/>
              <a:gd name="T20" fmla="*/ 2147483647 w 568"/>
              <a:gd name="T21" fmla="*/ 2147483647 h 702"/>
              <a:gd name="T22" fmla="*/ 2147483647 w 568"/>
              <a:gd name="T23" fmla="*/ 2147483647 h 702"/>
              <a:gd name="T24" fmla="*/ 0 w 568"/>
              <a:gd name="T25" fmla="*/ 0 h 7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8"/>
              <a:gd name="T40" fmla="*/ 0 h 702"/>
              <a:gd name="T41" fmla="*/ 568 w 568"/>
              <a:gd name="T42" fmla="*/ 702 h 7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8" h="702">
                <a:moveTo>
                  <a:pt x="568" y="702"/>
                </a:moveTo>
                <a:cubicBezTo>
                  <a:pt x="563" y="687"/>
                  <a:pt x="559" y="672"/>
                  <a:pt x="554" y="657"/>
                </a:cubicBezTo>
                <a:cubicBezTo>
                  <a:pt x="551" y="649"/>
                  <a:pt x="539" y="647"/>
                  <a:pt x="532" y="642"/>
                </a:cubicBezTo>
                <a:cubicBezTo>
                  <a:pt x="500" y="622"/>
                  <a:pt x="474" y="597"/>
                  <a:pt x="443" y="576"/>
                </a:cubicBezTo>
                <a:cubicBezTo>
                  <a:pt x="433" y="561"/>
                  <a:pt x="428" y="542"/>
                  <a:pt x="413" y="532"/>
                </a:cubicBezTo>
                <a:cubicBezTo>
                  <a:pt x="398" y="522"/>
                  <a:pt x="369" y="502"/>
                  <a:pt x="369" y="502"/>
                </a:cubicBezTo>
                <a:cubicBezTo>
                  <a:pt x="348" y="471"/>
                  <a:pt x="322" y="454"/>
                  <a:pt x="288" y="443"/>
                </a:cubicBezTo>
                <a:cubicBezTo>
                  <a:pt x="259" y="414"/>
                  <a:pt x="237" y="405"/>
                  <a:pt x="199" y="391"/>
                </a:cubicBezTo>
                <a:cubicBezTo>
                  <a:pt x="178" y="370"/>
                  <a:pt x="157" y="357"/>
                  <a:pt x="140" y="332"/>
                </a:cubicBezTo>
                <a:cubicBezTo>
                  <a:pt x="127" y="291"/>
                  <a:pt x="97" y="258"/>
                  <a:pt x="74" y="222"/>
                </a:cubicBezTo>
                <a:cubicBezTo>
                  <a:pt x="58" y="198"/>
                  <a:pt x="60" y="200"/>
                  <a:pt x="44" y="177"/>
                </a:cubicBezTo>
                <a:cubicBezTo>
                  <a:pt x="39" y="170"/>
                  <a:pt x="29" y="155"/>
                  <a:pt x="29" y="155"/>
                </a:cubicBezTo>
                <a:cubicBezTo>
                  <a:pt x="9" y="93"/>
                  <a:pt x="0" y="70"/>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22" name="Freeform 30">
            <a:extLst>
              <a:ext uri="{FF2B5EF4-FFF2-40B4-BE49-F238E27FC236}">
                <a16:creationId xmlns:a16="http://schemas.microsoft.com/office/drawing/2014/main" id="{8C322203-362B-4F49-BA72-E42EFBF29B90}"/>
              </a:ext>
            </a:extLst>
          </p:cNvPr>
          <p:cNvSpPr>
            <a:spLocks/>
          </p:cNvSpPr>
          <p:nvPr/>
        </p:nvSpPr>
        <p:spPr bwMode="auto">
          <a:xfrm>
            <a:off x="5018088" y="4419600"/>
            <a:ext cx="1887537" cy="2122488"/>
          </a:xfrm>
          <a:custGeom>
            <a:avLst/>
            <a:gdLst>
              <a:gd name="T0" fmla="*/ 0 w 1189"/>
              <a:gd name="T1" fmla="*/ 2147483647 h 1337"/>
              <a:gd name="T2" fmla="*/ 2147483647 w 1189"/>
              <a:gd name="T3" fmla="*/ 2147483647 h 1337"/>
              <a:gd name="T4" fmla="*/ 2147483647 w 1189"/>
              <a:gd name="T5" fmla="*/ 2147483647 h 1337"/>
              <a:gd name="T6" fmla="*/ 2147483647 w 1189"/>
              <a:gd name="T7" fmla="*/ 2147483647 h 1337"/>
              <a:gd name="T8" fmla="*/ 2147483647 w 1189"/>
              <a:gd name="T9" fmla="*/ 2147483647 h 1337"/>
              <a:gd name="T10" fmla="*/ 2147483647 w 1189"/>
              <a:gd name="T11" fmla="*/ 2147483647 h 1337"/>
              <a:gd name="T12" fmla="*/ 2147483647 w 1189"/>
              <a:gd name="T13" fmla="*/ 2147483647 h 1337"/>
              <a:gd name="T14" fmla="*/ 2147483647 w 1189"/>
              <a:gd name="T15" fmla="*/ 2147483647 h 1337"/>
              <a:gd name="T16" fmla="*/ 2147483647 w 1189"/>
              <a:gd name="T17" fmla="*/ 2147483647 h 1337"/>
              <a:gd name="T18" fmla="*/ 2147483647 w 1189"/>
              <a:gd name="T19" fmla="*/ 2147483647 h 1337"/>
              <a:gd name="T20" fmla="*/ 2147483647 w 1189"/>
              <a:gd name="T21" fmla="*/ 2147483647 h 1337"/>
              <a:gd name="T22" fmla="*/ 2147483647 w 1189"/>
              <a:gd name="T23" fmla="*/ 2147483647 h 1337"/>
              <a:gd name="T24" fmla="*/ 2147483647 w 1189"/>
              <a:gd name="T25" fmla="*/ 2147483647 h 1337"/>
              <a:gd name="T26" fmla="*/ 2147483647 w 1189"/>
              <a:gd name="T27" fmla="*/ 2147483647 h 1337"/>
              <a:gd name="T28" fmla="*/ 2147483647 w 1189"/>
              <a:gd name="T29" fmla="*/ 2147483647 h 1337"/>
              <a:gd name="T30" fmla="*/ 2147483647 w 1189"/>
              <a:gd name="T31" fmla="*/ 0 h 13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9"/>
              <a:gd name="T49" fmla="*/ 0 h 1337"/>
              <a:gd name="T50" fmla="*/ 1189 w 1189"/>
              <a:gd name="T51" fmla="*/ 1337 h 13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9" h="1337">
                <a:moveTo>
                  <a:pt x="0" y="1337"/>
                </a:moveTo>
                <a:cubicBezTo>
                  <a:pt x="37" y="1312"/>
                  <a:pt x="37" y="1284"/>
                  <a:pt x="59" y="1248"/>
                </a:cubicBezTo>
                <a:cubicBezTo>
                  <a:pt x="79" y="1214"/>
                  <a:pt x="96" y="1177"/>
                  <a:pt x="118" y="1145"/>
                </a:cubicBezTo>
                <a:cubicBezTo>
                  <a:pt x="128" y="1111"/>
                  <a:pt x="129" y="1090"/>
                  <a:pt x="155" y="1063"/>
                </a:cubicBezTo>
                <a:cubicBezTo>
                  <a:pt x="164" y="1034"/>
                  <a:pt x="175" y="1008"/>
                  <a:pt x="192" y="982"/>
                </a:cubicBezTo>
                <a:cubicBezTo>
                  <a:pt x="200" y="948"/>
                  <a:pt x="218" y="920"/>
                  <a:pt x="229" y="886"/>
                </a:cubicBezTo>
                <a:cubicBezTo>
                  <a:pt x="242" y="847"/>
                  <a:pt x="250" y="802"/>
                  <a:pt x="273" y="768"/>
                </a:cubicBezTo>
                <a:cubicBezTo>
                  <a:pt x="289" y="701"/>
                  <a:pt x="385" y="585"/>
                  <a:pt x="450" y="561"/>
                </a:cubicBezTo>
                <a:cubicBezTo>
                  <a:pt x="468" y="535"/>
                  <a:pt x="498" y="505"/>
                  <a:pt x="524" y="487"/>
                </a:cubicBezTo>
                <a:cubicBezTo>
                  <a:pt x="550" y="448"/>
                  <a:pt x="626" y="398"/>
                  <a:pt x="672" y="384"/>
                </a:cubicBezTo>
                <a:cubicBezTo>
                  <a:pt x="696" y="368"/>
                  <a:pt x="718" y="356"/>
                  <a:pt x="745" y="347"/>
                </a:cubicBezTo>
                <a:cubicBezTo>
                  <a:pt x="778" y="315"/>
                  <a:pt x="823" y="299"/>
                  <a:pt x="856" y="266"/>
                </a:cubicBezTo>
                <a:cubicBezTo>
                  <a:pt x="886" y="236"/>
                  <a:pt x="908" y="209"/>
                  <a:pt x="945" y="185"/>
                </a:cubicBezTo>
                <a:cubicBezTo>
                  <a:pt x="970" y="147"/>
                  <a:pt x="1026" y="99"/>
                  <a:pt x="1063" y="74"/>
                </a:cubicBezTo>
                <a:cubicBezTo>
                  <a:pt x="1078" y="64"/>
                  <a:pt x="1107" y="44"/>
                  <a:pt x="1107" y="44"/>
                </a:cubicBezTo>
                <a:cubicBezTo>
                  <a:pt x="1137" y="0"/>
                  <a:pt x="1156" y="29"/>
                  <a:pt x="1189"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23" name="Freeform 31">
            <a:extLst>
              <a:ext uri="{FF2B5EF4-FFF2-40B4-BE49-F238E27FC236}">
                <a16:creationId xmlns:a16="http://schemas.microsoft.com/office/drawing/2014/main" id="{392DFE76-A6AD-4366-B3C6-A538BE663AE1}"/>
              </a:ext>
            </a:extLst>
          </p:cNvPr>
          <p:cNvSpPr>
            <a:spLocks/>
          </p:cNvSpPr>
          <p:nvPr/>
        </p:nvSpPr>
        <p:spPr bwMode="auto">
          <a:xfrm>
            <a:off x="5454650" y="3305175"/>
            <a:ext cx="1520825" cy="1793875"/>
          </a:xfrm>
          <a:custGeom>
            <a:avLst/>
            <a:gdLst>
              <a:gd name="T0" fmla="*/ 2147483647 w 958"/>
              <a:gd name="T1" fmla="*/ 2147483647 h 1130"/>
              <a:gd name="T2" fmla="*/ 2147483647 w 958"/>
              <a:gd name="T3" fmla="*/ 2147483647 h 1130"/>
              <a:gd name="T4" fmla="*/ 2147483647 w 958"/>
              <a:gd name="T5" fmla="*/ 2147483647 h 1130"/>
              <a:gd name="T6" fmla="*/ 2147483647 w 958"/>
              <a:gd name="T7" fmla="*/ 2147483647 h 1130"/>
              <a:gd name="T8" fmla="*/ 2147483647 w 958"/>
              <a:gd name="T9" fmla="*/ 2147483647 h 1130"/>
              <a:gd name="T10" fmla="*/ 2147483647 w 958"/>
              <a:gd name="T11" fmla="*/ 2147483647 h 1130"/>
              <a:gd name="T12" fmla="*/ 2147483647 w 958"/>
              <a:gd name="T13" fmla="*/ 2147483647 h 1130"/>
              <a:gd name="T14" fmla="*/ 2147483647 w 958"/>
              <a:gd name="T15" fmla="*/ 2147483647 h 1130"/>
              <a:gd name="T16" fmla="*/ 2147483647 w 958"/>
              <a:gd name="T17" fmla="*/ 2147483647 h 1130"/>
              <a:gd name="T18" fmla="*/ 2147483647 w 958"/>
              <a:gd name="T19" fmla="*/ 2147483647 h 1130"/>
              <a:gd name="T20" fmla="*/ 2147483647 w 958"/>
              <a:gd name="T21" fmla="*/ 2147483647 h 1130"/>
              <a:gd name="T22" fmla="*/ 2147483647 w 958"/>
              <a:gd name="T23" fmla="*/ 2147483647 h 1130"/>
              <a:gd name="T24" fmla="*/ 2147483647 w 958"/>
              <a:gd name="T25" fmla="*/ 2147483647 h 1130"/>
              <a:gd name="T26" fmla="*/ 2147483647 w 958"/>
              <a:gd name="T27" fmla="*/ 2147483647 h 1130"/>
              <a:gd name="T28" fmla="*/ 2147483647 w 958"/>
              <a:gd name="T29" fmla="*/ 2147483647 h 1130"/>
              <a:gd name="T30" fmla="*/ 2147483647 w 958"/>
              <a:gd name="T31" fmla="*/ 2147483647 h 1130"/>
              <a:gd name="T32" fmla="*/ 2147483647 w 958"/>
              <a:gd name="T33" fmla="*/ 0 h 1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8"/>
              <a:gd name="T52" fmla="*/ 0 h 1130"/>
              <a:gd name="T53" fmla="*/ 958 w 958"/>
              <a:gd name="T54" fmla="*/ 1130 h 1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8" h="1130">
                <a:moveTo>
                  <a:pt x="5" y="1130"/>
                </a:moveTo>
                <a:cubicBezTo>
                  <a:pt x="37" y="1068"/>
                  <a:pt x="0" y="1128"/>
                  <a:pt x="42" y="1086"/>
                </a:cubicBezTo>
                <a:cubicBezTo>
                  <a:pt x="76" y="1052"/>
                  <a:pt x="105" y="1002"/>
                  <a:pt x="146" y="975"/>
                </a:cubicBezTo>
                <a:cubicBezTo>
                  <a:pt x="171" y="936"/>
                  <a:pt x="191" y="898"/>
                  <a:pt x="212" y="857"/>
                </a:cubicBezTo>
                <a:cubicBezTo>
                  <a:pt x="220" y="825"/>
                  <a:pt x="246" y="759"/>
                  <a:pt x="264" y="732"/>
                </a:cubicBezTo>
                <a:cubicBezTo>
                  <a:pt x="286" y="699"/>
                  <a:pt x="316" y="670"/>
                  <a:pt x="338" y="636"/>
                </a:cubicBezTo>
                <a:cubicBezTo>
                  <a:pt x="359" y="604"/>
                  <a:pt x="367" y="574"/>
                  <a:pt x="404" y="562"/>
                </a:cubicBezTo>
                <a:cubicBezTo>
                  <a:pt x="418" y="519"/>
                  <a:pt x="491" y="468"/>
                  <a:pt x="530" y="444"/>
                </a:cubicBezTo>
                <a:cubicBezTo>
                  <a:pt x="546" y="417"/>
                  <a:pt x="563" y="401"/>
                  <a:pt x="589" y="384"/>
                </a:cubicBezTo>
                <a:cubicBezTo>
                  <a:pt x="611" y="349"/>
                  <a:pt x="652" y="324"/>
                  <a:pt x="692" y="311"/>
                </a:cubicBezTo>
                <a:cubicBezTo>
                  <a:pt x="707" y="301"/>
                  <a:pt x="723" y="294"/>
                  <a:pt x="736" y="281"/>
                </a:cubicBezTo>
                <a:cubicBezTo>
                  <a:pt x="757" y="260"/>
                  <a:pt x="770" y="239"/>
                  <a:pt x="795" y="222"/>
                </a:cubicBezTo>
                <a:cubicBezTo>
                  <a:pt x="800" y="215"/>
                  <a:pt x="804" y="206"/>
                  <a:pt x="810" y="200"/>
                </a:cubicBezTo>
                <a:cubicBezTo>
                  <a:pt x="816" y="194"/>
                  <a:pt x="826" y="192"/>
                  <a:pt x="832" y="185"/>
                </a:cubicBezTo>
                <a:cubicBezTo>
                  <a:pt x="860" y="154"/>
                  <a:pt x="873" y="102"/>
                  <a:pt x="914" y="89"/>
                </a:cubicBezTo>
                <a:cubicBezTo>
                  <a:pt x="919" y="74"/>
                  <a:pt x="923" y="60"/>
                  <a:pt x="928" y="45"/>
                </a:cubicBezTo>
                <a:cubicBezTo>
                  <a:pt x="933" y="28"/>
                  <a:pt x="958" y="0"/>
                  <a:pt x="958"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17824" name="Freeform 32">
            <a:extLst>
              <a:ext uri="{FF2B5EF4-FFF2-40B4-BE49-F238E27FC236}">
                <a16:creationId xmlns:a16="http://schemas.microsoft.com/office/drawing/2014/main" id="{76E8A4B9-9A46-43B8-9B34-A89FAD6DDB61}"/>
              </a:ext>
            </a:extLst>
          </p:cNvPr>
          <p:cNvSpPr>
            <a:spLocks/>
          </p:cNvSpPr>
          <p:nvPr/>
        </p:nvSpPr>
        <p:spPr bwMode="auto">
          <a:xfrm>
            <a:off x="2965450" y="3071813"/>
            <a:ext cx="914400" cy="1839912"/>
          </a:xfrm>
          <a:custGeom>
            <a:avLst/>
            <a:gdLst>
              <a:gd name="T0" fmla="*/ 2147483647 w 576"/>
              <a:gd name="T1" fmla="*/ 2147483647 h 1159"/>
              <a:gd name="T2" fmla="*/ 2147483647 w 576"/>
              <a:gd name="T3" fmla="*/ 2147483647 h 1159"/>
              <a:gd name="T4" fmla="*/ 2147483647 w 576"/>
              <a:gd name="T5" fmla="*/ 2147483647 h 1159"/>
              <a:gd name="T6" fmla="*/ 2147483647 w 576"/>
              <a:gd name="T7" fmla="*/ 2147483647 h 1159"/>
              <a:gd name="T8" fmla="*/ 2147483647 w 576"/>
              <a:gd name="T9" fmla="*/ 2147483647 h 1159"/>
              <a:gd name="T10" fmla="*/ 2147483647 w 576"/>
              <a:gd name="T11" fmla="*/ 2147483647 h 1159"/>
              <a:gd name="T12" fmla="*/ 2147483647 w 576"/>
              <a:gd name="T13" fmla="*/ 2147483647 h 1159"/>
              <a:gd name="T14" fmla="*/ 2147483647 w 576"/>
              <a:gd name="T15" fmla="*/ 2147483647 h 1159"/>
              <a:gd name="T16" fmla="*/ 2147483647 w 576"/>
              <a:gd name="T17" fmla="*/ 2147483647 h 1159"/>
              <a:gd name="T18" fmla="*/ 0 w 576"/>
              <a:gd name="T19" fmla="*/ 2147483647 h 1159"/>
              <a:gd name="T20" fmla="*/ 2147483647 w 576"/>
              <a:gd name="T21" fmla="*/ 0 h 1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1159"/>
              <a:gd name="T35" fmla="*/ 576 w 576"/>
              <a:gd name="T36" fmla="*/ 1159 h 1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1159">
                <a:moveTo>
                  <a:pt x="576" y="1159"/>
                </a:moveTo>
                <a:cubicBezTo>
                  <a:pt x="574" y="1141"/>
                  <a:pt x="574" y="1095"/>
                  <a:pt x="562" y="1071"/>
                </a:cubicBezTo>
                <a:cubicBezTo>
                  <a:pt x="545" y="1035"/>
                  <a:pt x="452" y="987"/>
                  <a:pt x="414" y="975"/>
                </a:cubicBezTo>
                <a:cubicBezTo>
                  <a:pt x="392" y="941"/>
                  <a:pt x="384" y="954"/>
                  <a:pt x="355" y="930"/>
                </a:cubicBezTo>
                <a:cubicBezTo>
                  <a:pt x="330" y="909"/>
                  <a:pt x="327" y="889"/>
                  <a:pt x="296" y="879"/>
                </a:cubicBezTo>
                <a:cubicBezTo>
                  <a:pt x="273" y="844"/>
                  <a:pt x="235" y="799"/>
                  <a:pt x="200" y="775"/>
                </a:cubicBezTo>
                <a:cubicBezTo>
                  <a:pt x="178" y="742"/>
                  <a:pt x="160" y="714"/>
                  <a:pt x="133" y="687"/>
                </a:cubicBezTo>
                <a:cubicBezTo>
                  <a:pt x="125" y="652"/>
                  <a:pt x="116" y="621"/>
                  <a:pt x="96" y="591"/>
                </a:cubicBezTo>
                <a:cubicBezTo>
                  <a:pt x="81" y="544"/>
                  <a:pt x="68" y="498"/>
                  <a:pt x="59" y="450"/>
                </a:cubicBezTo>
                <a:cubicBezTo>
                  <a:pt x="51" y="358"/>
                  <a:pt x="30" y="271"/>
                  <a:pt x="0" y="184"/>
                </a:cubicBezTo>
                <a:cubicBezTo>
                  <a:pt x="4" y="132"/>
                  <a:pt x="15" y="55"/>
                  <a:pt x="15"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7796"/>
                                        </p:tgtEl>
                                        <p:attrNameLst>
                                          <p:attrName>style.visibility</p:attrName>
                                        </p:attrNameLst>
                                      </p:cBhvr>
                                      <p:to>
                                        <p:strVal val="visible"/>
                                      </p:to>
                                    </p:set>
                                    <p:animEffect transition="in" filter="wipe(down)">
                                      <p:cBhvr>
                                        <p:cTn id="7" dur="2000"/>
                                        <p:tgtEl>
                                          <p:spTgt spid="417796"/>
                                        </p:tgtEl>
                                      </p:cBhvr>
                                    </p:animEffect>
                                  </p:childTnLst>
                                </p:cTn>
                              </p:par>
                              <p:par>
                                <p:cTn id="8" presetID="22" presetClass="entr" presetSubtype="4" fill="hold" nodeType="withEffect">
                                  <p:stCondLst>
                                    <p:cond delay="0"/>
                                  </p:stCondLst>
                                  <p:childTnLst>
                                    <p:set>
                                      <p:cBhvr>
                                        <p:cTn id="9" dur="1" fill="hold">
                                          <p:stCondLst>
                                            <p:cond delay="0"/>
                                          </p:stCondLst>
                                        </p:cTn>
                                        <p:tgtEl>
                                          <p:spTgt spid="417797"/>
                                        </p:tgtEl>
                                        <p:attrNameLst>
                                          <p:attrName>style.visibility</p:attrName>
                                        </p:attrNameLst>
                                      </p:cBhvr>
                                      <p:to>
                                        <p:strVal val="visible"/>
                                      </p:to>
                                    </p:set>
                                    <p:animEffect transition="in" filter="wipe(down)">
                                      <p:cBhvr>
                                        <p:cTn id="10" dur="2000"/>
                                        <p:tgtEl>
                                          <p:spTgt spid="417797"/>
                                        </p:tgtEl>
                                      </p:cBhvr>
                                    </p:animEffect>
                                  </p:childTnLst>
                                </p:cTn>
                              </p:par>
                              <p:par>
                                <p:cTn id="11" presetID="22" presetClass="entr" presetSubtype="4" fill="hold" nodeType="withEffect">
                                  <p:stCondLst>
                                    <p:cond delay="0"/>
                                  </p:stCondLst>
                                  <p:childTnLst>
                                    <p:set>
                                      <p:cBhvr>
                                        <p:cTn id="12" dur="1" fill="hold">
                                          <p:stCondLst>
                                            <p:cond delay="0"/>
                                          </p:stCondLst>
                                        </p:cTn>
                                        <p:tgtEl>
                                          <p:spTgt spid="417798"/>
                                        </p:tgtEl>
                                        <p:attrNameLst>
                                          <p:attrName>style.visibility</p:attrName>
                                        </p:attrNameLst>
                                      </p:cBhvr>
                                      <p:to>
                                        <p:strVal val="visible"/>
                                      </p:to>
                                    </p:set>
                                    <p:animEffect transition="in" filter="wipe(down)">
                                      <p:cBhvr>
                                        <p:cTn id="13" dur="2000"/>
                                        <p:tgtEl>
                                          <p:spTgt spid="417798"/>
                                        </p:tgtEl>
                                      </p:cBhvr>
                                    </p:animEffect>
                                  </p:childTnLst>
                                </p:cTn>
                              </p:par>
                              <p:par>
                                <p:cTn id="14" presetID="22" presetClass="entr" presetSubtype="4" fill="hold" nodeType="withEffect">
                                  <p:stCondLst>
                                    <p:cond delay="0"/>
                                  </p:stCondLst>
                                  <p:childTnLst>
                                    <p:set>
                                      <p:cBhvr>
                                        <p:cTn id="15" dur="1" fill="hold">
                                          <p:stCondLst>
                                            <p:cond delay="0"/>
                                          </p:stCondLst>
                                        </p:cTn>
                                        <p:tgtEl>
                                          <p:spTgt spid="417799"/>
                                        </p:tgtEl>
                                        <p:attrNameLst>
                                          <p:attrName>style.visibility</p:attrName>
                                        </p:attrNameLst>
                                      </p:cBhvr>
                                      <p:to>
                                        <p:strVal val="visible"/>
                                      </p:to>
                                    </p:set>
                                    <p:animEffect transition="in" filter="wipe(down)">
                                      <p:cBhvr>
                                        <p:cTn id="16" dur="2000"/>
                                        <p:tgtEl>
                                          <p:spTgt spid="417799"/>
                                        </p:tgtEl>
                                      </p:cBhvr>
                                    </p:animEffect>
                                  </p:childTnLst>
                                </p:cTn>
                              </p:par>
                              <p:par>
                                <p:cTn id="17" presetID="22" presetClass="entr" presetSubtype="4" fill="hold" nodeType="withEffect">
                                  <p:stCondLst>
                                    <p:cond delay="0"/>
                                  </p:stCondLst>
                                  <p:childTnLst>
                                    <p:set>
                                      <p:cBhvr>
                                        <p:cTn id="18" dur="1" fill="hold">
                                          <p:stCondLst>
                                            <p:cond delay="0"/>
                                          </p:stCondLst>
                                        </p:cTn>
                                        <p:tgtEl>
                                          <p:spTgt spid="417800"/>
                                        </p:tgtEl>
                                        <p:attrNameLst>
                                          <p:attrName>style.visibility</p:attrName>
                                        </p:attrNameLst>
                                      </p:cBhvr>
                                      <p:to>
                                        <p:strVal val="visible"/>
                                      </p:to>
                                    </p:set>
                                    <p:animEffect transition="in" filter="wipe(down)">
                                      <p:cBhvr>
                                        <p:cTn id="19" dur="2000"/>
                                        <p:tgtEl>
                                          <p:spTgt spid="417800"/>
                                        </p:tgtEl>
                                      </p:cBhvr>
                                    </p:animEffect>
                                  </p:childTnLst>
                                </p:cTn>
                              </p:par>
                              <p:par>
                                <p:cTn id="20" presetID="22" presetClass="entr" presetSubtype="4" fill="hold" nodeType="withEffect">
                                  <p:stCondLst>
                                    <p:cond delay="0"/>
                                  </p:stCondLst>
                                  <p:childTnLst>
                                    <p:set>
                                      <p:cBhvr>
                                        <p:cTn id="21" dur="1" fill="hold">
                                          <p:stCondLst>
                                            <p:cond delay="0"/>
                                          </p:stCondLst>
                                        </p:cTn>
                                        <p:tgtEl>
                                          <p:spTgt spid="417801"/>
                                        </p:tgtEl>
                                        <p:attrNameLst>
                                          <p:attrName>style.visibility</p:attrName>
                                        </p:attrNameLst>
                                      </p:cBhvr>
                                      <p:to>
                                        <p:strVal val="visible"/>
                                      </p:to>
                                    </p:set>
                                    <p:animEffect transition="in" filter="wipe(down)">
                                      <p:cBhvr>
                                        <p:cTn id="22" dur="2000"/>
                                        <p:tgtEl>
                                          <p:spTgt spid="417801"/>
                                        </p:tgtEl>
                                      </p:cBhvr>
                                    </p:animEffect>
                                  </p:childTnLst>
                                </p:cTn>
                              </p:par>
                              <p:par>
                                <p:cTn id="23" presetID="22" presetClass="entr" presetSubtype="4" fill="hold" nodeType="withEffect">
                                  <p:stCondLst>
                                    <p:cond delay="0"/>
                                  </p:stCondLst>
                                  <p:childTnLst>
                                    <p:set>
                                      <p:cBhvr>
                                        <p:cTn id="24" dur="1" fill="hold">
                                          <p:stCondLst>
                                            <p:cond delay="0"/>
                                          </p:stCondLst>
                                        </p:cTn>
                                        <p:tgtEl>
                                          <p:spTgt spid="417802"/>
                                        </p:tgtEl>
                                        <p:attrNameLst>
                                          <p:attrName>style.visibility</p:attrName>
                                        </p:attrNameLst>
                                      </p:cBhvr>
                                      <p:to>
                                        <p:strVal val="visible"/>
                                      </p:to>
                                    </p:set>
                                    <p:animEffect transition="in" filter="wipe(down)">
                                      <p:cBhvr>
                                        <p:cTn id="25" dur="2000"/>
                                        <p:tgtEl>
                                          <p:spTgt spid="417802"/>
                                        </p:tgtEl>
                                      </p:cBhvr>
                                    </p:animEffect>
                                  </p:childTnLst>
                                </p:cTn>
                              </p:par>
                              <p:par>
                                <p:cTn id="26" presetID="22" presetClass="entr" presetSubtype="4" fill="hold" nodeType="withEffect">
                                  <p:stCondLst>
                                    <p:cond delay="0"/>
                                  </p:stCondLst>
                                  <p:childTnLst>
                                    <p:set>
                                      <p:cBhvr>
                                        <p:cTn id="27" dur="1" fill="hold">
                                          <p:stCondLst>
                                            <p:cond delay="0"/>
                                          </p:stCondLst>
                                        </p:cTn>
                                        <p:tgtEl>
                                          <p:spTgt spid="417803"/>
                                        </p:tgtEl>
                                        <p:attrNameLst>
                                          <p:attrName>style.visibility</p:attrName>
                                        </p:attrNameLst>
                                      </p:cBhvr>
                                      <p:to>
                                        <p:strVal val="visible"/>
                                      </p:to>
                                    </p:set>
                                    <p:animEffect transition="in" filter="wipe(down)">
                                      <p:cBhvr>
                                        <p:cTn id="28" dur="2000"/>
                                        <p:tgtEl>
                                          <p:spTgt spid="417803"/>
                                        </p:tgtEl>
                                      </p:cBhvr>
                                    </p:animEffect>
                                  </p:childTnLst>
                                </p:cTn>
                              </p:par>
                              <p:par>
                                <p:cTn id="29" presetID="22" presetClass="entr" presetSubtype="4" fill="hold" nodeType="withEffect">
                                  <p:stCondLst>
                                    <p:cond delay="0"/>
                                  </p:stCondLst>
                                  <p:childTnLst>
                                    <p:set>
                                      <p:cBhvr>
                                        <p:cTn id="30" dur="1" fill="hold">
                                          <p:stCondLst>
                                            <p:cond delay="0"/>
                                          </p:stCondLst>
                                        </p:cTn>
                                        <p:tgtEl>
                                          <p:spTgt spid="417804"/>
                                        </p:tgtEl>
                                        <p:attrNameLst>
                                          <p:attrName>style.visibility</p:attrName>
                                        </p:attrNameLst>
                                      </p:cBhvr>
                                      <p:to>
                                        <p:strVal val="visible"/>
                                      </p:to>
                                    </p:set>
                                    <p:animEffect transition="in" filter="wipe(down)">
                                      <p:cBhvr>
                                        <p:cTn id="31" dur="2000"/>
                                        <p:tgtEl>
                                          <p:spTgt spid="417804"/>
                                        </p:tgtEl>
                                      </p:cBhvr>
                                    </p:animEffect>
                                  </p:childTnLst>
                                </p:cTn>
                              </p:par>
                              <p:par>
                                <p:cTn id="32" presetID="22" presetClass="entr" presetSubtype="4" fill="hold" nodeType="withEffect">
                                  <p:stCondLst>
                                    <p:cond delay="0"/>
                                  </p:stCondLst>
                                  <p:childTnLst>
                                    <p:set>
                                      <p:cBhvr>
                                        <p:cTn id="33" dur="1" fill="hold">
                                          <p:stCondLst>
                                            <p:cond delay="0"/>
                                          </p:stCondLst>
                                        </p:cTn>
                                        <p:tgtEl>
                                          <p:spTgt spid="417806"/>
                                        </p:tgtEl>
                                        <p:attrNameLst>
                                          <p:attrName>style.visibility</p:attrName>
                                        </p:attrNameLst>
                                      </p:cBhvr>
                                      <p:to>
                                        <p:strVal val="visible"/>
                                      </p:to>
                                    </p:set>
                                    <p:animEffect transition="in" filter="wipe(down)">
                                      <p:cBhvr>
                                        <p:cTn id="34" dur="2000"/>
                                        <p:tgtEl>
                                          <p:spTgt spid="417806"/>
                                        </p:tgtEl>
                                      </p:cBhvr>
                                    </p:animEffect>
                                  </p:childTnLst>
                                </p:cTn>
                              </p:par>
                              <p:par>
                                <p:cTn id="35" presetID="22" presetClass="entr" presetSubtype="4" fill="hold" nodeType="withEffect">
                                  <p:stCondLst>
                                    <p:cond delay="0"/>
                                  </p:stCondLst>
                                  <p:childTnLst>
                                    <p:set>
                                      <p:cBhvr>
                                        <p:cTn id="36" dur="1" fill="hold">
                                          <p:stCondLst>
                                            <p:cond delay="0"/>
                                          </p:stCondLst>
                                        </p:cTn>
                                        <p:tgtEl>
                                          <p:spTgt spid="417804"/>
                                        </p:tgtEl>
                                        <p:attrNameLst>
                                          <p:attrName>style.visibility</p:attrName>
                                        </p:attrNameLst>
                                      </p:cBhvr>
                                      <p:to>
                                        <p:strVal val="visible"/>
                                      </p:to>
                                    </p:set>
                                    <p:animEffect transition="in" filter="wipe(down)">
                                      <p:cBhvr>
                                        <p:cTn id="37" dur="2000"/>
                                        <p:tgtEl>
                                          <p:spTgt spid="417804"/>
                                        </p:tgtEl>
                                      </p:cBhvr>
                                    </p:animEffect>
                                  </p:childTnLst>
                                </p:cTn>
                              </p:par>
                              <p:par>
                                <p:cTn id="38" presetID="22" presetClass="entr" presetSubtype="4" fill="hold" nodeType="withEffect">
                                  <p:stCondLst>
                                    <p:cond delay="0"/>
                                  </p:stCondLst>
                                  <p:childTnLst>
                                    <p:set>
                                      <p:cBhvr>
                                        <p:cTn id="39" dur="1" fill="hold">
                                          <p:stCondLst>
                                            <p:cond delay="0"/>
                                          </p:stCondLst>
                                        </p:cTn>
                                        <p:tgtEl>
                                          <p:spTgt spid="417805"/>
                                        </p:tgtEl>
                                        <p:attrNameLst>
                                          <p:attrName>style.visibility</p:attrName>
                                        </p:attrNameLst>
                                      </p:cBhvr>
                                      <p:to>
                                        <p:strVal val="visible"/>
                                      </p:to>
                                    </p:set>
                                    <p:animEffect transition="in" filter="wipe(down)">
                                      <p:cBhvr>
                                        <p:cTn id="40" dur="2000"/>
                                        <p:tgtEl>
                                          <p:spTgt spid="417805"/>
                                        </p:tgtEl>
                                      </p:cBhvr>
                                    </p:animEffect>
                                  </p:childTnLst>
                                </p:cTn>
                              </p:par>
                              <p:par>
                                <p:cTn id="41" presetID="22" presetClass="entr" presetSubtype="4" fill="hold" nodeType="withEffect">
                                  <p:stCondLst>
                                    <p:cond delay="0"/>
                                  </p:stCondLst>
                                  <p:childTnLst>
                                    <p:set>
                                      <p:cBhvr>
                                        <p:cTn id="42" dur="1" fill="hold">
                                          <p:stCondLst>
                                            <p:cond delay="0"/>
                                          </p:stCondLst>
                                        </p:cTn>
                                        <p:tgtEl>
                                          <p:spTgt spid="417807"/>
                                        </p:tgtEl>
                                        <p:attrNameLst>
                                          <p:attrName>style.visibility</p:attrName>
                                        </p:attrNameLst>
                                      </p:cBhvr>
                                      <p:to>
                                        <p:strVal val="visible"/>
                                      </p:to>
                                    </p:set>
                                    <p:animEffect transition="in" filter="wipe(down)">
                                      <p:cBhvr>
                                        <p:cTn id="43" dur="2000"/>
                                        <p:tgtEl>
                                          <p:spTgt spid="417807"/>
                                        </p:tgtEl>
                                      </p:cBhvr>
                                    </p:animEffect>
                                  </p:childTnLst>
                                </p:cTn>
                              </p:par>
                              <p:par>
                                <p:cTn id="44" presetID="22" presetClass="entr" presetSubtype="4" fill="hold" nodeType="withEffect">
                                  <p:stCondLst>
                                    <p:cond delay="0"/>
                                  </p:stCondLst>
                                  <p:childTnLst>
                                    <p:set>
                                      <p:cBhvr>
                                        <p:cTn id="45" dur="1" fill="hold">
                                          <p:stCondLst>
                                            <p:cond delay="0"/>
                                          </p:stCondLst>
                                        </p:cTn>
                                        <p:tgtEl>
                                          <p:spTgt spid="417808"/>
                                        </p:tgtEl>
                                        <p:attrNameLst>
                                          <p:attrName>style.visibility</p:attrName>
                                        </p:attrNameLst>
                                      </p:cBhvr>
                                      <p:to>
                                        <p:strVal val="visible"/>
                                      </p:to>
                                    </p:set>
                                    <p:animEffect transition="in" filter="wipe(down)">
                                      <p:cBhvr>
                                        <p:cTn id="46" dur="2000"/>
                                        <p:tgtEl>
                                          <p:spTgt spid="417808"/>
                                        </p:tgtEl>
                                      </p:cBhvr>
                                    </p:animEffect>
                                  </p:childTnLst>
                                </p:cTn>
                              </p:par>
                              <p:par>
                                <p:cTn id="47" presetID="22" presetClass="entr" presetSubtype="4" fill="hold" nodeType="withEffect">
                                  <p:stCondLst>
                                    <p:cond delay="0"/>
                                  </p:stCondLst>
                                  <p:childTnLst>
                                    <p:set>
                                      <p:cBhvr>
                                        <p:cTn id="48" dur="1" fill="hold">
                                          <p:stCondLst>
                                            <p:cond delay="0"/>
                                          </p:stCondLst>
                                        </p:cTn>
                                        <p:tgtEl>
                                          <p:spTgt spid="417809"/>
                                        </p:tgtEl>
                                        <p:attrNameLst>
                                          <p:attrName>style.visibility</p:attrName>
                                        </p:attrNameLst>
                                      </p:cBhvr>
                                      <p:to>
                                        <p:strVal val="visible"/>
                                      </p:to>
                                    </p:set>
                                    <p:animEffect transition="in" filter="wipe(down)">
                                      <p:cBhvr>
                                        <p:cTn id="49" dur="2000"/>
                                        <p:tgtEl>
                                          <p:spTgt spid="417809"/>
                                        </p:tgtEl>
                                      </p:cBhvr>
                                    </p:animEffect>
                                  </p:childTnLst>
                                </p:cTn>
                              </p:par>
                              <p:par>
                                <p:cTn id="50" presetID="22" presetClass="entr" presetSubtype="4" fill="hold" nodeType="withEffect">
                                  <p:stCondLst>
                                    <p:cond delay="0"/>
                                  </p:stCondLst>
                                  <p:childTnLst>
                                    <p:set>
                                      <p:cBhvr>
                                        <p:cTn id="51" dur="1" fill="hold">
                                          <p:stCondLst>
                                            <p:cond delay="0"/>
                                          </p:stCondLst>
                                        </p:cTn>
                                        <p:tgtEl>
                                          <p:spTgt spid="417810"/>
                                        </p:tgtEl>
                                        <p:attrNameLst>
                                          <p:attrName>style.visibility</p:attrName>
                                        </p:attrNameLst>
                                      </p:cBhvr>
                                      <p:to>
                                        <p:strVal val="visible"/>
                                      </p:to>
                                    </p:set>
                                    <p:animEffect transition="in" filter="wipe(down)">
                                      <p:cBhvr>
                                        <p:cTn id="52" dur="2000"/>
                                        <p:tgtEl>
                                          <p:spTgt spid="417810"/>
                                        </p:tgtEl>
                                      </p:cBhvr>
                                    </p:animEffect>
                                  </p:childTnLst>
                                </p:cTn>
                              </p:par>
                              <p:par>
                                <p:cTn id="53" presetID="22" presetClass="entr" presetSubtype="4" fill="hold" nodeType="withEffect">
                                  <p:stCondLst>
                                    <p:cond delay="0"/>
                                  </p:stCondLst>
                                  <p:childTnLst>
                                    <p:set>
                                      <p:cBhvr>
                                        <p:cTn id="54" dur="1" fill="hold">
                                          <p:stCondLst>
                                            <p:cond delay="0"/>
                                          </p:stCondLst>
                                        </p:cTn>
                                        <p:tgtEl>
                                          <p:spTgt spid="417811"/>
                                        </p:tgtEl>
                                        <p:attrNameLst>
                                          <p:attrName>style.visibility</p:attrName>
                                        </p:attrNameLst>
                                      </p:cBhvr>
                                      <p:to>
                                        <p:strVal val="visible"/>
                                      </p:to>
                                    </p:set>
                                    <p:animEffect transition="in" filter="wipe(down)">
                                      <p:cBhvr>
                                        <p:cTn id="55" dur="2000"/>
                                        <p:tgtEl>
                                          <p:spTgt spid="417811"/>
                                        </p:tgtEl>
                                      </p:cBhvr>
                                    </p:animEffect>
                                  </p:childTnLst>
                                </p:cTn>
                              </p:par>
                              <p:par>
                                <p:cTn id="56" presetID="22" presetClass="entr" presetSubtype="4" fill="hold" nodeType="withEffect">
                                  <p:stCondLst>
                                    <p:cond delay="0"/>
                                  </p:stCondLst>
                                  <p:childTnLst>
                                    <p:set>
                                      <p:cBhvr>
                                        <p:cTn id="57" dur="1" fill="hold">
                                          <p:stCondLst>
                                            <p:cond delay="0"/>
                                          </p:stCondLst>
                                        </p:cTn>
                                        <p:tgtEl>
                                          <p:spTgt spid="417812"/>
                                        </p:tgtEl>
                                        <p:attrNameLst>
                                          <p:attrName>style.visibility</p:attrName>
                                        </p:attrNameLst>
                                      </p:cBhvr>
                                      <p:to>
                                        <p:strVal val="visible"/>
                                      </p:to>
                                    </p:set>
                                    <p:animEffect transition="in" filter="wipe(down)">
                                      <p:cBhvr>
                                        <p:cTn id="58" dur="2000"/>
                                        <p:tgtEl>
                                          <p:spTgt spid="417812"/>
                                        </p:tgtEl>
                                      </p:cBhvr>
                                    </p:animEffect>
                                  </p:childTnLst>
                                </p:cTn>
                              </p:par>
                              <p:par>
                                <p:cTn id="59" presetID="22" presetClass="entr" presetSubtype="4" fill="hold" nodeType="withEffect">
                                  <p:stCondLst>
                                    <p:cond delay="0"/>
                                  </p:stCondLst>
                                  <p:childTnLst>
                                    <p:set>
                                      <p:cBhvr>
                                        <p:cTn id="60" dur="1" fill="hold">
                                          <p:stCondLst>
                                            <p:cond delay="0"/>
                                          </p:stCondLst>
                                        </p:cTn>
                                        <p:tgtEl>
                                          <p:spTgt spid="417813"/>
                                        </p:tgtEl>
                                        <p:attrNameLst>
                                          <p:attrName>style.visibility</p:attrName>
                                        </p:attrNameLst>
                                      </p:cBhvr>
                                      <p:to>
                                        <p:strVal val="visible"/>
                                      </p:to>
                                    </p:set>
                                    <p:animEffect transition="in" filter="wipe(down)">
                                      <p:cBhvr>
                                        <p:cTn id="61" dur="2000"/>
                                        <p:tgtEl>
                                          <p:spTgt spid="417813"/>
                                        </p:tgtEl>
                                      </p:cBhvr>
                                    </p:animEffect>
                                  </p:childTnLst>
                                </p:cTn>
                              </p:par>
                              <p:par>
                                <p:cTn id="62" presetID="22" presetClass="entr" presetSubtype="4" fill="hold" nodeType="withEffect">
                                  <p:stCondLst>
                                    <p:cond delay="0"/>
                                  </p:stCondLst>
                                  <p:childTnLst>
                                    <p:set>
                                      <p:cBhvr>
                                        <p:cTn id="63" dur="1" fill="hold">
                                          <p:stCondLst>
                                            <p:cond delay="0"/>
                                          </p:stCondLst>
                                        </p:cTn>
                                        <p:tgtEl>
                                          <p:spTgt spid="417814"/>
                                        </p:tgtEl>
                                        <p:attrNameLst>
                                          <p:attrName>style.visibility</p:attrName>
                                        </p:attrNameLst>
                                      </p:cBhvr>
                                      <p:to>
                                        <p:strVal val="visible"/>
                                      </p:to>
                                    </p:set>
                                    <p:animEffect transition="in" filter="wipe(down)">
                                      <p:cBhvr>
                                        <p:cTn id="64" dur="2000"/>
                                        <p:tgtEl>
                                          <p:spTgt spid="417814"/>
                                        </p:tgtEl>
                                      </p:cBhvr>
                                    </p:animEffect>
                                  </p:childTnLst>
                                </p:cTn>
                              </p:par>
                              <p:par>
                                <p:cTn id="65" presetID="22" presetClass="entr" presetSubtype="4" fill="hold" nodeType="withEffect">
                                  <p:stCondLst>
                                    <p:cond delay="0"/>
                                  </p:stCondLst>
                                  <p:childTnLst>
                                    <p:set>
                                      <p:cBhvr>
                                        <p:cTn id="66" dur="1" fill="hold">
                                          <p:stCondLst>
                                            <p:cond delay="0"/>
                                          </p:stCondLst>
                                        </p:cTn>
                                        <p:tgtEl>
                                          <p:spTgt spid="417815"/>
                                        </p:tgtEl>
                                        <p:attrNameLst>
                                          <p:attrName>style.visibility</p:attrName>
                                        </p:attrNameLst>
                                      </p:cBhvr>
                                      <p:to>
                                        <p:strVal val="visible"/>
                                      </p:to>
                                    </p:set>
                                    <p:animEffect transition="in" filter="wipe(down)">
                                      <p:cBhvr>
                                        <p:cTn id="67" dur="2000"/>
                                        <p:tgtEl>
                                          <p:spTgt spid="417815"/>
                                        </p:tgtEl>
                                      </p:cBhvr>
                                    </p:animEffect>
                                  </p:childTnLst>
                                </p:cTn>
                              </p:par>
                              <p:par>
                                <p:cTn id="68" presetID="22" presetClass="entr" presetSubtype="4" fill="hold" nodeType="withEffect">
                                  <p:stCondLst>
                                    <p:cond delay="0"/>
                                  </p:stCondLst>
                                  <p:childTnLst>
                                    <p:set>
                                      <p:cBhvr>
                                        <p:cTn id="69" dur="1" fill="hold">
                                          <p:stCondLst>
                                            <p:cond delay="0"/>
                                          </p:stCondLst>
                                        </p:cTn>
                                        <p:tgtEl>
                                          <p:spTgt spid="417816"/>
                                        </p:tgtEl>
                                        <p:attrNameLst>
                                          <p:attrName>style.visibility</p:attrName>
                                        </p:attrNameLst>
                                      </p:cBhvr>
                                      <p:to>
                                        <p:strVal val="visible"/>
                                      </p:to>
                                    </p:set>
                                    <p:animEffect transition="in" filter="wipe(down)">
                                      <p:cBhvr>
                                        <p:cTn id="70" dur="2000"/>
                                        <p:tgtEl>
                                          <p:spTgt spid="417816"/>
                                        </p:tgtEl>
                                      </p:cBhvr>
                                    </p:animEffect>
                                  </p:childTnLst>
                                </p:cTn>
                              </p:par>
                              <p:par>
                                <p:cTn id="71" presetID="22" presetClass="entr" presetSubtype="4" fill="hold" nodeType="withEffect">
                                  <p:stCondLst>
                                    <p:cond delay="0"/>
                                  </p:stCondLst>
                                  <p:childTnLst>
                                    <p:set>
                                      <p:cBhvr>
                                        <p:cTn id="72" dur="1" fill="hold">
                                          <p:stCondLst>
                                            <p:cond delay="0"/>
                                          </p:stCondLst>
                                        </p:cTn>
                                        <p:tgtEl>
                                          <p:spTgt spid="417817"/>
                                        </p:tgtEl>
                                        <p:attrNameLst>
                                          <p:attrName>style.visibility</p:attrName>
                                        </p:attrNameLst>
                                      </p:cBhvr>
                                      <p:to>
                                        <p:strVal val="visible"/>
                                      </p:to>
                                    </p:set>
                                    <p:animEffect transition="in" filter="wipe(down)">
                                      <p:cBhvr>
                                        <p:cTn id="73" dur="2000"/>
                                        <p:tgtEl>
                                          <p:spTgt spid="417817"/>
                                        </p:tgtEl>
                                      </p:cBhvr>
                                    </p:animEffect>
                                  </p:childTnLst>
                                </p:cTn>
                              </p:par>
                              <p:par>
                                <p:cTn id="74" presetID="22" presetClass="entr" presetSubtype="4" fill="hold" nodeType="withEffect">
                                  <p:stCondLst>
                                    <p:cond delay="0"/>
                                  </p:stCondLst>
                                  <p:childTnLst>
                                    <p:set>
                                      <p:cBhvr>
                                        <p:cTn id="75" dur="1" fill="hold">
                                          <p:stCondLst>
                                            <p:cond delay="0"/>
                                          </p:stCondLst>
                                        </p:cTn>
                                        <p:tgtEl>
                                          <p:spTgt spid="417818"/>
                                        </p:tgtEl>
                                        <p:attrNameLst>
                                          <p:attrName>style.visibility</p:attrName>
                                        </p:attrNameLst>
                                      </p:cBhvr>
                                      <p:to>
                                        <p:strVal val="visible"/>
                                      </p:to>
                                    </p:set>
                                    <p:animEffect transition="in" filter="wipe(down)">
                                      <p:cBhvr>
                                        <p:cTn id="76" dur="2000"/>
                                        <p:tgtEl>
                                          <p:spTgt spid="417818"/>
                                        </p:tgtEl>
                                      </p:cBhvr>
                                    </p:animEffect>
                                  </p:childTnLst>
                                </p:cTn>
                              </p:par>
                              <p:par>
                                <p:cTn id="77" presetID="22" presetClass="entr" presetSubtype="4" fill="hold" nodeType="withEffect">
                                  <p:stCondLst>
                                    <p:cond delay="0"/>
                                  </p:stCondLst>
                                  <p:childTnLst>
                                    <p:set>
                                      <p:cBhvr>
                                        <p:cTn id="78" dur="1" fill="hold">
                                          <p:stCondLst>
                                            <p:cond delay="0"/>
                                          </p:stCondLst>
                                        </p:cTn>
                                        <p:tgtEl>
                                          <p:spTgt spid="417819"/>
                                        </p:tgtEl>
                                        <p:attrNameLst>
                                          <p:attrName>style.visibility</p:attrName>
                                        </p:attrNameLst>
                                      </p:cBhvr>
                                      <p:to>
                                        <p:strVal val="visible"/>
                                      </p:to>
                                    </p:set>
                                    <p:animEffect transition="in" filter="wipe(down)">
                                      <p:cBhvr>
                                        <p:cTn id="79" dur="2000"/>
                                        <p:tgtEl>
                                          <p:spTgt spid="417819"/>
                                        </p:tgtEl>
                                      </p:cBhvr>
                                    </p:animEffect>
                                  </p:childTnLst>
                                </p:cTn>
                              </p:par>
                              <p:par>
                                <p:cTn id="80" presetID="22" presetClass="entr" presetSubtype="4" fill="hold" nodeType="withEffect">
                                  <p:stCondLst>
                                    <p:cond delay="0"/>
                                  </p:stCondLst>
                                  <p:childTnLst>
                                    <p:set>
                                      <p:cBhvr>
                                        <p:cTn id="81" dur="1" fill="hold">
                                          <p:stCondLst>
                                            <p:cond delay="0"/>
                                          </p:stCondLst>
                                        </p:cTn>
                                        <p:tgtEl>
                                          <p:spTgt spid="417820"/>
                                        </p:tgtEl>
                                        <p:attrNameLst>
                                          <p:attrName>style.visibility</p:attrName>
                                        </p:attrNameLst>
                                      </p:cBhvr>
                                      <p:to>
                                        <p:strVal val="visible"/>
                                      </p:to>
                                    </p:set>
                                    <p:animEffect transition="in" filter="wipe(down)">
                                      <p:cBhvr>
                                        <p:cTn id="82" dur="2000"/>
                                        <p:tgtEl>
                                          <p:spTgt spid="417820"/>
                                        </p:tgtEl>
                                      </p:cBhvr>
                                    </p:animEffect>
                                  </p:childTnLst>
                                </p:cTn>
                              </p:par>
                              <p:par>
                                <p:cTn id="83" presetID="22" presetClass="entr" presetSubtype="4" fill="hold" nodeType="withEffect">
                                  <p:stCondLst>
                                    <p:cond delay="0"/>
                                  </p:stCondLst>
                                  <p:childTnLst>
                                    <p:set>
                                      <p:cBhvr>
                                        <p:cTn id="84" dur="1" fill="hold">
                                          <p:stCondLst>
                                            <p:cond delay="0"/>
                                          </p:stCondLst>
                                        </p:cTn>
                                        <p:tgtEl>
                                          <p:spTgt spid="417821"/>
                                        </p:tgtEl>
                                        <p:attrNameLst>
                                          <p:attrName>style.visibility</p:attrName>
                                        </p:attrNameLst>
                                      </p:cBhvr>
                                      <p:to>
                                        <p:strVal val="visible"/>
                                      </p:to>
                                    </p:set>
                                    <p:animEffect transition="in" filter="wipe(down)">
                                      <p:cBhvr>
                                        <p:cTn id="85" dur="2000"/>
                                        <p:tgtEl>
                                          <p:spTgt spid="417821"/>
                                        </p:tgtEl>
                                      </p:cBhvr>
                                    </p:animEffect>
                                  </p:childTnLst>
                                </p:cTn>
                              </p:par>
                              <p:par>
                                <p:cTn id="86" presetID="22" presetClass="entr" presetSubtype="4" fill="hold" nodeType="withEffect">
                                  <p:stCondLst>
                                    <p:cond delay="0"/>
                                  </p:stCondLst>
                                  <p:childTnLst>
                                    <p:set>
                                      <p:cBhvr>
                                        <p:cTn id="87" dur="1" fill="hold">
                                          <p:stCondLst>
                                            <p:cond delay="0"/>
                                          </p:stCondLst>
                                        </p:cTn>
                                        <p:tgtEl>
                                          <p:spTgt spid="417823"/>
                                        </p:tgtEl>
                                        <p:attrNameLst>
                                          <p:attrName>style.visibility</p:attrName>
                                        </p:attrNameLst>
                                      </p:cBhvr>
                                      <p:to>
                                        <p:strVal val="visible"/>
                                      </p:to>
                                    </p:set>
                                    <p:animEffect transition="in" filter="wipe(down)">
                                      <p:cBhvr>
                                        <p:cTn id="88" dur="2000"/>
                                        <p:tgtEl>
                                          <p:spTgt spid="417823"/>
                                        </p:tgtEl>
                                      </p:cBhvr>
                                    </p:animEffect>
                                  </p:childTnLst>
                                </p:cTn>
                              </p:par>
                              <p:par>
                                <p:cTn id="89" presetID="22" presetClass="entr" presetSubtype="4" fill="hold" nodeType="withEffect">
                                  <p:stCondLst>
                                    <p:cond delay="0"/>
                                  </p:stCondLst>
                                  <p:childTnLst>
                                    <p:set>
                                      <p:cBhvr>
                                        <p:cTn id="90" dur="1" fill="hold">
                                          <p:stCondLst>
                                            <p:cond delay="0"/>
                                          </p:stCondLst>
                                        </p:cTn>
                                        <p:tgtEl>
                                          <p:spTgt spid="417824"/>
                                        </p:tgtEl>
                                        <p:attrNameLst>
                                          <p:attrName>style.visibility</p:attrName>
                                        </p:attrNameLst>
                                      </p:cBhvr>
                                      <p:to>
                                        <p:strVal val="visible"/>
                                      </p:to>
                                    </p:set>
                                    <p:animEffect transition="in" filter="wipe(down)">
                                      <p:cBhvr>
                                        <p:cTn id="91" dur="2000"/>
                                        <p:tgtEl>
                                          <p:spTgt spid="417824"/>
                                        </p:tgtEl>
                                      </p:cBhvr>
                                    </p:animEffect>
                                  </p:childTnLst>
                                </p:cTn>
                              </p:par>
                              <p:par>
                                <p:cTn id="92" presetID="22" presetClass="entr" presetSubtype="4" fill="hold" nodeType="withEffect">
                                  <p:stCondLst>
                                    <p:cond delay="0"/>
                                  </p:stCondLst>
                                  <p:childTnLst>
                                    <p:set>
                                      <p:cBhvr>
                                        <p:cTn id="93" dur="1" fill="hold">
                                          <p:stCondLst>
                                            <p:cond delay="0"/>
                                          </p:stCondLst>
                                        </p:cTn>
                                        <p:tgtEl>
                                          <p:spTgt spid="417822"/>
                                        </p:tgtEl>
                                        <p:attrNameLst>
                                          <p:attrName>style.visibility</p:attrName>
                                        </p:attrNameLst>
                                      </p:cBhvr>
                                      <p:to>
                                        <p:strVal val="visible"/>
                                      </p:to>
                                    </p:set>
                                    <p:animEffect transition="in" filter="wipe(down)">
                                      <p:cBhvr>
                                        <p:cTn id="94" dur="2000"/>
                                        <p:tgtEl>
                                          <p:spTgt spid="417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169">
            <a:extLst>
              <a:ext uri="{FF2B5EF4-FFF2-40B4-BE49-F238E27FC236}">
                <a16:creationId xmlns:a16="http://schemas.microsoft.com/office/drawing/2014/main" id="{4447E410-C156-4E0B-B743-61A887FFFC9A}"/>
              </a:ext>
            </a:extLst>
          </p:cNvPr>
          <p:cNvSpPr/>
          <p:nvPr/>
        </p:nvSpPr>
        <p:spPr>
          <a:xfrm>
            <a:off x="-4763" y="-20637"/>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9" name="Rectangle 168">
            <a:extLst>
              <a:ext uri="{FF2B5EF4-FFF2-40B4-BE49-F238E27FC236}">
                <a16:creationId xmlns:a16="http://schemas.microsoft.com/office/drawing/2014/main" id="{AC3E3385-6EBC-4ADC-9D92-E2280E6F303E}"/>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051" name="Picture 2" descr="Fort Tejon landscape3">
            <a:extLst>
              <a:ext uri="{FF2B5EF4-FFF2-40B4-BE49-F238E27FC236}">
                <a16:creationId xmlns:a16="http://schemas.microsoft.com/office/drawing/2014/main" id="{ABA1BA35-19A2-493E-8804-0263E03E9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95400"/>
            <a:ext cx="815181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3">
            <a:extLst>
              <a:ext uri="{FF2B5EF4-FFF2-40B4-BE49-F238E27FC236}">
                <a16:creationId xmlns:a16="http://schemas.microsoft.com/office/drawing/2014/main" id="{50A5C871-5DE9-4667-85E7-FCA23EDE305B}"/>
              </a:ext>
            </a:extLst>
          </p:cNvPr>
          <p:cNvSpPr>
            <a:spLocks noGrp="1" noChangeArrowheads="1"/>
          </p:cNvSpPr>
          <p:nvPr>
            <p:ph type="title"/>
          </p:nvPr>
        </p:nvSpPr>
        <p:spPr>
          <a:xfrm>
            <a:off x="685800" y="76200"/>
            <a:ext cx="7772400" cy="1143000"/>
          </a:xfrm>
        </p:spPr>
        <p:txBody>
          <a:bodyPr/>
          <a:lstStyle/>
          <a:p>
            <a:r>
              <a:rPr lang="en-US" altLang="en-US">
                <a:latin typeface="Arial" panose="020B0604020202020204" pitchFamily="34" charset="0"/>
                <a:cs typeface="Arial" panose="020B0604020202020204" pitchFamily="34" charset="0"/>
              </a:rPr>
              <a:t>Modified Runoff Pattern</a:t>
            </a:r>
          </a:p>
        </p:txBody>
      </p:sp>
      <p:sp>
        <p:nvSpPr>
          <p:cNvPr id="427012" name="Freeform 4">
            <a:extLst>
              <a:ext uri="{FF2B5EF4-FFF2-40B4-BE49-F238E27FC236}">
                <a16:creationId xmlns:a16="http://schemas.microsoft.com/office/drawing/2014/main" id="{26F0FE04-04E4-4BCD-A379-9D650BFB0B39}"/>
              </a:ext>
            </a:extLst>
          </p:cNvPr>
          <p:cNvSpPr>
            <a:spLocks/>
          </p:cNvSpPr>
          <p:nvPr/>
        </p:nvSpPr>
        <p:spPr bwMode="auto">
          <a:xfrm>
            <a:off x="2101850" y="4386263"/>
            <a:ext cx="384175" cy="2359025"/>
          </a:xfrm>
          <a:custGeom>
            <a:avLst/>
            <a:gdLst>
              <a:gd name="T0" fmla="*/ 2147483647 w 242"/>
              <a:gd name="T1" fmla="*/ 2147483647 h 1484"/>
              <a:gd name="T2" fmla="*/ 2147483647 w 242"/>
              <a:gd name="T3" fmla="*/ 2147483647 h 1484"/>
              <a:gd name="T4" fmla="*/ 2147483647 w 242"/>
              <a:gd name="T5" fmla="*/ 2147483647 h 1484"/>
              <a:gd name="T6" fmla="*/ 2147483647 w 242"/>
              <a:gd name="T7" fmla="*/ 2147483647 h 1484"/>
              <a:gd name="T8" fmla="*/ 2147483647 w 242"/>
              <a:gd name="T9" fmla="*/ 2147483647 h 1484"/>
              <a:gd name="T10" fmla="*/ 2147483647 w 242"/>
              <a:gd name="T11" fmla="*/ 2147483647 h 1484"/>
              <a:gd name="T12" fmla="*/ 2147483647 w 242"/>
              <a:gd name="T13" fmla="*/ 2147483647 h 1484"/>
              <a:gd name="T14" fmla="*/ 2147483647 w 242"/>
              <a:gd name="T15" fmla="*/ 2147483647 h 1484"/>
              <a:gd name="T16" fmla="*/ 2147483647 w 242"/>
              <a:gd name="T17" fmla="*/ 2147483647 h 1484"/>
              <a:gd name="T18" fmla="*/ 2147483647 w 242"/>
              <a:gd name="T19" fmla="*/ 2147483647 h 1484"/>
              <a:gd name="T20" fmla="*/ 2147483647 w 242"/>
              <a:gd name="T21" fmla="*/ 2147483647 h 1484"/>
              <a:gd name="T22" fmla="*/ 2147483647 w 242"/>
              <a:gd name="T23" fmla="*/ 2147483647 h 1484"/>
              <a:gd name="T24" fmla="*/ 2147483647 w 242"/>
              <a:gd name="T25" fmla="*/ 2147483647 h 1484"/>
              <a:gd name="T26" fmla="*/ 2147483647 w 242"/>
              <a:gd name="T27" fmla="*/ 2147483647 h 1484"/>
              <a:gd name="T28" fmla="*/ 2147483647 w 242"/>
              <a:gd name="T29" fmla="*/ 2147483647 h 1484"/>
              <a:gd name="T30" fmla="*/ 2147483647 w 242"/>
              <a:gd name="T31" fmla="*/ 2147483647 h 1484"/>
              <a:gd name="T32" fmla="*/ 2147483647 w 242"/>
              <a:gd name="T33" fmla="*/ 2147483647 h 1484"/>
              <a:gd name="T34" fmla="*/ 2147483647 w 242"/>
              <a:gd name="T35" fmla="*/ 2147483647 h 1484"/>
              <a:gd name="T36" fmla="*/ 2147483647 w 242"/>
              <a:gd name="T37" fmla="*/ 2147483647 h 1484"/>
              <a:gd name="T38" fmla="*/ 2147483647 w 242"/>
              <a:gd name="T39" fmla="*/ 2147483647 h 1484"/>
              <a:gd name="T40" fmla="*/ 2147483647 w 242"/>
              <a:gd name="T41" fmla="*/ 2147483647 h 1484"/>
              <a:gd name="T42" fmla="*/ 2147483647 w 242"/>
              <a:gd name="T43" fmla="*/ 2147483647 h 1484"/>
              <a:gd name="T44" fmla="*/ 2147483647 w 242"/>
              <a:gd name="T45" fmla="*/ 2147483647 h 1484"/>
              <a:gd name="T46" fmla="*/ 2147483647 w 242"/>
              <a:gd name="T47" fmla="*/ 2147483647 h 1484"/>
              <a:gd name="T48" fmla="*/ 2147483647 w 242"/>
              <a:gd name="T49" fmla="*/ 2147483647 h 1484"/>
              <a:gd name="T50" fmla="*/ 2147483647 w 242"/>
              <a:gd name="T51" fmla="*/ 2147483647 h 1484"/>
              <a:gd name="T52" fmla="*/ 2147483647 w 242"/>
              <a:gd name="T53" fmla="*/ 2147483647 h 1484"/>
              <a:gd name="T54" fmla="*/ 2147483647 w 242"/>
              <a:gd name="T55" fmla="*/ 2147483647 h 1484"/>
              <a:gd name="T56" fmla="*/ 2147483647 w 242"/>
              <a:gd name="T57" fmla="*/ 2147483647 h 1484"/>
              <a:gd name="T58" fmla="*/ 2147483647 w 242"/>
              <a:gd name="T59" fmla="*/ 2147483647 h 1484"/>
              <a:gd name="T60" fmla="*/ 2147483647 w 242"/>
              <a:gd name="T61" fmla="*/ 2147483647 h 1484"/>
              <a:gd name="T62" fmla="*/ 2147483647 w 242"/>
              <a:gd name="T63" fmla="*/ 2147483647 h 1484"/>
              <a:gd name="T64" fmla="*/ 2147483647 w 242"/>
              <a:gd name="T65" fmla="*/ 2147483647 h 1484"/>
              <a:gd name="T66" fmla="*/ 2147483647 w 242"/>
              <a:gd name="T67" fmla="*/ 2147483647 h 1484"/>
              <a:gd name="T68" fmla="*/ 2147483647 w 242"/>
              <a:gd name="T69" fmla="*/ 0 h 14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2"/>
              <a:gd name="T106" fmla="*/ 0 h 1484"/>
              <a:gd name="T107" fmla="*/ 242 w 242"/>
              <a:gd name="T108" fmla="*/ 1484 h 14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2" h="1484">
                <a:moveTo>
                  <a:pt x="114" y="1484"/>
                </a:moveTo>
                <a:cubicBezTo>
                  <a:pt x="155" y="1481"/>
                  <a:pt x="197" y="1478"/>
                  <a:pt x="218" y="1472"/>
                </a:cubicBezTo>
                <a:cubicBezTo>
                  <a:pt x="239" y="1466"/>
                  <a:pt x="242" y="1457"/>
                  <a:pt x="242" y="1448"/>
                </a:cubicBezTo>
                <a:cubicBezTo>
                  <a:pt x="242" y="1439"/>
                  <a:pt x="230" y="1429"/>
                  <a:pt x="218" y="1420"/>
                </a:cubicBezTo>
                <a:cubicBezTo>
                  <a:pt x="206" y="1411"/>
                  <a:pt x="187" y="1406"/>
                  <a:pt x="170" y="1396"/>
                </a:cubicBezTo>
                <a:cubicBezTo>
                  <a:pt x="153" y="1386"/>
                  <a:pt x="131" y="1373"/>
                  <a:pt x="114" y="1360"/>
                </a:cubicBezTo>
                <a:cubicBezTo>
                  <a:pt x="97" y="1347"/>
                  <a:pt x="79" y="1325"/>
                  <a:pt x="66" y="1316"/>
                </a:cubicBezTo>
                <a:cubicBezTo>
                  <a:pt x="53" y="1307"/>
                  <a:pt x="45" y="1312"/>
                  <a:pt x="34" y="1304"/>
                </a:cubicBezTo>
                <a:cubicBezTo>
                  <a:pt x="23" y="1296"/>
                  <a:pt x="4" y="1283"/>
                  <a:pt x="2" y="1268"/>
                </a:cubicBezTo>
                <a:cubicBezTo>
                  <a:pt x="0" y="1253"/>
                  <a:pt x="19" y="1232"/>
                  <a:pt x="22" y="1216"/>
                </a:cubicBezTo>
                <a:cubicBezTo>
                  <a:pt x="25" y="1200"/>
                  <a:pt x="19" y="1184"/>
                  <a:pt x="22" y="1172"/>
                </a:cubicBezTo>
                <a:cubicBezTo>
                  <a:pt x="25" y="1160"/>
                  <a:pt x="27" y="1155"/>
                  <a:pt x="42" y="1144"/>
                </a:cubicBezTo>
                <a:cubicBezTo>
                  <a:pt x="57" y="1133"/>
                  <a:pt x="93" y="1117"/>
                  <a:pt x="114" y="1104"/>
                </a:cubicBezTo>
                <a:cubicBezTo>
                  <a:pt x="135" y="1091"/>
                  <a:pt x="155" y="1081"/>
                  <a:pt x="170" y="1068"/>
                </a:cubicBezTo>
                <a:cubicBezTo>
                  <a:pt x="185" y="1055"/>
                  <a:pt x="203" y="1041"/>
                  <a:pt x="206" y="1028"/>
                </a:cubicBezTo>
                <a:cubicBezTo>
                  <a:pt x="209" y="1015"/>
                  <a:pt x="184" y="1001"/>
                  <a:pt x="186" y="988"/>
                </a:cubicBezTo>
                <a:cubicBezTo>
                  <a:pt x="188" y="975"/>
                  <a:pt x="212" y="963"/>
                  <a:pt x="218" y="948"/>
                </a:cubicBezTo>
                <a:cubicBezTo>
                  <a:pt x="224" y="933"/>
                  <a:pt x="228" y="914"/>
                  <a:pt x="222" y="896"/>
                </a:cubicBezTo>
                <a:cubicBezTo>
                  <a:pt x="216" y="878"/>
                  <a:pt x="195" y="860"/>
                  <a:pt x="182" y="840"/>
                </a:cubicBezTo>
                <a:cubicBezTo>
                  <a:pt x="169" y="820"/>
                  <a:pt x="159" y="795"/>
                  <a:pt x="146" y="776"/>
                </a:cubicBezTo>
                <a:cubicBezTo>
                  <a:pt x="133" y="757"/>
                  <a:pt x="117" y="743"/>
                  <a:pt x="106" y="724"/>
                </a:cubicBezTo>
                <a:cubicBezTo>
                  <a:pt x="95" y="705"/>
                  <a:pt x="89" y="682"/>
                  <a:pt x="82" y="664"/>
                </a:cubicBezTo>
                <a:cubicBezTo>
                  <a:pt x="75" y="646"/>
                  <a:pt x="71" y="627"/>
                  <a:pt x="66" y="612"/>
                </a:cubicBezTo>
                <a:cubicBezTo>
                  <a:pt x="61" y="597"/>
                  <a:pt x="51" y="593"/>
                  <a:pt x="50" y="576"/>
                </a:cubicBezTo>
                <a:cubicBezTo>
                  <a:pt x="49" y="559"/>
                  <a:pt x="53" y="532"/>
                  <a:pt x="58" y="512"/>
                </a:cubicBezTo>
                <a:cubicBezTo>
                  <a:pt x="63" y="492"/>
                  <a:pt x="77" y="473"/>
                  <a:pt x="78" y="456"/>
                </a:cubicBezTo>
                <a:cubicBezTo>
                  <a:pt x="79" y="439"/>
                  <a:pt x="69" y="424"/>
                  <a:pt x="62" y="412"/>
                </a:cubicBezTo>
                <a:cubicBezTo>
                  <a:pt x="55" y="400"/>
                  <a:pt x="41" y="399"/>
                  <a:pt x="34" y="384"/>
                </a:cubicBezTo>
                <a:cubicBezTo>
                  <a:pt x="27" y="369"/>
                  <a:pt x="22" y="340"/>
                  <a:pt x="22" y="320"/>
                </a:cubicBezTo>
                <a:cubicBezTo>
                  <a:pt x="22" y="300"/>
                  <a:pt x="29" y="285"/>
                  <a:pt x="34" y="264"/>
                </a:cubicBezTo>
                <a:cubicBezTo>
                  <a:pt x="39" y="243"/>
                  <a:pt x="47" y="215"/>
                  <a:pt x="54" y="196"/>
                </a:cubicBezTo>
                <a:cubicBezTo>
                  <a:pt x="61" y="177"/>
                  <a:pt x="69" y="167"/>
                  <a:pt x="78" y="152"/>
                </a:cubicBezTo>
                <a:cubicBezTo>
                  <a:pt x="87" y="137"/>
                  <a:pt x="100" y="125"/>
                  <a:pt x="106" y="108"/>
                </a:cubicBezTo>
                <a:cubicBezTo>
                  <a:pt x="112" y="91"/>
                  <a:pt x="111" y="66"/>
                  <a:pt x="114" y="48"/>
                </a:cubicBezTo>
                <a:cubicBezTo>
                  <a:pt x="117" y="30"/>
                  <a:pt x="121" y="15"/>
                  <a:pt x="126" y="0"/>
                </a:cubicBez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13" name="Freeform 5">
            <a:extLst>
              <a:ext uri="{FF2B5EF4-FFF2-40B4-BE49-F238E27FC236}">
                <a16:creationId xmlns:a16="http://schemas.microsoft.com/office/drawing/2014/main" id="{FBB69A51-ACAB-4659-9436-50C4412B6E05}"/>
              </a:ext>
            </a:extLst>
          </p:cNvPr>
          <p:cNvSpPr>
            <a:spLocks/>
          </p:cNvSpPr>
          <p:nvPr/>
        </p:nvSpPr>
        <p:spPr bwMode="auto">
          <a:xfrm>
            <a:off x="990600" y="4508500"/>
            <a:ext cx="752475" cy="2235200"/>
          </a:xfrm>
          <a:custGeom>
            <a:avLst/>
            <a:gdLst>
              <a:gd name="T0" fmla="*/ 0 w 474"/>
              <a:gd name="T1" fmla="*/ 2147483647 h 1408"/>
              <a:gd name="T2" fmla="*/ 2147483647 w 474"/>
              <a:gd name="T3" fmla="*/ 2147483647 h 1408"/>
              <a:gd name="T4" fmla="*/ 2147483647 w 474"/>
              <a:gd name="T5" fmla="*/ 2147483647 h 1408"/>
              <a:gd name="T6" fmla="*/ 2147483647 w 474"/>
              <a:gd name="T7" fmla="*/ 2147483647 h 1408"/>
              <a:gd name="T8" fmla="*/ 2147483647 w 474"/>
              <a:gd name="T9" fmla="*/ 2147483647 h 1408"/>
              <a:gd name="T10" fmla="*/ 2147483647 w 474"/>
              <a:gd name="T11" fmla="*/ 2147483647 h 1408"/>
              <a:gd name="T12" fmla="*/ 2147483647 w 474"/>
              <a:gd name="T13" fmla="*/ 2147483647 h 1408"/>
              <a:gd name="T14" fmla="*/ 2147483647 w 474"/>
              <a:gd name="T15" fmla="*/ 2147483647 h 1408"/>
              <a:gd name="T16" fmla="*/ 2147483647 w 474"/>
              <a:gd name="T17" fmla="*/ 2147483647 h 1408"/>
              <a:gd name="T18" fmla="*/ 2147483647 w 474"/>
              <a:gd name="T19" fmla="*/ 2147483647 h 1408"/>
              <a:gd name="T20" fmla="*/ 2147483647 w 474"/>
              <a:gd name="T21" fmla="*/ 2147483647 h 1408"/>
              <a:gd name="T22" fmla="*/ 2147483647 w 474"/>
              <a:gd name="T23" fmla="*/ 2147483647 h 1408"/>
              <a:gd name="T24" fmla="*/ 2147483647 w 474"/>
              <a:gd name="T25" fmla="*/ 2147483647 h 1408"/>
              <a:gd name="T26" fmla="*/ 2147483647 w 474"/>
              <a:gd name="T27" fmla="*/ 2147483647 h 1408"/>
              <a:gd name="T28" fmla="*/ 2147483647 w 474"/>
              <a:gd name="T29" fmla="*/ 2147483647 h 1408"/>
              <a:gd name="T30" fmla="*/ 2147483647 w 474"/>
              <a:gd name="T31" fmla="*/ 2147483647 h 1408"/>
              <a:gd name="T32" fmla="*/ 2147483647 w 474"/>
              <a:gd name="T33" fmla="*/ 2147483647 h 1408"/>
              <a:gd name="T34" fmla="*/ 2147483647 w 474"/>
              <a:gd name="T35" fmla="*/ 2147483647 h 1408"/>
              <a:gd name="T36" fmla="*/ 2147483647 w 474"/>
              <a:gd name="T37" fmla="*/ 2147483647 h 1408"/>
              <a:gd name="T38" fmla="*/ 2147483647 w 474"/>
              <a:gd name="T39" fmla="*/ 2147483647 h 1408"/>
              <a:gd name="T40" fmla="*/ 2147483647 w 474"/>
              <a:gd name="T41" fmla="*/ 2147483647 h 1408"/>
              <a:gd name="T42" fmla="*/ 2147483647 w 474"/>
              <a:gd name="T43" fmla="*/ 2147483647 h 1408"/>
              <a:gd name="T44" fmla="*/ 2147483647 w 474"/>
              <a:gd name="T45" fmla="*/ 2147483647 h 1408"/>
              <a:gd name="T46" fmla="*/ 2147483647 w 474"/>
              <a:gd name="T47" fmla="*/ 2147483647 h 1408"/>
              <a:gd name="T48" fmla="*/ 2147483647 w 474"/>
              <a:gd name="T49" fmla="*/ 2147483647 h 1408"/>
              <a:gd name="T50" fmla="*/ 2147483647 w 474"/>
              <a:gd name="T51" fmla="*/ 2147483647 h 1408"/>
              <a:gd name="T52" fmla="*/ 2147483647 w 474"/>
              <a:gd name="T53" fmla="*/ 2147483647 h 1408"/>
              <a:gd name="T54" fmla="*/ 2147483647 w 474"/>
              <a:gd name="T55" fmla="*/ 2147483647 h 1408"/>
              <a:gd name="T56" fmla="*/ 2147483647 w 474"/>
              <a:gd name="T57" fmla="*/ 2147483647 h 1408"/>
              <a:gd name="T58" fmla="*/ 2147483647 w 474"/>
              <a:gd name="T59" fmla="*/ 2147483647 h 1408"/>
              <a:gd name="T60" fmla="*/ 2147483647 w 474"/>
              <a:gd name="T61" fmla="*/ 0 h 14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74"/>
              <a:gd name="T94" fmla="*/ 0 h 1408"/>
              <a:gd name="T95" fmla="*/ 474 w 474"/>
              <a:gd name="T96" fmla="*/ 1408 h 14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74" h="1408">
                <a:moveTo>
                  <a:pt x="0" y="1408"/>
                </a:moveTo>
                <a:cubicBezTo>
                  <a:pt x="22" y="1398"/>
                  <a:pt x="45" y="1389"/>
                  <a:pt x="64" y="1376"/>
                </a:cubicBezTo>
                <a:cubicBezTo>
                  <a:pt x="83" y="1363"/>
                  <a:pt x="99" y="1347"/>
                  <a:pt x="116" y="1332"/>
                </a:cubicBezTo>
                <a:cubicBezTo>
                  <a:pt x="133" y="1317"/>
                  <a:pt x="153" y="1302"/>
                  <a:pt x="168" y="1284"/>
                </a:cubicBezTo>
                <a:cubicBezTo>
                  <a:pt x="183" y="1266"/>
                  <a:pt x="202" y="1242"/>
                  <a:pt x="208" y="1224"/>
                </a:cubicBezTo>
                <a:cubicBezTo>
                  <a:pt x="214" y="1206"/>
                  <a:pt x="202" y="1188"/>
                  <a:pt x="204" y="1176"/>
                </a:cubicBezTo>
                <a:cubicBezTo>
                  <a:pt x="206" y="1164"/>
                  <a:pt x="212" y="1161"/>
                  <a:pt x="220" y="1152"/>
                </a:cubicBezTo>
                <a:cubicBezTo>
                  <a:pt x="228" y="1143"/>
                  <a:pt x="239" y="1135"/>
                  <a:pt x="252" y="1124"/>
                </a:cubicBezTo>
                <a:cubicBezTo>
                  <a:pt x="265" y="1113"/>
                  <a:pt x="287" y="1100"/>
                  <a:pt x="296" y="1088"/>
                </a:cubicBezTo>
                <a:cubicBezTo>
                  <a:pt x="305" y="1076"/>
                  <a:pt x="299" y="1065"/>
                  <a:pt x="308" y="1052"/>
                </a:cubicBezTo>
                <a:cubicBezTo>
                  <a:pt x="317" y="1039"/>
                  <a:pt x="337" y="1023"/>
                  <a:pt x="352" y="1008"/>
                </a:cubicBezTo>
                <a:cubicBezTo>
                  <a:pt x="367" y="993"/>
                  <a:pt x="382" y="974"/>
                  <a:pt x="396" y="964"/>
                </a:cubicBezTo>
                <a:cubicBezTo>
                  <a:pt x="410" y="954"/>
                  <a:pt x="425" y="958"/>
                  <a:pt x="436" y="948"/>
                </a:cubicBezTo>
                <a:cubicBezTo>
                  <a:pt x="447" y="938"/>
                  <a:pt x="458" y="920"/>
                  <a:pt x="464" y="904"/>
                </a:cubicBezTo>
                <a:cubicBezTo>
                  <a:pt x="470" y="888"/>
                  <a:pt x="474" y="867"/>
                  <a:pt x="472" y="852"/>
                </a:cubicBezTo>
                <a:cubicBezTo>
                  <a:pt x="470" y="837"/>
                  <a:pt x="461" y="831"/>
                  <a:pt x="452" y="816"/>
                </a:cubicBezTo>
                <a:cubicBezTo>
                  <a:pt x="443" y="801"/>
                  <a:pt x="431" y="776"/>
                  <a:pt x="420" y="764"/>
                </a:cubicBezTo>
                <a:cubicBezTo>
                  <a:pt x="409" y="752"/>
                  <a:pt x="399" y="755"/>
                  <a:pt x="384" y="744"/>
                </a:cubicBezTo>
                <a:cubicBezTo>
                  <a:pt x="369" y="733"/>
                  <a:pt x="344" y="715"/>
                  <a:pt x="328" y="700"/>
                </a:cubicBezTo>
                <a:cubicBezTo>
                  <a:pt x="312" y="685"/>
                  <a:pt x="301" y="671"/>
                  <a:pt x="288" y="652"/>
                </a:cubicBezTo>
                <a:cubicBezTo>
                  <a:pt x="275" y="633"/>
                  <a:pt x="258" y="607"/>
                  <a:pt x="248" y="584"/>
                </a:cubicBezTo>
                <a:cubicBezTo>
                  <a:pt x="238" y="561"/>
                  <a:pt x="231" y="539"/>
                  <a:pt x="228" y="516"/>
                </a:cubicBezTo>
                <a:cubicBezTo>
                  <a:pt x="225" y="493"/>
                  <a:pt x="223" y="468"/>
                  <a:pt x="232" y="448"/>
                </a:cubicBezTo>
                <a:cubicBezTo>
                  <a:pt x="241" y="428"/>
                  <a:pt x="269" y="414"/>
                  <a:pt x="280" y="396"/>
                </a:cubicBezTo>
                <a:cubicBezTo>
                  <a:pt x="291" y="378"/>
                  <a:pt x="290" y="360"/>
                  <a:pt x="296" y="340"/>
                </a:cubicBezTo>
                <a:cubicBezTo>
                  <a:pt x="302" y="320"/>
                  <a:pt x="315" y="298"/>
                  <a:pt x="316" y="276"/>
                </a:cubicBezTo>
                <a:cubicBezTo>
                  <a:pt x="317" y="254"/>
                  <a:pt x="311" y="231"/>
                  <a:pt x="304" y="208"/>
                </a:cubicBezTo>
                <a:cubicBezTo>
                  <a:pt x="297" y="185"/>
                  <a:pt x="284" y="156"/>
                  <a:pt x="272" y="136"/>
                </a:cubicBezTo>
                <a:cubicBezTo>
                  <a:pt x="260" y="116"/>
                  <a:pt x="245" y="103"/>
                  <a:pt x="232" y="88"/>
                </a:cubicBezTo>
                <a:cubicBezTo>
                  <a:pt x="219" y="73"/>
                  <a:pt x="204" y="63"/>
                  <a:pt x="192" y="48"/>
                </a:cubicBezTo>
                <a:cubicBezTo>
                  <a:pt x="180" y="33"/>
                  <a:pt x="170" y="16"/>
                  <a:pt x="160" y="0"/>
                </a:cubicBezTo>
              </a:path>
            </a:pathLst>
          </a:custGeom>
          <a:noFill/>
          <a:ln w="476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14" name="Freeform 6">
            <a:extLst>
              <a:ext uri="{FF2B5EF4-FFF2-40B4-BE49-F238E27FC236}">
                <a16:creationId xmlns:a16="http://schemas.microsoft.com/office/drawing/2014/main" id="{ADB54259-2FD4-4EAC-AAA8-0235E8262E33}"/>
              </a:ext>
            </a:extLst>
          </p:cNvPr>
          <p:cNvSpPr>
            <a:spLocks/>
          </p:cNvSpPr>
          <p:nvPr/>
        </p:nvSpPr>
        <p:spPr bwMode="auto">
          <a:xfrm>
            <a:off x="5022850" y="3600450"/>
            <a:ext cx="2705100" cy="1873250"/>
          </a:xfrm>
          <a:custGeom>
            <a:avLst/>
            <a:gdLst>
              <a:gd name="T0" fmla="*/ 0 w 1704"/>
              <a:gd name="T1" fmla="*/ 2147483647 h 1180"/>
              <a:gd name="T2" fmla="*/ 2147483647 w 1704"/>
              <a:gd name="T3" fmla="*/ 2147483647 h 1180"/>
              <a:gd name="T4" fmla="*/ 2147483647 w 1704"/>
              <a:gd name="T5" fmla="*/ 2147483647 h 1180"/>
              <a:gd name="T6" fmla="*/ 2147483647 w 1704"/>
              <a:gd name="T7" fmla="*/ 2147483647 h 1180"/>
              <a:gd name="T8" fmla="*/ 2147483647 w 1704"/>
              <a:gd name="T9" fmla="*/ 2147483647 h 1180"/>
              <a:gd name="T10" fmla="*/ 2147483647 w 1704"/>
              <a:gd name="T11" fmla="*/ 2147483647 h 1180"/>
              <a:gd name="T12" fmla="*/ 2147483647 w 1704"/>
              <a:gd name="T13" fmla="*/ 2147483647 h 1180"/>
              <a:gd name="T14" fmla="*/ 2147483647 w 1704"/>
              <a:gd name="T15" fmla="*/ 2147483647 h 1180"/>
              <a:gd name="T16" fmla="*/ 2147483647 w 1704"/>
              <a:gd name="T17" fmla="*/ 2147483647 h 1180"/>
              <a:gd name="T18" fmla="*/ 2147483647 w 1704"/>
              <a:gd name="T19" fmla="*/ 2147483647 h 1180"/>
              <a:gd name="T20" fmla="*/ 2147483647 w 1704"/>
              <a:gd name="T21" fmla="*/ 2147483647 h 1180"/>
              <a:gd name="T22" fmla="*/ 2147483647 w 1704"/>
              <a:gd name="T23" fmla="*/ 2147483647 h 1180"/>
              <a:gd name="T24" fmla="*/ 2147483647 w 1704"/>
              <a:gd name="T25" fmla="*/ 2147483647 h 1180"/>
              <a:gd name="T26" fmla="*/ 2147483647 w 1704"/>
              <a:gd name="T27" fmla="*/ 2147483647 h 1180"/>
              <a:gd name="T28" fmla="*/ 2147483647 w 1704"/>
              <a:gd name="T29" fmla="*/ 2147483647 h 1180"/>
              <a:gd name="T30" fmla="*/ 2147483647 w 1704"/>
              <a:gd name="T31" fmla="*/ 2147483647 h 1180"/>
              <a:gd name="T32" fmla="*/ 2147483647 w 1704"/>
              <a:gd name="T33" fmla="*/ 2147483647 h 1180"/>
              <a:gd name="T34" fmla="*/ 2147483647 w 1704"/>
              <a:gd name="T35" fmla="*/ 2147483647 h 1180"/>
              <a:gd name="T36" fmla="*/ 2147483647 w 1704"/>
              <a:gd name="T37" fmla="*/ 2147483647 h 1180"/>
              <a:gd name="T38" fmla="*/ 2147483647 w 1704"/>
              <a:gd name="T39" fmla="*/ 2147483647 h 1180"/>
              <a:gd name="T40" fmla="*/ 2147483647 w 1704"/>
              <a:gd name="T41" fmla="*/ 0 h 1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04"/>
              <a:gd name="T64" fmla="*/ 0 h 1180"/>
              <a:gd name="T65" fmla="*/ 1704 w 1704"/>
              <a:gd name="T66" fmla="*/ 1180 h 1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04" h="1180">
                <a:moveTo>
                  <a:pt x="0" y="1180"/>
                </a:moveTo>
                <a:cubicBezTo>
                  <a:pt x="22" y="1162"/>
                  <a:pt x="45" y="1145"/>
                  <a:pt x="68" y="1128"/>
                </a:cubicBezTo>
                <a:cubicBezTo>
                  <a:pt x="91" y="1111"/>
                  <a:pt x="113" y="1092"/>
                  <a:pt x="136" y="1076"/>
                </a:cubicBezTo>
                <a:cubicBezTo>
                  <a:pt x="159" y="1060"/>
                  <a:pt x="183" y="1050"/>
                  <a:pt x="208" y="1032"/>
                </a:cubicBezTo>
                <a:cubicBezTo>
                  <a:pt x="233" y="1014"/>
                  <a:pt x="267" y="989"/>
                  <a:pt x="288" y="968"/>
                </a:cubicBezTo>
                <a:cubicBezTo>
                  <a:pt x="309" y="947"/>
                  <a:pt x="321" y="918"/>
                  <a:pt x="336" y="904"/>
                </a:cubicBezTo>
                <a:cubicBezTo>
                  <a:pt x="351" y="890"/>
                  <a:pt x="360" y="895"/>
                  <a:pt x="376" y="884"/>
                </a:cubicBezTo>
                <a:cubicBezTo>
                  <a:pt x="392" y="873"/>
                  <a:pt x="411" y="852"/>
                  <a:pt x="432" y="836"/>
                </a:cubicBezTo>
                <a:cubicBezTo>
                  <a:pt x="453" y="820"/>
                  <a:pt x="478" y="802"/>
                  <a:pt x="504" y="788"/>
                </a:cubicBezTo>
                <a:cubicBezTo>
                  <a:pt x="530" y="774"/>
                  <a:pt x="555" y="769"/>
                  <a:pt x="588" y="752"/>
                </a:cubicBezTo>
                <a:cubicBezTo>
                  <a:pt x="621" y="735"/>
                  <a:pt x="671" y="707"/>
                  <a:pt x="704" y="684"/>
                </a:cubicBezTo>
                <a:cubicBezTo>
                  <a:pt x="737" y="661"/>
                  <a:pt x="744" y="645"/>
                  <a:pt x="784" y="612"/>
                </a:cubicBezTo>
                <a:cubicBezTo>
                  <a:pt x="824" y="579"/>
                  <a:pt x="893" y="526"/>
                  <a:pt x="944" y="488"/>
                </a:cubicBezTo>
                <a:cubicBezTo>
                  <a:pt x="995" y="450"/>
                  <a:pt x="1049" y="414"/>
                  <a:pt x="1092" y="384"/>
                </a:cubicBezTo>
                <a:cubicBezTo>
                  <a:pt x="1135" y="354"/>
                  <a:pt x="1170" y="332"/>
                  <a:pt x="1204" y="308"/>
                </a:cubicBezTo>
                <a:cubicBezTo>
                  <a:pt x="1238" y="284"/>
                  <a:pt x="1265" y="256"/>
                  <a:pt x="1296" y="240"/>
                </a:cubicBezTo>
                <a:cubicBezTo>
                  <a:pt x="1327" y="224"/>
                  <a:pt x="1363" y="224"/>
                  <a:pt x="1388" y="212"/>
                </a:cubicBezTo>
                <a:cubicBezTo>
                  <a:pt x="1413" y="200"/>
                  <a:pt x="1421" y="185"/>
                  <a:pt x="1448" y="168"/>
                </a:cubicBezTo>
                <a:cubicBezTo>
                  <a:pt x="1475" y="151"/>
                  <a:pt x="1519" y="127"/>
                  <a:pt x="1548" y="108"/>
                </a:cubicBezTo>
                <a:cubicBezTo>
                  <a:pt x="1577" y="89"/>
                  <a:pt x="1598" y="70"/>
                  <a:pt x="1624" y="52"/>
                </a:cubicBezTo>
                <a:cubicBezTo>
                  <a:pt x="1650" y="34"/>
                  <a:pt x="1677" y="17"/>
                  <a:pt x="1704" y="0"/>
                </a:cubicBez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15" name="Freeform 7">
            <a:extLst>
              <a:ext uri="{FF2B5EF4-FFF2-40B4-BE49-F238E27FC236}">
                <a16:creationId xmlns:a16="http://schemas.microsoft.com/office/drawing/2014/main" id="{6422A0F2-5307-4181-B3A6-233E72481DEB}"/>
              </a:ext>
            </a:extLst>
          </p:cNvPr>
          <p:cNvSpPr>
            <a:spLocks/>
          </p:cNvSpPr>
          <p:nvPr/>
        </p:nvSpPr>
        <p:spPr bwMode="auto">
          <a:xfrm>
            <a:off x="5384800" y="3848100"/>
            <a:ext cx="2425700" cy="2057400"/>
          </a:xfrm>
          <a:custGeom>
            <a:avLst/>
            <a:gdLst>
              <a:gd name="T0" fmla="*/ 0 w 1528"/>
              <a:gd name="T1" fmla="*/ 2147483647 h 1296"/>
              <a:gd name="T2" fmla="*/ 2147483647 w 1528"/>
              <a:gd name="T3" fmla="*/ 2147483647 h 1296"/>
              <a:gd name="T4" fmla="*/ 2147483647 w 1528"/>
              <a:gd name="T5" fmla="*/ 2147483647 h 1296"/>
              <a:gd name="T6" fmla="*/ 2147483647 w 1528"/>
              <a:gd name="T7" fmla="*/ 2147483647 h 1296"/>
              <a:gd name="T8" fmla="*/ 2147483647 w 1528"/>
              <a:gd name="T9" fmla="*/ 2147483647 h 1296"/>
              <a:gd name="T10" fmla="*/ 2147483647 w 1528"/>
              <a:gd name="T11" fmla="*/ 2147483647 h 1296"/>
              <a:gd name="T12" fmla="*/ 2147483647 w 1528"/>
              <a:gd name="T13" fmla="*/ 2147483647 h 1296"/>
              <a:gd name="T14" fmla="*/ 2147483647 w 1528"/>
              <a:gd name="T15" fmla="*/ 2147483647 h 1296"/>
              <a:gd name="T16" fmla="*/ 2147483647 w 1528"/>
              <a:gd name="T17" fmla="*/ 2147483647 h 1296"/>
              <a:gd name="T18" fmla="*/ 2147483647 w 1528"/>
              <a:gd name="T19" fmla="*/ 2147483647 h 1296"/>
              <a:gd name="T20" fmla="*/ 2147483647 w 1528"/>
              <a:gd name="T21" fmla="*/ 2147483647 h 1296"/>
              <a:gd name="T22" fmla="*/ 2147483647 w 1528"/>
              <a:gd name="T23" fmla="*/ 2147483647 h 1296"/>
              <a:gd name="T24" fmla="*/ 2147483647 w 1528"/>
              <a:gd name="T25" fmla="*/ 2147483647 h 1296"/>
              <a:gd name="T26" fmla="*/ 2147483647 w 1528"/>
              <a:gd name="T27" fmla="*/ 2147483647 h 1296"/>
              <a:gd name="T28" fmla="*/ 2147483647 w 1528"/>
              <a:gd name="T29" fmla="*/ 2147483647 h 1296"/>
              <a:gd name="T30" fmla="*/ 2147483647 w 1528"/>
              <a:gd name="T31" fmla="*/ 2147483647 h 1296"/>
              <a:gd name="T32" fmla="*/ 2147483647 w 1528"/>
              <a:gd name="T33" fmla="*/ 2147483647 h 1296"/>
              <a:gd name="T34" fmla="*/ 2147483647 w 1528"/>
              <a:gd name="T35" fmla="*/ 2147483647 h 1296"/>
              <a:gd name="T36" fmla="*/ 2147483647 w 1528"/>
              <a:gd name="T37" fmla="*/ 2147483647 h 1296"/>
              <a:gd name="T38" fmla="*/ 2147483647 w 1528"/>
              <a:gd name="T39" fmla="*/ 2147483647 h 1296"/>
              <a:gd name="T40" fmla="*/ 2147483647 w 1528"/>
              <a:gd name="T41" fmla="*/ 2147483647 h 1296"/>
              <a:gd name="T42" fmla="*/ 2147483647 w 1528"/>
              <a:gd name="T43" fmla="*/ 2147483647 h 1296"/>
              <a:gd name="T44" fmla="*/ 2147483647 w 1528"/>
              <a:gd name="T45" fmla="*/ 2147483647 h 1296"/>
              <a:gd name="T46" fmla="*/ 2147483647 w 1528"/>
              <a:gd name="T47" fmla="*/ 2147483647 h 1296"/>
              <a:gd name="T48" fmla="*/ 2147483647 w 1528"/>
              <a:gd name="T49" fmla="*/ 2147483647 h 1296"/>
              <a:gd name="T50" fmla="*/ 2147483647 w 1528"/>
              <a:gd name="T51" fmla="*/ 2147483647 h 1296"/>
              <a:gd name="T52" fmla="*/ 2147483647 w 1528"/>
              <a:gd name="T53" fmla="*/ 2147483647 h 1296"/>
              <a:gd name="T54" fmla="*/ 2147483647 w 1528"/>
              <a:gd name="T55" fmla="*/ 2147483647 h 1296"/>
              <a:gd name="T56" fmla="*/ 2147483647 w 1528"/>
              <a:gd name="T57" fmla="*/ 2147483647 h 1296"/>
              <a:gd name="T58" fmla="*/ 2147483647 w 1528"/>
              <a:gd name="T59" fmla="*/ 2147483647 h 1296"/>
              <a:gd name="T60" fmla="*/ 2147483647 w 1528"/>
              <a:gd name="T61" fmla="*/ 2147483647 h 1296"/>
              <a:gd name="T62" fmla="*/ 2147483647 w 1528"/>
              <a:gd name="T63" fmla="*/ 2147483647 h 1296"/>
              <a:gd name="T64" fmla="*/ 2147483647 w 1528"/>
              <a:gd name="T65" fmla="*/ 2147483647 h 1296"/>
              <a:gd name="T66" fmla="*/ 2147483647 w 1528"/>
              <a:gd name="T67" fmla="*/ 2147483647 h 1296"/>
              <a:gd name="T68" fmla="*/ 2147483647 w 1528"/>
              <a:gd name="T69" fmla="*/ 2147483647 h 1296"/>
              <a:gd name="T70" fmla="*/ 2147483647 w 1528"/>
              <a:gd name="T71" fmla="*/ 2147483647 h 1296"/>
              <a:gd name="T72" fmla="*/ 2147483647 w 1528"/>
              <a:gd name="T73" fmla="*/ 0 h 12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8"/>
              <a:gd name="T112" fmla="*/ 0 h 1296"/>
              <a:gd name="T113" fmla="*/ 1528 w 1528"/>
              <a:gd name="T114" fmla="*/ 1296 h 12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8" h="1296">
                <a:moveTo>
                  <a:pt x="0" y="1296"/>
                </a:moveTo>
                <a:cubicBezTo>
                  <a:pt x="25" y="1284"/>
                  <a:pt x="51" y="1273"/>
                  <a:pt x="76" y="1260"/>
                </a:cubicBezTo>
                <a:cubicBezTo>
                  <a:pt x="101" y="1247"/>
                  <a:pt x="125" y="1237"/>
                  <a:pt x="152" y="1216"/>
                </a:cubicBezTo>
                <a:cubicBezTo>
                  <a:pt x="179" y="1195"/>
                  <a:pt x="211" y="1163"/>
                  <a:pt x="240" y="1136"/>
                </a:cubicBezTo>
                <a:cubicBezTo>
                  <a:pt x="269" y="1109"/>
                  <a:pt x="303" y="1076"/>
                  <a:pt x="328" y="1052"/>
                </a:cubicBezTo>
                <a:cubicBezTo>
                  <a:pt x="353" y="1028"/>
                  <a:pt x="371" y="1011"/>
                  <a:pt x="392" y="992"/>
                </a:cubicBezTo>
                <a:cubicBezTo>
                  <a:pt x="413" y="973"/>
                  <a:pt x="433" y="955"/>
                  <a:pt x="452" y="940"/>
                </a:cubicBezTo>
                <a:cubicBezTo>
                  <a:pt x="471" y="925"/>
                  <a:pt x="486" y="919"/>
                  <a:pt x="504" y="904"/>
                </a:cubicBezTo>
                <a:cubicBezTo>
                  <a:pt x="522" y="889"/>
                  <a:pt x="543" y="865"/>
                  <a:pt x="560" y="852"/>
                </a:cubicBezTo>
                <a:cubicBezTo>
                  <a:pt x="577" y="839"/>
                  <a:pt x="591" y="839"/>
                  <a:pt x="608" y="828"/>
                </a:cubicBezTo>
                <a:cubicBezTo>
                  <a:pt x="625" y="817"/>
                  <a:pt x="645" y="797"/>
                  <a:pt x="660" y="784"/>
                </a:cubicBezTo>
                <a:cubicBezTo>
                  <a:pt x="675" y="771"/>
                  <a:pt x="682" y="759"/>
                  <a:pt x="700" y="752"/>
                </a:cubicBezTo>
                <a:cubicBezTo>
                  <a:pt x="718" y="745"/>
                  <a:pt x="753" y="745"/>
                  <a:pt x="768" y="740"/>
                </a:cubicBezTo>
                <a:cubicBezTo>
                  <a:pt x="783" y="735"/>
                  <a:pt x="783" y="726"/>
                  <a:pt x="792" y="720"/>
                </a:cubicBezTo>
                <a:cubicBezTo>
                  <a:pt x="801" y="714"/>
                  <a:pt x="806" y="711"/>
                  <a:pt x="820" y="704"/>
                </a:cubicBezTo>
                <a:cubicBezTo>
                  <a:pt x="834" y="697"/>
                  <a:pt x="858" y="687"/>
                  <a:pt x="876" y="680"/>
                </a:cubicBezTo>
                <a:cubicBezTo>
                  <a:pt x="894" y="673"/>
                  <a:pt x="907" y="669"/>
                  <a:pt x="932" y="664"/>
                </a:cubicBezTo>
                <a:cubicBezTo>
                  <a:pt x="957" y="659"/>
                  <a:pt x="991" y="659"/>
                  <a:pt x="1024" y="652"/>
                </a:cubicBezTo>
                <a:cubicBezTo>
                  <a:pt x="1057" y="645"/>
                  <a:pt x="1095" y="634"/>
                  <a:pt x="1132" y="624"/>
                </a:cubicBezTo>
                <a:cubicBezTo>
                  <a:pt x="1169" y="614"/>
                  <a:pt x="1218" y="599"/>
                  <a:pt x="1248" y="592"/>
                </a:cubicBezTo>
                <a:cubicBezTo>
                  <a:pt x="1278" y="585"/>
                  <a:pt x="1294" y="587"/>
                  <a:pt x="1312" y="580"/>
                </a:cubicBezTo>
                <a:cubicBezTo>
                  <a:pt x="1330" y="573"/>
                  <a:pt x="1351" y="568"/>
                  <a:pt x="1360" y="552"/>
                </a:cubicBezTo>
                <a:cubicBezTo>
                  <a:pt x="1369" y="536"/>
                  <a:pt x="1363" y="503"/>
                  <a:pt x="1364" y="484"/>
                </a:cubicBezTo>
                <a:cubicBezTo>
                  <a:pt x="1365" y="465"/>
                  <a:pt x="1363" y="447"/>
                  <a:pt x="1368" y="436"/>
                </a:cubicBezTo>
                <a:cubicBezTo>
                  <a:pt x="1373" y="425"/>
                  <a:pt x="1384" y="427"/>
                  <a:pt x="1396" y="416"/>
                </a:cubicBezTo>
                <a:cubicBezTo>
                  <a:pt x="1408" y="405"/>
                  <a:pt x="1432" y="382"/>
                  <a:pt x="1440" y="368"/>
                </a:cubicBezTo>
                <a:cubicBezTo>
                  <a:pt x="1448" y="354"/>
                  <a:pt x="1438" y="342"/>
                  <a:pt x="1444" y="332"/>
                </a:cubicBezTo>
                <a:cubicBezTo>
                  <a:pt x="1450" y="322"/>
                  <a:pt x="1465" y="316"/>
                  <a:pt x="1476" y="308"/>
                </a:cubicBezTo>
                <a:cubicBezTo>
                  <a:pt x="1487" y="300"/>
                  <a:pt x="1503" y="296"/>
                  <a:pt x="1512" y="284"/>
                </a:cubicBezTo>
                <a:cubicBezTo>
                  <a:pt x="1521" y="272"/>
                  <a:pt x="1528" y="251"/>
                  <a:pt x="1528" y="236"/>
                </a:cubicBezTo>
                <a:cubicBezTo>
                  <a:pt x="1528" y="221"/>
                  <a:pt x="1521" y="207"/>
                  <a:pt x="1512" y="192"/>
                </a:cubicBezTo>
                <a:cubicBezTo>
                  <a:pt x="1503" y="177"/>
                  <a:pt x="1484" y="161"/>
                  <a:pt x="1472" y="148"/>
                </a:cubicBezTo>
                <a:cubicBezTo>
                  <a:pt x="1460" y="135"/>
                  <a:pt x="1449" y="127"/>
                  <a:pt x="1440" y="116"/>
                </a:cubicBezTo>
                <a:cubicBezTo>
                  <a:pt x="1431" y="105"/>
                  <a:pt x="1420" y="94"/>
                  <a:pt x="1416" y="84"/>
                </a:cubicBezTo>
                <a:cubicBezTo>
                  <a:pt x="1412" y="74"/>
                  <a:pt x="1415" y="66"/>
                  <a:pt x="1416" y="56"/>
                </a:cubicBezTo>
                <a:cubicBezTo>
                  <a:pt x="1417" y="46"/>
                  <a:pt x="1414" y="33"/>
                  <a:pt x="1420" y="24"/>
                </a:cubicBezTo>
                <a:cubicBezTo>
                  <a:pt x="1426" y="15"/>
                  <a:pt x="1445" y="5"/>
                  <a:pt x="1452" y="0"/>
                </a:cubicBez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16" name="Freeform 8">
            <a:extLst>
              <a:ext uri="{FF2B5EF4-FFF2-40B4-BE49-F238E27FC236}">
                <a16:creationId xmlns:a16="http://schemas.microsoft.com/office/drawing/2014/main" id="{1DBD1BC9-CC30-4311-B2BA-6F562A1CF672}"/>
              </a:ext>
            </a:extLst>
          </p:cNvPr>
          <p:cNvSpPr>
            <a:spLocks/>
          </p:cNvSpPr>
          <p:nvPr/>
        </p:nvSpPr>
        <p:spPr bwMode="auto">
          <a:xfrm>
            <a:off x="2292350" y="3403600"/>
            <a:ext cx="471488" cy="996950"/>
          </a:xfrm>
          <a:custGeom>
            <a:avLst/>
            <a:gdLst>
              <a:gd name="T0" fmla="*/ 0 w 297"/>
              <a:gd name="T1" fmla="*/ 2147483647 h 628"/>
              <a:gd name="T2" fmla="*/ 2147483647 w 297"/>
              <a:gd name="T3" fmla="*/ 2147483647 h 628"/>
              <a:gd name="T4" fmla="*/ 2147483647 w 297"/>
              <a:gd name="T5" fmla="*/ 2147483647 h 628"/>
              <a:gd name="T6" fmla="*/ 2147483647 w 297"/>
              <a:gd name="T7" fmla="*/ 2147483647 h 628"/>
              <a:gd name="T8" fmla="*/ 2147483647 w 297"/>
              <a:gd name="T9" fmla="*/ 2147483647 h 628"/>
              <a:gd name="T10" fmla="*/ 2147483647 w 297"/>
              <a:gd name="T11" fmla="*/ 2147483647 h 628"/>
              <a:gd name="T12" fmla="*/ 2147483647 w 297"/>
              <a:gd name="T13" fmla="*/ 2147483647 h 628"/>
              <a:gd name="T14" fmla="*/ 2147483647 w 297"/>
              <a:gd name="T15" fmla="*/ 2147483647 h 628"/>
              <a:gd name="T16" fmla="*/ 2147483647 w 297"/>
              <a:gd name="T17" fmla="*/ 2147483647 h 628"/>
              <a:gd name="T18" fmla="*/ 2147483647 w 297"/>
              <a:gd name="T19" fmla="*/ 2147483647 h 628"/>
              <a:gd name="T20" fmla="*/ 2147483647 w 297"/>
              <a:gd name="T21" fmla="*/ 2147483647 h 628"/>
              <a:gd name="T22" fmla="*/ 2147483647 w 297"/>
              <a:gd name="T23" fmla="*/ 2147483647 h 628"/>
              <a:gd name="T24" fmla="*/ 2147483647 w 297"/>
              <a:gd name="T25" fmla="*/ 2147483647 h 628"/>
              <a:gd name="T26" fmla="*/ 2147483647 w 297"/>
              <a:gd name="T27" fmla="*/ 2147483647 h 628"/>
              <a:gd name="T28" fmla="*/ 2147483647 w 297"/>
              <a:gd name="T29" fmla="*/ 2147483647 h 628"/>
              <a:gd name="T30" fmla="*/ 2147483647 w 297"/>
              <a:gd name="T31" fmla="*/ 2147483647 h 628"/>
              <a:gd name="T32" fmla="*/ 2147483647 w 297"/>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7"/>
              <a:gd name="T52" fmla="*/ 0 h 628"/>
              <a:gd name="T53" fmla="*/ 297 w 297"/>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7" h="628">
                <a:moveTo>
                  <a:pt x="0" y="628"/>
                </a:moveTo>
                <a:cubicBezTo>
                  <a:pt x="25" y="618"/>
                  <a:pt x="51" y="609"/>
                  <a:pt x="64" y="600"/>
                </a:cubicBezTo>
                <a:cubicBezTo>
                  <a:pt x="77" y="591"/>
                  <a:pt x="73" y="587"/>
                  <a:pt x="80" y="576"/>
                </a:cubicBezTo>
                <a:cubicBezTo>
                  <a:pt x="87" y="565"/>
                  <a:pt x="92" y="543"/>
                  <a:pt x="104" y="532"/>
                </a:cubicBezTo>
                <a:cubicBezTo>
                  <a:pt x="116" y="521"/>
                  <a:pt x="135" y="525"/>
                  <a:pt x="152" y="512"/>
                </a:cubicBezTo>
                <a:cubicBezTo>
                  <a:pt x="169" y="499"/>
                  <a:pt x="187" y="471"/>
                  <a:pt x="204" y="456"/>
                </a:cubicBezTo>
                <a:cubicBezTo>
                  <a:pt x="221" y="441"/>
                  <a:pt x="237" y="431"/>
                  <a:pt x="252" y="420"/>
                </a:cubicBezTo>
                <a:cubicBezTo>
                  <a:pt x="267" y="409"/>
                  <a:pt x="287" y="404"/>
                  <a:pt x="292" y="392"/>
                </a:cubicBezTo>
                <a:cubicBezTo>
                  <a:pt x="297" y="380"/>
                  <a:pt x="291" y="362"/>
                  <a:pt x="284" y="348"/>
                </a:cubicBezTo>
                <a:cubicBezTo>
                  <a:pt x="277" y="334"/>
                  <a:pt x="258" y="325"/>
                  <a:pt x="248" y="308"/>
                </a:cubicBezTo>
                <a:cubicBezTo>
                  <a:pt x="238" y="291"/>
                  <a:pt x="228" y="262"/>
                  <a:pt x="224" y="244"/>
                </a:cubicBezTo>
                <a:cubicBezTo>
                  <a:pt x="220" y="226"/>
                  <a:pt x="220" y="213"/>
                  <a:pt x="224" y="200"/>
                </a:cubicBezTo>
                <a:cubicBezTo>
                  <a:pt x="228" y="187"/>
                  <a:pt x="242" y="181"/>
                  <a:pt x="248" y="168"/>
                </a:cubicBezTo>
                <a:cubicBezTo>
                  <a:pt x="254" y="155"/>
                  <a:pt x="255" y="136"/>
                  <a:pt x="260" y="120"/>
                </a:cubicBezTo>
                <a:cubicBezTo>
                  <a:pt x="265" y="104"/>
                  <a:pt x="277" y="87"/>
                  <a:pt x="280" y="72"/>
                </a:cubicBezTo>
                <a:cubicBezTo>
                  <a:pt x="283" y="57"/>
                  <a:pt x="280" y="44"/>
                  <a:pt x="280" y="32"/>
                </a:cubicBezTo>
                <a:cubicBezTo>
                  <a:pt x="280" y="20"/>
                  <a:pt x="280" y="10"/>
                  <a:pt x="28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17" name="Freeform 9">
            <a:extLst>
              <a:ext uri="{FF2B5EF4-FFF2-40B4-BE49-F238E27FC236}">
                <a16:creationId xmlns:a16="http://schemas.microsoft.com/office/drawing/2014/main" id="{37C4F0F3-312D-459E-8769-E3330A8F33D9}"/>
              </a:ext>
            </a:extLst>
          </p:cNvPr>
          <p:cNvSpPr>
            <a:spLocks/>
          </p:cNvSpPr>
          <p:nvPr/>
        </p:nvSpPr>
        <p:spPr bwMode="auto">
          <a:xfrm>
            <a:off x="1511300" y="3759200"/>
            <a:ext cx="781050" cy="647700"/>
          </a:xfrm>
          <a:custGeom>
            <a:avLst/>
            <a:gdLst>
              <a:gd name="T0" fmla="*/ 2147483647 w 492"/>
              <a:gd name="T1" fmla="*/ 2147483647 h 408"/>
              <a:gd name="T2" fmla="*/ 2147483647 w 492"/>
              <a:gd name="T3" fmla="*/ 2147483647 h 408"/>
              <a:gd name="T4" fmla="*/ 2147483647 w 492"/>
              <a:gd name="T5" fmla="*/ 2147483647 h 408"/>
              <a:gd name="T6" fmla="*/ 2147483647 w 492"/>
              <a:gd name="T7" fmla="*/ 2147483647 h 408"/>
              <a:gd name="T8" fmla="*/ 2147483647 w 492"/>
              <a:gd name="T9" fmla="*/ 2147483647 h 408"/>
              <a:gd name="T10" fmla="*/ 2147483647 w 492"/>
              <a:gd name="T11" fmla="*/ 2147483647 h 408"/>
              <a:gd name="T12" fmla="*/ 2147483647 w 492"/>
              <a:gd name="T13" fmla="*/ 2147483647 h 408"/>
              <a:gd name="T14" fmla="*/ 2147483647 w 492"/>
              <a:gd name="T15" fmla="*/ 2147483647 h 408"/>
              <a:gd name="T16" fmla="*/ 2147483647 w 492"/>
              <a:gd name="T17" fmla="*/ 2147483647 h 408"/>
              <a:gd name="T18" fmla="*/ 2147483647 w 492"/>
              <a:gd name="T19" fmla="*/ 2147483647 h 408"/>
              <a:gd name="T20" fmla="*/ 0 w 492"/>
              <a:gd name="T21" fmla="*/ 0 h 4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2"/>
              <a:gd name="T34" fmla="*/ 0 h 408"/>
              <a:gd name="T35" fmla="*/ 492 w 492"/>
              <a:gd name="T36" fmla="*/ 408 h 4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2" h="408">
                <a:moveTo>
                  <a:pt x="492" y="408"/>
                </a:moveTo>
                <a:cubicBezTo>
                  <a:pt x="487" y="380"/>
                  <a:pt x="483" y="352"/>
                  <a:pt x="480" y="332"/>
                </a:cubicBezTo>
                <a:cubicBezTo>
                  <a:pt x="477" y="312"/>
                  <a:pt x="475" y="307"/>
                  <a:pt x="472" y="288"/>
                </a:cubicBezTo>
                <a:cubicBezTo>
                  <a:pt x="469" y="269"/>
                  <a:pt x="475" y="235"/>
                  <a:pt x="464" y="220"/>
                </a:cubicBezTo>
                <a:cubicBezTo>
                  <a:pt x="453" y="205"/>
                  <a:pt x="427" y="206"/>
                  <a:pt x="404" y="196"/>
                </a:cubicBezTo>
                <a:cubicBezTo>
                  <a:pt x="381" y="186"/>
                  <a:pt x="349" y="171"/>
                  <a:pt x="328" y="160"/>
                </a:cubicBezTo>
                <a:cubicBezTo>
                  <a:pt x="307" y="149"/>
                  <a:pt x="296" y="143"/>
                  <a:pt x="276" y="132"/>
                </a:cubicBezTo>
                <a:cubicBezTo>
                  <a:pt x="256" y="121"/>
                  <a:pt x="231" y="103"/>
                  <a:pt x="208" y="92"/>
                </a:cubicBezTo>
                <a:cubicBezTo>
                  <a:pt x="185" y="81"/>
                  <a:pt x="161" y="77"/>
                  <a:pt x="136" y="68"/>
                </a:cubicBezTo>
                <a:cubicBezTo>
                  <a:pt x="111" y="59"/>
                  <a:pt x="83" y="51"/>
                  <a:pt x="60" y="40"/>
                </a:cubicBezTo>
                <a:cubicBezTo>
                  <a:pt x="37" y="29"/>
                  <a:pt x="18" y="14"/>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18" name="Freeform 10">
            <a:extLst>
              <a:ext uri="{FF2B5EF4-FFF2-40B4-BE49-F238E27FC236}">
                <a16:creationId xmlns:a16="http://schemas.microsoft.com/office/drawing/2014/main" id="{8139B283-957D-4A28-8EDE-23270DFFD864}"/>
              </a:ext>
            </a:extLst>
          </p:cNvPr>
          <p:cNvSpPr>
            <a:spLocks/>
          </p:cNvSpPr>
          <p:nvPr/>
        </p:nvSpPr>
        <p:spPr bwMode="auto">
          <a:xfrm>
            <a:off x="2425700" y="4210050"/>
            <a:ext cx="1189038" cy="1555750"/>
          </a:xfrm>
          <a:custGeom>
            <a:avLst/>
            <a:gdLst>
              <a:gd name="T0" fmla="*/ 0 w 749"/>
              <a:gd name="T1" fmla="*/ 2147483647 h 980"/>
              <a:gd name="T2" fmla="*/ 2147483647 w 749"/>
              <a:gd name="T3" fmla="*/ 2147483647 h 980"/>
              <a:gd name="T4" fmla="*/ 2147483647 w 749"/>
              <a:gd name="T5" fmla="*/ 2147483647 h 980"/>
              <a:gd name="T6" fmla="*/ 2147483647 w 749"/>
              <a:gd name="T7" fmla="*/ 2147483647 h 980"/>
              <a:gd name="T8" fmla="*/ 2147483647 w 749"/>
              <a:gd name="T9" fmla="*/ 2147483647 h 980"/>
              <a:gd name="T10" fmla="*/ 2147483647 w 749"/>
              <a:gd name="T11" fmla="*/ 2147483647 h 980"/>
              <a:gd name="T12" fmla="*/ 2147483647 w 749"/>
              <a:gd name="T13" fmla="*/ 2147483647 h 980"/>
              <a:gd name="T14" fmla="*/ 2147483647 w 749"/>
              <a:gd name="T15" fmla="*/ 2147483647 h 980"/>
              <a:gd name="T16" fmla="*/ 2147483647 w 749"/>
              <a:gd name="T17" fmla="*/ 2147483647 h 980"/>
              <a:gd name="T18" fmla="*/ 2147483647 w 749"/>
              <a:gd name="T19" fmla="*/ 2147483647 h 980"/>
              <a:gd name="T20" fmla="*/ 2147483647 w 749"/>
              <a:gd name="T21" fmla="*/ 2147483647 h 980"/>
              <a:gd name="T22" fmla="*/ 2147483647 w 749"/>
              <a:gd name="T23" fmla="*/ 2147483647 h 980"/>
              <a:gd name="T24" fmla="*/ 2147483647 w 749"/>
              <a:gd name="T25" fmla="*/ 2147483647 h 980"/>
              <a:gd name="T26" fmla="*/ 2147483647 w 749"/>
              <a:gd name="T27" fmla="*/ 2147483647 h 980"/>
              <a:gd name="T28" fmla="*/ 2147483647 w 749"/>
              <a:gd name="T29" fmla="*/ 2147483647 h 980"/>
              <a:gd name="T30" fmla="*/ 2147483647 w 749"/>
              <a:gd name="T31" fmla="*/ 2147483647 h 980"/>
              <a:gd name="T32" fmla="*/ 2147483647 w 749"/>
              <a:gd name="T33" fmla="*/ 2147483647 h 980"/>
              <a:gd name="T34" fmla="*/ 2147483647 w 749"/>
              <a:gd name="T35" fmla="*/ 2147483647 h 980"/>
              <a:gd name="T36" fmla="*/ 2147483647 w 749"/>
              <a:gd name="T37" fmla="*/ 2147483647 h 980"/>
              <a:gd name="T38" fmla="*/ 2147483647 w 749"/>
              <a:gd name="T39" fmla="*/ 2147483647 h 980"/>
              <a:gd name="T40" fmla="*/ 2147483647 w 749"/>
              <a:gd name="T41" fmla="*/ 2147483647 h 980"/>
              <a:gd name="T42" fmla="*/ 2147483647 w 749"/>
              <a:gd name="T43" fmla="*/ 2147483647 h 980"/>
              <a:gd name="T44" fmla="*/ 2147483647 w 749"/>
              <a:gd name="T45" fmla="*/ 2147483647 h 980"/>
              <a:gd name="T46" fmla="*/ 2147483647 w 749"/>
              <a:gd name="T47" fmla="*/ 0 h 9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9"/>
              <a:gd name="T73" fmla="*/ 0 h 980"/>
              <a:gd name="T74" fmla="*/ 749 w 749"/>
              <a:gd name="T75" fmla="*/ 980 h 9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9" h="980">
                <a:moveTo>
                  <a:pt x="0" y="980"/>
                </a:moveTo>
                <a:cubicBezTo>
                  <a:pt x="10" y="955"/>
                  <a:pt x="21" y="930"/>
                  <a:pt x="36" y="908"/>
                </a:cubicBezTo>
                <a:cubicBezTo>
                  <a:pt x="51" y="886"/>
                  <a:pt x="70" y="869"/>
                  <a:pt x="92" y="848"/>
                </a:cubicBezTo>
                <a:cubicBezTo>
                  <a:pt x="114" y="827"/>
                  <a:pt x="139" y="805"/>
                  <a:pt x="168" y="784"/>
                </a:cubicBezTo>
                <a:cubicBezTo>
                  <a:pt x="197" y="763"/>
                  <a:pt x="234" y="739"/>
                  <a:pt x="264" y="720"/>
                </a:cubicBezTo>
                <a:cubicBezTo>
                  <a:pt x="294" y="701"/>
                  <a:pt x="319" y="686"/>
                  <a:pt x="348" y="668"/>
                </a:cubicBezTo>
                <a:cubicBezTo>
                  <a:pt x="377" y="650"/>
                  <a:pt x="402" y="628"/>
                  <a:pt x="436" y="612"/>
                </a:cubicBezTo>
                <a:cubicBezTo>
                  <a:pt x="470" y="596"/>
                  <a:pt x="517" y="581"/>
                  <a:pt x="552" y="572"/>
                </a:cubicBezTo>
                <a:cubicBezTo>
                  <a:pt x="587" y="563"/>
                  <a:pt x="628" y="570"/>
                  <a:pt x="648" y="560"/>
                </a:cubicBezTo>
                <a:cubicBezTo>
                  <a:pt x="668" y="550"/>
                  <a:pt x="657" y="523"/>
                  <a:pt x="672" y="512"/>
                </a:cubicBezTo>
                <a:cubicBezTo>
                  <a:pt x="687" y="501"/>
                  <a:pt x="724" y="504"/>
                  <a:pt x="736" y="496"/>
                </a:cubicBezTo>
                <a:cubicBezTo>
                  <a:pt x="748" y="488"/>
                  <a:pt x="749" y="475"/>
                  <a:pt x="744" y="464"/>
                </a:cubicBezTo>
                <a:cubicBezTo>
                  <a:pt x="739" y="453"/>
                  <a:pt x="725" y="442"/>
                  <a:pt x="708" y="428"/>
                </a:cubicBezTo>
                <a:cubicBezTo>
                  <a:pt x="691" y="414"/>
                  <a:pt x="659" y="395"/>
                  <a:pt x="640" y="380"/>
                </a:cubicBezTo>
                <a:cubicBezTo>
                  <a:pt x="621" y="365"/>
                  <a:pt x="607" y="354"/>
                  <a:pt x="592" y="336"/>
                </a:cubicBezTo>
                <a:cubicBezTo>
                  <a:pt x="577" y="318"/>
                  <a:pt x="563" y="292"/>
                  <a:pt x="548" y="272"/>
                </a:cubicBezTo>
                <a:cubicBezTo>
                  <a:pt x="533" y="252"/>
                  <a:pt x="514" y="230"/>
                  <a:pt x="504" y="216"/>
                </a:cubicBezTo>
                <a:cubicBezTo>
                  <a:pt x="494" y="202"/>
                  <a:pt x="502" y="197"/>
                  <a:pt x="488" y="188"/>
                </a:cubicBezTo>
                <a:cubicBezTo>
                  <a:pt x="474" y="179"/>
                  <a:pt x="435" y="169"/>
                  <a:pt x="420" y="160"/>
                </a:cubicBezTo>
                <a:cubicBezTo>
                  <a:pt x="405" y="151"/>
                  <a:pt x="399" y="143"/>
                  <a:pt x="396" y="132"/>
                </a:cubicBezTo>
                <a:cubicBezTo>
                  <a:pt x="393" y="121"/>
                  <a:pt x="411" y="106"/>
                  <a:pt x="404" y="92"/>
                </a:cubicBezTo>
                <a:cubicBezTo>
                  <a:pt x="397" y="78"/>
                  <a:pt x="373" y="60"/>
                  <a:pt x="356" y="48"/>
                </a:cubicBezTo>
                <a:cubicBezTo>
                  <a:pt x="339" y="36"/>
                  <a:pt x="316" y="28"/>
                  <a:pt x="304" y="20"/>
                </a:cubicBezTo>
                <a:cubicBezTo>
                  <a:pt x="292" y="12"/>
                  <a:pt x="288" y="6"/>
                  <a:pt x="284"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19" name="Freeform 11">
            <a:extLst>
              <a:ext uri="{FF2B5EF4-FFF2-40B4-BE49-F238E27FC236}">
                <a16:creationId xmlns:a16="http://schemas.microsoft.com/office/drawing/2014/main" id="{15EA437F-8526-4A1F-939D-76C8399B0721}"/>
              </a:ext>
            </a:extLst>
          </p:cNvPr>
          <p:cNvSpPr>
            <a:spLocks/>
          </p:cNvSpPr>
          <p:nvPr/>
        </p:nvSpPr>
        <p:spPr bwMode="auto">
          <a:xfrm>
            <a:off x="1244600" y="3968750"/>
            <a:ext cx="895350" cy="1016000"/>
          </a:xfrm>
          <a:custGeom>
            <a:avLst/>
            <a:gdLst>
              <a:gd name="T0" fmla="*/ 2147483647 w 564"/>
              <a:gd name="T1" fmla="*/ 2147483647 h 640"/>
              <a:gd name="T2" fmla="*/ 2147483647 w 564"/>
              <a:gd name="T3" fmla="*/ 2147483647 h 640"/>
              <a:gd name="T4" fmla="*/ 2147483647 w 564"/>
              <a:gd name="T5" fmla="*/ 2147483647 h 640"/>
              <a:gd name="T6" fmla="*/ 2147483647 w 564"/>
              <a:gd name="T7" fmla="*/ 2147483647 h 640"/>
              <a:gd name="T8" fmla="*/ 2147483647 w 564"/>
              <a:gd name="T9" fmla="*/ 2147483647 h 640"/>
              <a:gd name="T10" fmla="*/ 2147483647 w 564"/>
              <a:gd name="T11" fmla="*/ 2147483647 h 640"/>
              <a:gd name="T12" fmla="*/ 2147483647 w 564"/>
              <a:gd name="T13" fmla="*/ 2147483647 h 640"/>
              <a:gd name="T14" fmla="*/ 2147483647 w 564"/>
              <a:gd name="T15" fmla="*/ 2147483647 h 640"/>
              <a:gd name="T16" fmla="*/ 2147483647 w 564"/>
              <a:gd name="T17" fmla="*/ 2147483647 h 640"/>
              <a:gd name="T18" fmla="*/ 2147483647 w 564"/>
              <a:gd name="T19" fmla="*/ 2147483647 h 640"/>
              <a:gd name="T20" fmla="*/ 0 w 564"/>
              <a:gd name="T21" fmla="*/ 0 h 6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4"/>
              <a:gd name="T34" fmla="*/ 0 h 640"/>
              <a:gd name="T35" fmla="*/ 564 w 564"/>
              <a:gd name="T36" fmla="*/ 640 h 6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4" h="640">
                <a:moveTo>
                  <a:pt x="564" y="640"/>
                </a:moveTo>
                <a:cubicBezTo>
                  <a:pt x="524" y="607"/>
                  <a:pt x="484" y="575"/>
                  <a:pt x="456" y="548"/>
                </a:cubicBezTo>
                <a:cubicBezTo>
                  <a:pt x="428" y="521"/>
                  <a:pt x="414" y="498"/>
                  <a:pt x="396" y="476"/>
                </a:cubicBezTo>
                <a:cubicBezTo>
                  <a:pt x="378" y="454"/>
                  <a:pt x="368" y="434"/>
                  <a:pt x="348" y="412"/>
                </a:cubicBezTo>
                <a:cubicBezTo>
                  <a:pt x="328" y="390"/>
                  <a:pt x="298" y="365"/>
                  <a:pt x="276" y="344"/>
                </a:cubicBezTo>
                <a:cubicBezTo>
                  <a:pt x="254" y="323"/>
                  <a:pt x="241" y="304"/>
                  <a:pt x="216" y="284"/>
                </a:cubicBezTo>
                <a:cubicBezTo>
                  <a:pt x="191" y="264"/>
                  <a:pt x="149" y="247"/>
                  <a:pt x="128" y="224"/>
                </a:cubicBezTo>
                <a:cubicBezTo>
                  <a:pt x="107" y="201"/>
                  <a:pt x="100" y="170"/>
                  <a:pt x="88" y="148"/>
                </a:cubicBezTo>
                <a:cubicBezTo>
                  <a:pt x="76" y="126"/>
                  <a:pt x="63" y="111"/>
                  <a:pt x="56" y="92"/>
                </a:cubicBezTo>
                <a:cubicBezTo>
                  <a:pt x="49" y="73"/>
                  <a:pt x="53" y="51"/>
                  <a:pt x="44" y="36"/>
                </a:cubicBezTo>
                <a:cubicBezTo>
                  <a:pt x="35" y="21"/>
                  <a:pt x="17" y="10"/>
                  <a:pt x="0"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20" name="Freeform 12">
            <a:extLst>
              <a:ext uri="{FF2B5EF4-FFF2-40B4-BE49-F238E27FC236}">
                <a16:creationId xmlns:a16="http://schemas.microsoft.com/office/drawing/2014/main" id="{4CDE9FBF-BA93-4B7C-A36C-36E35853EB90}"/>
              </a:ext>
            </a:extLst>
          </p:cNvPr>
          <p:cNvSpPr>
            <a:spLocks/>
          </p:cNvSpPr>
          <p:nvPr/>
        </p:nvSpPr>
        <p:spPr bwMode="auto">
          <a:xfrm>
            <a:off x="749300" y="3924300"/>
            <a:ext cx="501650" cy="596900"/>
          </a:xfrm>
          <a:custGeom>
            <a:avLst/>
            <a:gdLst>
              <a:gd name="T0" fmla="*/ 2147483647 w 316"/>
              <a:gd name="T1" fmla="*/ 2147483647 h 376"/>
              <a:gd name="T2" fmla="*/ 2147483647 w 316"/>
              <a:gd name="T3" fmla="*/ 2147483647 h 376"/>
              <a:gd name="T4" fmla="*/ 2147483647 w 316"/>
              <a:gd name="T5" fmla="*/ 2147483647 h 376"/>
              <a:gd name="T6" fmla="*/ 2147483647 w 316"/>
              <a:gd name="T7" fmla="*/ 2147483647 h 376"/>
              <a:gd name="T8" fmla="*/ 2147483647 w 316"/>
              <a:gd name="T9" fmla="*/ 2147483647 h 376"/>
              <a:gd name="T10" fmla="*/ 2147483647 w 316"/>
              <a:gd name="T11" fmla="*/ 2147483647 h 376"/>
              <a:gd name="T12" fmla="*/ 2147483647 w 316"/>
              <a:gd name="T13" fmla="*/ 2147483647 h 376"/>
              <a:gd name="T14" fmla="*/ 0 w 316"/>
              <a:gd name="T15" fmla="*/ 0 h 376"/>
              <a:gd name="T16" fmla="*/ 0 60000 65536"/>
              <a:gd name="T17" fmla="*/ 0 60000 65536"/>
              <a:gd name="T18" fmla="*/ 0 60000 65536"/>
              <a:gd name="T19" fmla="*/ 0 60000 65536"/>
              <a:gd name="T20" fmla="*/ 0 60000 65536"/>
              <a:gd name="T21" fmla="*/ 0 60000 65536"/>
              <a:gd name="T22" fmla="*/ 0 60000 65536"/>
              <a:gd name="T23" fmla="*/ 0 60000 65536"/>
              <a:gd name="T24" fmla="*/ 0 w 316"/>
              <a:gd name="T25" fmla="*/ 0 h 376"/>
              <a:gd name="T26" fmla="*/ 316 w 316"/>
              <a:gd name="T27" fmla="*/ 376 h 3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6" h="376">
                <a:moveTo>
                  <a:pt x="316" y="376"/>
                </a:moveTo>
                <a:cubicBezTo>
                  <a:pt x="304" y="344"/>
                  <a:pt x="293" y="312"/>
                  <a:pt x="276" y="292"/>
                </a:cubicBezTo>
                <a:cubicBezTo>
                  <a:pt x="259" y="272"/>
                  <a:pt x="235" y="270"/>
                  <a:pt x="216" y="256"/>
                </a:cubicBezTo>
                <a:cubicBezTo>
                  <a:pt x="197" y="242"/>
                  <a:pt x="178" y="227"/>
                  <a:pt x="164" y="208"/>
                </a:cubicBezTo>
                <a:cubicBezTo>
                  <a:pt x="150" y="189"/>
                  <a:pt x="146" y="159"/>
                  <a:pt x="132" y="140"/>
                </a:cubicBezTo>
                <a:cubicBezTo>
                  <a:pt x="118" y="121"/>
                  <a:pt x="93" y="112"/>
                  <a:pt x="80" y="92"/>
                </a:cubicBezTo>
                <a:cubicBezTo>
                  <a:pt x="67" y="72"/>
                  <a:pt x="65" y="35"/>
                  <a:pt x="52" y="20"/>
                </a:cubicBezTo>
                <a:cubicBezTo>
                  <a:pt x="39" y="5"/>
                  <a:pt x="19" y="2"/>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21" name="Freeform 13">
            <a:extLst>
              <a:ext uri="{FF2B5EF4-FFF2-40B4-BE49-F238E27FC236}">
                <a16:creationId xmlns:a16="http://schemas.microsoft.com/office/drawing/2014/main" id="{6A6E9AAF-BE4A-4680-BEB8-D4391752AAE7}"/>
              </a:ext>
            </a:extLst>
          </p:cNvPr>
          <p:cNvSpPr>
            <a:spLocks/>
          </p:cNvSpPr>
          <p:nvPr/>
        </p:nvSpPr>
        <p:spPr bwMode="auto">
          <a:xfrm>
            <a:off x="2482850" y="5480050"/>
            <a:ext cx="971550" cy="1162050"/>
          </a:xfrm>
          <a:custGeom>
            <a:avLst/>
            <a:gdLst>
              <a:gd name="T0" fmla="*/ 0 w 612"/>
              <a:gd name="T1" fmla="*/ 2147483647 h 732"/>
              <a:gd name="T2" fmla="*/ 2147483647 w 612"/>
              <a:gd name="T3" fmla="*/ 2147483647 h 732"/>
              <a:gd name="T4" fmla="*/ 2147483647 w 612"/>
              <a:gd name="T5" fmla="*/ 2147483647 h 732"/>
              <a:gd name="T6" fmla="*/ 2147483647 w 612"/>
              <a:gd name="T7" fmla="*/ 2147483647 h 732"/>
              <a:gd name="T8" fmla="*/ 2147483647 w 612"/>
              <a:gd name="T9" fmla="*/ 2147483647 h 732"/>
              <a:gd name="T10" fmla="*/ 2147483647 w 612"/>
              <a:gd name="T11" fmla="*/ 2147483647 h 732"/>
              <a:gd name="T12" fmla="*/ 2147483647 w 612"/>
              <a:gd name="T13" fmla="*/ 2147483647 h 732"/>
              <a:gd name="T14" fmla="*/ 2147483647 w 612"/>
              <a:gd name="T15" fmla="*/ 2147483647 h 732"/>
              <a:gd name="T16" fmla="*/ 2147483647 w 612"/>
              <a:gd name="T17" fmla="*/ 2147483647 h 732"/>
              <a:gd name="T18" fmla="*/ 2147483647 w 612"/>
              <a:gd name="T19" fmla="*/ 2147483647 h 732"/>
              <a:gd name="T20" fmla="*/ 2147483647 w 612"/>
              <a:gd name="T21" fmla="*/ 2147483647 h 732"/>
              <a:gd name="T22" fmla="*/ 2147483647 w 612"/>
              <a:gd name="T23" fmla="*/ 2147483647 h 732"/>
              <a:gd name="T24" fmla="*/ 2147483647 w 612"/>
              <a:gd name="T25" fmla="*/ 2147483647 h 732"/>
              <a:gd name="T26" fmla="*/ 2147483647 w 612"/>
              <a:gd name="T27" fmla="*/ 0 h 7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732"/>
              <a:gd name="T44" fmla="*/ 612 w 612"/>
              <a:gd name="T45" fmla="*/ 732 h 7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732">
                <a:moveTo>
                  <a:pt x="0" y="732"/>
                </a:moveTo>
                <a:cubicBezTo>
                  <a:pt x="15" y="717"/>
                  <a:pt x="30" y="703"/>
                  <a:pt x="44" y="684"/>
                </a:cubicBezTo>
                <a:cubicBezTo>
                  <a:pt x="58" y="665"/>
                  <a:pt x="67" y="636"/>
                  <a:pt x="84" y="620"/>
                </a:cubicBezTo>
                <a:cubicBezTo>
                  <a:pt x="101" y="604"/>
                  <a:pt x="135" y="603"/>
                  <a:pt x="148" y="588"/>
                </a:cubicBezTo>
                <a:cubicBezTo>
                  <a:pt x="161" y="573"/>
                  <a:pt x="163" y="553"/>
                  <a:pt x="164" y="532"/>
                </a:cubicBezTo>
                <a:cubicBezTo>
                  <a:pt x="165" y="511"/>
                  <a:pt x="157" y="484"/>
                  <a:pt x="156" y="460"/>
                </a:cubicBezTo>
                <a:cubicBezTo>
                  <a:pt x="155" y="436"/>
                  <a:pt x="154" y="415"/>
                  <a:pt x="160" y="388"/>
                </a:cubicBezTo>
                <a:cubicBezTo>
                  <a:pt x="166" y="361"/>
                  <a:pt x="178" y="323"/>
                  <a:pt x="192" y="300"/>
                </a:cubicBezTo>
                <a:cubicBezTo>
                  <a:pt x="206" y="277"/>
                  <a:pt x="221" y="271"/>
                  <a:pt x="244" y="252"/>
                </a:cubicBezTo>
                <a:cubicBezTo>
                  <a:pt x="267" y="233"/>
                  <a:pt x="304" y="204"/>
                  <a:pt x="332" y="184"/>
                </a:cubicBezTo>
                <a:cubicBezTo>
                  <a:pt x="360" y="164"/>
                  <a:pt x="385" y="151"/>
                  <a:pt x="412" y="132"/>
                </a:cubicBezTo>
                <a:cubicBezTo>
                  <a:pt x="439" y="113"/>
                  <a:pt x="469" y="85"/>
                  <a:pt x="496" y="68"/>
                </a:cubicBezTo>
                <a:cubicBezTo>
                  <a:pt x="523" y="51"/>
                  <a:pt x="553" y="39"/>
                  <a:pt x="572" y="28"/>
                </a:cubicBezTo>
                <a:cubicBezTo>
                  <a:pt x="591" y="17"/>
                  <a:pt x="601" y="8"/>
                  <a:pt x="612"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22" name="Freeform 14">
            <a:extLst>
              <a:ext uri="{FF2B5EF4-FFF2-40B4-BE49-F238E27FC236}">
                <a16:creationId xmlns:a16="http://schemas.microsoft.com/office/drawing/2014/main" id="{EEF000D3-13DF-4A58-AD0A-370C95362F72}"/>
              </a:ext>
            </a:extLst>
          </p:cNvPr>
          <p:cNvSpPr>
            <a:spLocks/>
          </p:cNvSpPr>
          <p:nvPr/>
        </p:nvSpPr>
        <p:spPr bwMode="auto">
          <a:xfrm>
            <a:off x="2736850" y="2730500"/>
            <a:ext cx="342900" cy="673100"/>
          </a:xfrm>
          <a:custGeom>
            <a:avLst/>
            <a:gdLst>
              <a:gd name="T0" fmla="*/ 0 w 216"/>
              <a:gd name="T1" fmla="*/ 2147483647 h 424"/>
              <a:gd name="T2" fmla="*/ 2147483647 w 216"/>
              <a:gd name="T3" fmla="*/ 2147483647 h 424"/>
              <a:gd name="T4" fmla="*/ 2147483647 w 216"/>
              <a:gd name="T5" fmla="*/ 2147483647 h 424"/>
              <a:gd name="T6" fmla="*/ 2147483647 w 216"/>
              <a:gd name="T7" fmla="*/ 2147483647 h 424"/>
              <a:gd name="T8" fmla="*/ 2147483647 w 216"/>
              <a:gd name="T9" fmla="*/ 2147483647 h 424"/>
              <a:gd name="T10" fmla="*/ 2147483647 w 216"/>
              <a:gd name="T11" fmla="*/ 2147483647 h 424"/>
              <a:gd name="T12" fmla="*/ 2147483647 w 216"/>
              <a:gd name="T13" fmla="*/ 2147483647 h 424"/>
              <a:gd name="T14" fmla="*/ 2147483647 w 216"/>
              <a:gd name="T15" fmla="*/ 0 h 424"/>
              <a:gd name="T16" fmla="*/ 0 60000 65536"/>
              <a:gd name="T17" fmla="*/ 0 60000 65536"/>
              <a:gd name="T18" fmla="*/ 0 60000 65536"/>
              <a:gd name="T19" fmla="*/ 0 60000 65536"/>
              <a:gd name="T20" fmla="*/ 0 60000 65536"/>
              <a:gd name="T21" fmla="*/ 0 60000 65536"/>
              <a:gd name="T22" fmla="*/ 0 60000 65536"/>
              <a:gd name="T23" fmla="*/ 0 60000 65536"/>
              <a:gd name="T24" fmla="*/ 0 w 216"/>
              <a:gd name="T25" fmla="*/ 0 h 424"/>
              <a:gd name="T26" fmla="*/ 216 w 216"/>
              <a:gd name="T27" fmla="*/ 424 h 4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 h="424">
                <a:moveTo>
                  <a:pt x="0" y="424"/>
                </a:moveTo>
                <a:cubicBezTo>
                  <a:pt x="16" y="406"/>
                  <a:pt x="33" y="389"/>
                  <a:pt x="52" y="368"/>
                </a:cubicBezTo>
                <a:cubicBezTo>
                  <a:pt x="71" y="347"/>
                  <a:pt x="96" y="319"/>
                  <a:pt x="116" y="300"/>
                </a:cubicBezTo>
                <a:cubicBezTo>
                  <a:pt x="136" y="281"/>
                  <a:pt x="158" y="273"/>
                  <a:pt x="172" y="256"/>
                </a:cubicBezTo>
                <a:cubicBezTo>
                  <a:pt x="186" y="239"/>
                  <a:pt x="193" y="222"/>
                  <a:pt x="200" y="200"/>
                </a:cubicBezTo>
                <a:cubicBezTo>
                  <a:pt x="207" y="178"/>
                  <a:pt x="209" y="149"/>
                  <a:pt x="212" y="124"/>
                </a:cubicBezTo>
                <a:cubicBezTo>
                  <a:pt x="215" y="99"/>
                  <a:pt x="216" y="69"/>
                  <a:pt x="216" y="48"/>
                </a:cubicBezTo>
                <a:cubicBezTo>
                  <a:pt x="216" y="27"/>
                  <a:pt x="214" y="13"/>
                  <a:pt x="212"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23" name="Freeform 15">
            <a:extLst>
              <a:ext uri="{FF2B5EF4-FFF2-40B4-BE49-F238E27FC236}">
                <a16:creationId xmlns:a16="http://schemas.microsoft.com/office/drawing/2014/main" id="{38AA988A-C40D-4708-B5AA-79898D52CDB0}"/>
              </a:ext>
            </a:extLst>
          </p:cNvPr>
          <p:cNvSpPr>
            <a:spLocks/>
          </p:cNvSpPr>
          <p:nvPr/>
        </p:nvSpPr>
        <p:spPr bwMode="auto">
          <a:xfrm>
            <a:off x="1847850" y="3340100"/>
            <a:ext cx="228600" cy="647700"/>
          </a:xfrm>
          <a:custGeom>
            <a:avLst/>
            <a:gdLst>
              <a:gd name="T0" fmla="*/ 2147483647 w 144"/>
              <a:gd name="T1" fmla="*/ 2147483647 h 408"/>
              <a:gd name="T2" fmla="*/ 2147483647 w 144"/>
              <a:gd name="T3" fmla="*/ 2147483647 h 408"/>
              <a:gd name="T4" fmla="*/ 2147483647 w 144"/>
              <a:gd name="T5" fmla="*/ 2147483647 h 408"/>
              <a:gd name="T6" fmla="*/ 2147483647 w 144"/>
              <a:gd name="T7" fmla="*/ 2147483647 h 408"/>
              <a:gd name="T8" fmla="*/ 2147483647 w 144"/>
              <a:gd name="T9" fmla="*/ 2147483647 h 408"/>
              <a:gd name="T10" fmla="*/ 2147483647 w 144"/>
              <a:gd name="T11" fmla="*/ 2147483647 h 408"/>
              <a:gd name="T12" fmla="*/ 2147483647 w 144"/>
              <a:gd name="T13" fmla="*/ 2147483647 h 408"/>
              <a:gd name="T14" fmla="*/ 2147483647 w 144"/>
              <a:gd name="T15" fmla="*/ 2147483647 h 408"/>
              <a:gd name="T16" fmla="*/ 2147483647 w 144"/>
              <a:gd name="T17" fmla="*/ 2147483647 h 408"/>
              <a:gd name="T18" fmla="*/ 2147483647 w 144"/>
              <a:gd name="T19" fmla="*/ 0 h 4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408"/>
              <a:gd name="T32" fmla="*/ 144 w 144"/>
              <a:gd name="T33" fmla="*/ 408 h 4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408">
                <a:moveTo>
                  <a:pt x="80" y="408"/>
                </a:moveTo>
                <a:cubicBezTo>
                  <a:pt x="104" y="390"/>
                  <a:pt x="128" y="373"/>
                  <a:pt x="136" y="356"/>
                </a:cubicBezTo>
                <a:cubicBezTo>
                  <a:pt x="144" y="339"/>
                  <a:pt x="133" y="319"/>
                  <a:pt x="128" y="304"/>
                </a:cubicBezTo>
                <a:cubicBezTo>
                  <a:pt x="123" y="289"/>
                  <a:pt x="122" y="282"/>
                  <a:pt x="108" y="268"/>
                </a:cubicBezTo>
                <a:cubicBezTo>
                  <a:pt x="94" y="254"/>
                  <a:pt x="61" y="231"/>
                  <a:pt x="44" y="220"/>
                </a:cubicBezTo>
                <a:cubicBezTo>
                  <a:pt x="27" y="209"/>
                  <a:pt x="15" y="215"/>
                  <a:pt x="8" y="200"/>
                </a:cubicBezTo>
                <a:cubicBezTo>
                  <a:pt x="1" y="185"/>
                  <a:pt x="0" y="153"/>
                  <a:pt x="4" y="132"/>
                </a:cubicBezTo>
                <a:cubicBezTo>
                  <a:pt x="8" y="111"/>
                  <a:pt x="23" y="91"/>
                  <a:pt x="32" y="76"/>
                </a:cubicBezTo>
                <a:cubicBezTo>
                  <a:pt x="41" y="61"/>
                  <a:pt x="53" y="57"/>
                  <a:pt x="60" y="44"/>
                </a:cubicBezTo>
                <a:cubicBezTo>
                  <a:pt x="67" y="31"/>
                  <a:pt x="71" y="15"/>
                  <a:pt x="76"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24" name="Freeform 16">
            <a:extLst>
              <a:ext uri="{FF2B5EF4-FFF2-40B4-BE49-F238E27FC236}">
                <a16:creationId xmlns:a16="http://schemas.microsoft.com/office/drawing/2014/main" id="{7A8A8C9F-EC42-4201-AB8F-E4C88246DA7F}"/>
              </a:ext>
            </a:extLst>
          </p:cNvPr>
          <p:cNvSpPr>
            <a:spLocks/>
          </p:cNvSpPr>
          <p:nvPr/>
        </p:nvSpPr>
        <p:spPr bwMode="auto">
          <a:xfrm>
            <a:off x="7124700" y="5213350"/>
            <a:ext cx="679450" cy="1536700"/>
          </a:xfrm>
          <a:custGeom>
            <a:avLst/>
            <a:gdLst>
              <a:gd name="T0" fmla="*/ 2147483647 w 428"/>
              <a:gd name="T1" fmla="*/ 2147483647 h 968"/>
              <a:gd name="T2" fmla="*/ 2147483647 w 428"/>
              <a:gd name="T3" fmla="*/ 2147483647 h 968"/>
              <a:gd name="T4" fmla="*/ 2147483647 w 428"/>
              <a:gd name="T5" fmla="*/ 2147483647 h 968"/>
              <a:gd name="T6" fmla="*/ 2147483647 w 428"/>
              <a:gd name="T7" fmla="*/ 2147483647 h 968"/>
              <a:gd name="T8" fmla="*/ 2147483647 w 428"/>
              <a:gd name="T9" fmla="*/ 2147483647 h 968"/>
              <a:gd name="T10" fmla="*/ 2147483647 w 428"/>
              <a:gd name="T11" fmla="*/ 2147483647 h 968"/>
              <a:gd name="T12" fmla="*/ 2147483647 w 428"/>
              <a:gd name="T13" fmla="*/ 2147483647 h 968"/>
              <a:gd name="T14" fmla="*/ 2147483647 w 428"/>
              <a:gd name="T15" fmla="*/ 2147483647 h 968"/>
              <a:gd name="T16" fmla="*/ 2147483647 w 428"/>
              <a:gd name="T17" fmla="*/ 2147483647 h 968"/>
              <a:gd name="T18" fmla="*/ 0 w 428"/>
              <a:gd name="T19" fmla="*/ 0 h 9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8"/>
              <a:gd name="T31" fmla="*/ 0 h 968"/>
              <a:gd name="T32" fmla="*/ 428 w 428"/>
              <a:gd name="T33" fmla="*/ 968 h 9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8" h="968">
                <a:moveTo>
                  <a:pt x="428" y="968"/>
                </a:moveTo>
                <a:cubicBezTo>
                  <a:pt x="418" y="945"/>
                  <a:pt x="409" y="922"/>
                  <a:pt x="388" y="892"/>
                </a:cubicBezTo>
                <a:cubicBezTo>
                  <a:pt x="367" y="862"/>
                  <a:pt x="329" y="823"/>
                  <a:pt x="300" y="788"/>
                </a:cubicBezTo>
                <a:cubicBezTo>
                  <a:pt x="271" y="753"/>
                  <a:pt x="239" y="715"/>
                  <a:pt x="212" y="680"/>
                </a:cubicBezTo>
                <a:cubicBezTo>
                  <a:pt x="185" y="645"/>
                  <a:pt x="158" y="611"/>
                  <a:pt x="140" y="576"/>
                </a:cubicBezTo>
                <a:cubicBezTo>
                  <a:pt x="122" y="541"/>
                  <a:pt x="111" y="500"/>
                  <a:pt x="104" y="468"/>
                </a:cubicBezTo>
                <a:cubicBezTo>
                  <a:pt x="97" y="436"/>
                  <a:pt x="101" y="417"/>
                  <a:pt x="96" y="384"/>
                </a:cubicBezTo>
                <a:cubicBezTo>
                  <a:pt x="91" y="351"/>
                  <a:pt x="81" y="307"/>
                  <a:pt x="72" y="268"/>
                </a:cubicBezTo>
                <a:cubicBezTo>
                  <a:pt x="63" y="229"/>
                  <a:pt x="56" y="197"/>
                  <a:pt x="44" y="152"/>
                </a:cubicBezTo>
                <a:cubicBezTo>
                  <a:pt x="32" y="107"/>
                  <a:pt x="16" y="53"/>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25" name="Freeform 17">
            <a:extLst>
              <a:ext uri="{FF2B5EF4-FFF2-40B4-BE49-F238E27FC236}">
                <a16:creationId xmlns:a16="http://schemas.microsoft.com/office/drawing/2014/main" id="{8D59A19F-78C6-46F1-BAA5-D3C7A9CE72EB}"/>
              </a:ext>
            </a:extLst>
          </p:cNvPr>
          <p:cNvSpPr>
            <a:spLocks/>
          </p:cNvSpPr>
          <p:nvPr/>
        </p:nvSpPr>
        <p:spPr bwMode="auto">
          <a:xfrm>
            <a:off x="7259638" y="5156200"/>
            <a:ext cx="468312" cy="692150"/>
          </a:xfrm>
          <a:custGeom>
            <a:avLst/>
            <a:gdLst>
              <a:gd name="T0" fmla="*/ 2147483647 w 295"/>
              <a:gd name="T1" fmla="*/ 2147483647 h 436"/>
              <a:gd name="T2" fmla="*/ 2147483647 w 295"/>
              <a:gd name="T3" fmla="*/ 2147483647 h 436"/>
              <a:gd name="T4" fmla="*/ 2147483647 w 295"/>
              <a:gd name="T5" fmla="*/ 2147483647 h 436"/>
              <a:gd name="T6" fmla="*/ 2147483647 w 295"/>
              <a:gd name="T7" fmla="*/ 2147483647 h 436"/>
              <a:gd name="T8" fmla="*/ 2147483647 w 295"/>
              <a:gd name="T9" fmla="*/ 2147483647 h 436"/>
              <a:gd name="T10" fmla="*/ 2147483647 w 295"/>
              <a:gd name="T11" fmla="*/ 2147483647 h 436"/>
              <a:gd name="T12" fmla="*/ 2147483647 w 295"/>
              <a:gd name="T13" fmla="*/ 0 h 436"/>
              <a:gd name="T14" fmla="*/ 0 60000 65536"/>
              <a:gd name="T15" fmla="*/ 0 60000 65536"/>
              <a:gd name="T16" fmla="*/ 0 60000 65536"/>
              <a:gd name="T17" fmla="*/ 0 60000 65536"/>
              <a:gd name="T18" fmla="*/ 0 60000 65536"/>
              <a:gd name="T19" fmla="*/ 0 60000 65536"/>
              <a:gd name="T20" fmla="*/ 0 60000 65536"/>
              <a:gd name="T21" fmla="*/ 0 w 295"/>
              <a:gd name="T22" fmla="*/ 0 h 436"/>
              <a:gd name="T23" fmla="*/ 295 w 295"/>
              <a:gd name="T24" fmla="*/ 436 h 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5" h="436">
                <a:moveTo>
                  <a:pt x="15" y="436"/>
                </a:moveTo>
                <a:cubicBezTo>
                  <a:pt x="7" y="430"/>
                  <a:pt x="0" y="424"/>
                  <a:pt x="11" y="408"/>
                </a:cubicBezTo>
                <a:cubicBezTo>
                  <a:pt x="22" y="392"/>
                  <a:pt x="64" y="363"/>
                  <a:pt x="79" y="340"/>
                </a:cubicBezTo>
                <a:cubicBezTo>
                  <a:pt x="94" y="317"/>
                  <a:pt x="86" y="295"/>
                  <a:pt x="99" y="268"/>
                </a:cubicBezTo>
                <a:cubicBezTo>
                  <a:pt x="112" y="241"/>
                  <a:pt x="130" y="207"/>
                  <a:pt x="155" y="176"/>
                </a:cubicBezTo>
                <a:cubicBezTo>
                  <a:pt x="180" y="145"/>
                  <a:pt x="224" y="109"/>
                  <a:pt x="247" y="80"/>
                </a:cubicBezTo>
                <a:cubicBezTo>
                  <a:pt x="270" y="51"/>
                  <a:pt x="282" y="25"/>
                  <a:pt x="295"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26" name="Freeform 18">
            <a:extLst>
              <a:ext uri="{FF2B5EF4-FFF2-40B4-BE49-F238E27FC236}">
                <a16:creationId xmlns:a16="http://schemas.microsoft.com/office/drawing/2014/main" id="{2E552FC8-93E3-40A8-AD8C-B20997EE0935}"/>
              </a:ext>
            </a:extLst>
          </p:cNvPr>
          <p:cNvSpPr>
            <a:spLocks/>
          </p:cNvSpPr>
          <p:nvPr/>
        </p:nvSpPr>
        <p:spPr bwMode="auto">
          <a:xfrm>
            <a:off x="6678613" y="5975350"/>
            <a:ext cx="427037" cy="774700"/>
          </a:xfrm>
          <a:custGeom>
            <a:avLst/>
            <a:gdLst>
              <a:gd name="T0" fmla="*/ 2147483647 w 269"/>
              <a:gd name="T1" fmla="*/ 2147483647 h 488"/>
              <a:gd name="T2" fmla="*/ 2147483647 w 269"/>
              <a:gd name="T3" fmla="*/ 2147483647 h 488"/>
              <a:gd name="T4" fmla="*/ 2147483647 w 269"/>
              <a:gd name="T5" fmla="*/ 2147483647 h 488"/>
              <a:gd name="T6" fmla="*/ 2147483647 w 269"/>
              <a:gd name="T7" fmla="*/ 2147483647 h 488"/>
              <a:gd name="T8" fmla="*/ 2147483647 w 269"/>
              <a:gd name="T9" fmla="*/ 2147483647 h 488"/>
              <a:gd name="T10" fmla="*/ 2147483647 w 269"/>
              <a:gd name="T11" fmla="*/ 2147483647 h 488"/>
              <a:gd name="T12" fmla="*/ 2147483647 w 269"/>
              <a:gd name="T13" fmla="*/ 2147483647 h 488"/>
              <a:gd name="T14" fmla="*/ 2147483647 w 269"/>
              <a:gd name="T15" fmla="*/ 0 h 488"/>
              <a:gd name="T16" fmla="*/ 0 60000 65536"/>
              <a:gd name="T17" fmla="*/ 0 60000 65536"/>
              <a:gd name="T18" fmla="*/ 0 60000 65536"/>
              <a:gd name="T19" fmla="*/ 0 60000 65536"/>
              <a:gd name="T20" fmla="*/ 0 60000 65536"/>
              <a:gd name="T21" fmla="*/ 0 60000 65536"/>
              <a:gd name="T22" fmla="*/ 0 60000 65536"/>
              <a:gd name="T23" fmla="*/ 0 60000 65536"/>
              <a:gd name="T24" fmla="*/ 0 w 269"/>
              <a:gd name="T25" fmla="*/ 0 h 488"/>
              <a:gd name="T26" fmla="*/ 269 w 269"/>
              <a:gd name="T27" fmla="*/ 488 h 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9" h="488">
                <a:moveTo>
                  <a:pt x="269" y="488"/>
                </a:moveTo>
                <a:cubicBezTo>
                  <a:pt x="238" y="471"/>
                  <a:pt x="208" y="455"/>
                  <a:pt x="185" y="440"/>
                </a:cubicBezTo>
                <a:cubicBezTo>
                  <a:pt x="162" y="425"/>
                  <a:pt x="149" y="414"/>
                  <a:pt x="129" y="396"/>
                </a:cubicBezTo>
                <a:cubicBezTo>
                  <a:pt x="109" y="378"/>
                  <a:pt x="85" y="351"/>
                  <a:pt x="65" y="332"/>
                </a:cubicBezTo>
                <a:cubicBezTo>
                  <a:pt x="45" y="313"/>
                  <a:pt x="18" y="301"/>
                  <a:pt x="9" y="280"/>
                </a:cubicBezTo>
                <a:cubicBezTo>
                  <a:pt x="0" y="259"/>
                  <a:pt x="0" y="239"/>
                  <a:pt x="13" y="208"/>
                </a:cubicBezTo>
                <a:cubicBezTo>
                  <a:pt x="26" y="177"/>
                  <a:pt x="68" y="131"/>
                  <a:pt x="85" y="96"/>
                </a:cubicBezTo>
                <a:cubicBezTo>
                  <a:pt x="102" y="61"/>
                  <a:pt x="109" y="30"/>
                  <a:pt x="117"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27" name="Freeform 19">
            <a:extLst>
              <a:ext uri="{FF2B5EF4-FFF2-40B4-BE49-F238E27FC236}">
                <a16:creationId xmlns:a16="http://schemas.microsoft.com/office/drawing/2014/main" id="{EF7BAAA3-A333-4D2F-8BF3-FFA67E21EF3B}"/>
              </a:ext>
            </a:extLst>
          </p:cNvPr>
          <p:cNvSpPr>
            <a:spLocks/>
          </p:cNvSpPr>
          <p:nvPr/>
        </p:nvSpPr>
        <p:spPr bwMode="auto">
          <a:xfrm>
            <a:off x="6481763" y="6102350"/>
            <a:ext cx="198437" cy="266700"/>
          </a:xfrm>
          <a:custGeom>
            <a:avLst/>
            <a:gdLst>
              <a:gd name="T0" fmla="*/ 2147483647 w 125"/>
              <a:gd name="T1" fmla="*/ 2147483647 h 168"/>
              <a:gd name="T2" fmla="*/ 2147483647 w 125"/>
              <a:gd name="T3" fmla="*/ 2147483647 h 168"/>
              <a:gd name="T4" fmla="*/ 2147483647 w 125"/>
              <a:gd name="T5" fmla="*/ 2147483647 h 168"/>
              <a:gd name="T6" fmla="*/ 2147483647 w 125"/>
              <a:gd name="T7" fmla="*/ 0 h 168"/>
              <a:gd name="T8" fmla="*/ 0 60000 65536"/>
              <a:gd name="T9" fmla="*/ 0 60000 65536"/>
              <a:gd name="T10" fmla="*/ 0 60000 65536"/>
              <a:gd name="T11" fmla="*/ 0 60000 65536"/>
              <a:gd name="T12" fmla="*/ 0 w 125"/>
              <a:gd name="T13" fmla="*/ 0 h 168"/>
              <a:gd name="T14" fmla="*/ 125 w 125"/>
              <a:gd name="T15" fmla="*/ 168 h 168"/>
            </a:gdLst>
            <a:ahLst/>
            <a:cxnLst>
              <a:cxn ang="T8">
                <a:pos x="T0" y="T1"/>
              </a:cxn>
              <a:cxn ang="T9">
                <a:pos x="T2" y="T3"/>
              </a:cxn>
              <a:cxn ang="T10">
                <a:pos x="T4" y="T5"/>
              </a:cxn>
              <a:cxn ang="T11">
                <a:pos x="T6" y="T7"/>
              </a:cxn>
            </a:cxnLst>
            <a:rect l="T12" t="T13" r="T14" b="T15"/>
            <a:pathLst>
              <a:path w="125" h="168">
                <a:moveTo>
                  <a:pt x="125" y="168"/>
                </a:moveTo>
                <a:cubicBezTo>
                  <a:pt x="112" y="163"/>
                  <a:pt x="100" y="158"/>
                  <a:pt x="81" y="140"/>
                </a:cubicBezTo>
                <a:cubicBezTo>
                  <a:pt x="62" y="122"/>
                  <a:pt x="18" y="83"/>
                  <a:pt x="9" y="60"/>
                </a:cubicBezTo>
                <a:cubicBezTo>
                  <a:pt x="0" y="37"/>
                  <a:pt x="12" y="18"/>
                  <a:pt x="25"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28" name="Freeform 20">
            <a:extLst>
              <a:ext uri="{FF2B5EF4-FFF2-40B4-BE49-F238E27FC236}">
                <a16:creationId xmlns:a16="http://schemas.microsoft.com/office/drawing/2014/main" id="{E774F36A-0766-483C-A18C-CA8549AD3D8D}"/>
              </a:ext>
            </a:extLst>
          </p:cNvPr>
          <p:cNvSpPr>
            <a:spLocks/>
          </p:cNvSpPr>
          <p:nvPr/>
        </p:nvSpPr>
        <p:spPr bwMode="auto">
          <a:xfrm>
            <a:off x="730250" y="3479800"/>
            <a:ext cx="800100" cy="298450"/>
          </a:xfrm>
          <a:custGeom>
            <a:avLst/>
            <a:gdLst>
              <a:gd name="T0" fmla="*/ 2147483647 w 504"/>
              <a:gd name="T1" fmla="*/ 2147483647 h 188"/>
              <a:gd name="T2" fmla="*/ 2147483647 w 504"/>
              <a:gd name="T3" fmla="*/ 2147483647 h 188"/>
              <a:gd name="T4" fmla="*/ 2147483647 w 504"/>
              <a:gd name="T5" fmla="*/ 2147483647 h 188"/>
              <a:gd name="T6" fmla="*/ 2147483647 w 504"/>
              <a:gd name="T7" fmla="*/ 2147483647 h 188"/>
              <a:gd name="T8" fmla="*/ 2147483647 w 504"/>
              <a:gd name="T9" fmla="*/ 2147483647 h 188"/>
              <a:gd name="T10" fmla="*/ 2147483647 w 504"/>
              <a:gd name="T11" fmla="*/ 2147483647 h 188"/>
              <a:gd name="T12" fmla="*/ 2147483647 w 504"/>
              <a:gd name="T13" fmla="*/ 2147483647 h 188"/>
              <a:gd name="T14" fmla="*/ 0 w 504"/>
              <a:gd name="T15" fmla="*/ 0 h 188"/>
              <a:gd name="T16" fmla="*/ 0 60000 65536"/>
              <a:gd name="T17" fmla="*/ 0 60000 65536"/>
              <a:gd name="T18" fmla="*/ 0 60000 65536"/>
              <a:gd name="T19" fmla="*/ 0 60000 65536"/>
              <a:gd name="T20" fmla="*/ 0 60000 65536"/>
              <a:gd name="T21" fmla="*/ 0 60000 65536"/>
              <a:gd name="T22" fmla="*/ 0 60000 65536"/>
              <a:gd name="T23" fmla="*/ 0 60000 65536"/>
              <a:gd name="T24" fmla="*/ 0 w 504"/>
              <a:gd name="T25" fmla="*/ 0 h 188"/>
              <a:gd name="T26" fmla="*/ 504 w 504"/>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4" h="188">
                <a:moveTo>
                  <a:pt x="504" y="188"/>
                </a:moveTo>
                <a:cubicBezTo>
                  <a:pt x="481" y="173"/>
                  <a:pt x="459" y="159"/>
                  <a:pt x="432" y="148"/>
                </a:cubicBezTo>
                <a:cubicBezTo>
                  <a:pt x="405" y="137"/>
                  <a:pt x="371" y="128"/>
                  <a:pt x="344" y="120"/>
                </a:cubicBezTo>
                <a:cubicBezTo>
                  <a:pt x="317" y="112"/>
                  <a:pt x="296" y="105"/>
                  <a:pt x="272" y="100"/>
                </a:cubicBezTo>
                <a:cubicBezTo>
                  <a:pt x="248" y="95"/>
                  <a:pt x="227" y="96"/>
                  <a:pt x="200" y="92"/>
                </a:cubicBezTo>
                <a:cubicBezTo>
                  <a:pt x="173" y="88"/>
                  <a:pt x="135" y="83"/>
                  <a:pt x="108" y="76"/>
                </a:cubicBezTo>
                <a:cubicBezTo>
                  <a:pt x="81" y="69"/>
                  <a:pt x="58" y="65"/>
                  <a:pt x="40" y="52"/>
                </a:cubicBezTo>
                <a:cubicBezTo>
                  <a:pt x="22" y="39"/>
                  <a:pt x="11" y="19"/>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29" name="Freeform 21">
            <a:extLst>
              <a:ext uri="{FF2B5EF4-FFF2-40B4-BE49-F238E27FC236}">
                <a16:creationId xmlns:a16="http://schemas.microsoft.com/office/drawing/2014/main" id="{3785F2B4-DE44-4A80-B5EA-489F31C18E3D}"/>
              </a:ext>
            </a:extLst>
          </p:cNvPr>
          <p:cNvSpPr>
            <a:spLocks/>
          </p:cNvSpPr>
          <p:nvPr/>
        </p:nvSpPr>
        <p:spPr bwMode="auto">
          <a:xfrm>
            <a:off x="1244600" y="3422650"/>
            <a:ext cx="273050" cy="355600"/>
          </a:xfrm>
          <a:custGeom>
            <a:avLst/>
            <a:gdLst>
              <a:gd name="T0" fmla="*/ 2147483647 w 172"/>
              <a:gd name="T1" fmla="*/ 2147483647 h 224"/>
              <a:gd name="T2" fmla="*/ 2147483647 w 172"/>
              <a:gd name="T3" fmla="*/ 2147483647 h 224"/>
              <a:gd name="T4" fmla="*/ 2147483647 w 172"/>
              <a:gd name="T5" fmla="*/ 2147483647 h 224"/>
              <a:gd name="T6" fmla="*/ 2147483647 w 172"/>
              <a:gd name="T7" fmla="*/ 2147483647 h 224"/>
              <a:gd name="T8" fmla="*/ 0 w 172"/>
              <a:gd name="T9" fmla="*/ 0 h 224"/>
              <a:gd name="T10" fmla="*/ 0 60000 65536"/>
              <a:gd name="T11" fmla="*/ 0 60000 65536"/>
              <a:gd name="T12" fmla="*/ 0 60000 65536"/>
              <a:gd name="T13" fmla="*/ 0 60000 65536"/>
              <a:gd name="T14" fmla="*/ 0 60000 65536"/>
              <a:gd name="T15" fmla="*/ 0 w 172"/>
              <a:gd name="T16" fmla="*/ 0 h 224"/>
              <a:gd name="T17" fmla="*/ 172 w 172"/>
              <a:gd name="T18" fmla="*/ 224 h 224"/>
            </a:gdLst>
            <a:ahLst/>
            <a:cxnLst>
              <a:cxn ang="T10">
                <a:pos x="T0" y="T1"/>
              </a:cxn>
              <a:cxn ang="T11">
                <a:pos x="T2" y="T3"/>
              </a:cxn>
              <a:cxn ang="T12">
                <a:pos x="T4" y="T5"/>
              </a:cxn>
              <a:cxn ang="T13">
                <a:pos x="T6" y="T7"/>
              </a:cxn>
              <a:cxn ang="T14">
                <a:pos x="T8" y="T9"/>
              </a:cxn>
            </a:cxnLst>
            <a:rect l="T15" t="T16" r="T17" b="T18"/>
            <a:pathLst>
              <a:path w="172" h="224">
                <a:moveTo>
                  <a:pt x="172" y="224"/>
                </a:moveTo>
                <a:cubicBezTo>
                  <a:pt x="168" y="206"/>
                  <a:pt x="165" y="189"/>
                  <a:pt x="156" y="168"/>
                </a:cubicBezTo>
                <a:cubicBezTo>
                  <a:pt x="147" y="147"/>
                  <a:pt x="134" y="122"/>
                  <a:pt x="120" y="100"/>
                </a:cubicBezTo>
                <a:cubicBezTo>
                  <a:pt x="106" y="78"/>
                  <a:pt x="92" y="53"/>
                  <a:pt x="72" y="36"/>
                </a:cubicBezTo>
                <a:cubicBezTo>
                  <a:pt x="52" y="19"/>
                  <a:pt x="26" y="9"/>
                  <a:pt x="0"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30" name="Freeform 22">
            <a:extLst>
              <a:ext uri="{FF2B5EF4-FFF2-40B4-BE49-F238E27FC236}">
                <a16:creationId xmlns:a16="http://schemas.microsoft.com/office/drawing/2014/main" id="{C5A6A63E-4C42-404A-B027-064C87FB6588}"/>
              </a:ext>
            </a:extLst>
          </p:cNvPr>
          <p:cNvSpPr>
            <a:spLocks/>
          </p:cNvSpPr>
          <p:nvPr/>
        </p:nvSpPr>
        <p:spPr bwMode="auto">
          <a:xfrm>
            <a:off x="3382963" y="3238500"/>
            <a:ext cx="852487" cy="1549400"/>
          </a:xfrm>
          <a:custGeom>
            <a:avLst/>
            <a:gdLst>
              <a:gd name="T0" fmla="*/ 2147483647 w 537"/>
              <a:gd name="T1" fmla="*/ 2147483647 h 976"/>
              <a:gd name="T2" fmla="*/ 2147483647 w 537"/>
              <a:gd name="T3" fmla="*/ 2147483647 h 976"/>
              <a:gd name="T4" fmla="*/ 2147483647 w 537"/>
              <a:gd name="T5" fmla="*/ 2147483647 h 976"/>
              <a:gd name="T6" fmla="*/ 2147483647 w 537"/>
              <a:gd name="T7" fmla="*/ 2147483647 h 976"/>
              <a:gd name="T8" fmla="*/ 2147483647 w 537"/>
              <a:gd name="T9" fmla="*/ 2147483647 h 976"/>
              <a:gd name="T10" fmla="*/ 2147483647 w 537"/>
              <a:gd name="T11" fmla="*/ 2147483647 h 976"/>
              <a:gd name="T12" fmla="*/ 2147483647 w 537"/>
              <a:gd name="T13" fmla="*/ 2147483647 h 976"/>
              <a:gd name="T14" fmla="*/ 2147483647 w 537"/>
              <a:gd name="T15" fmla="*/ 2147483647 h 976"/>
              <a:gd name="T16" fmla="*/ 2147483647 w 537"/>
              <a:gd name="T17" fmla="*/ 2147483647 h 976"/>
              <a:gd name="T18" fmla="*/ 2147483647 w 537"/>
              <a:gd name="T19" fmla="*/ 2147483647 h 976"/>
              <a:gd name="T20" fmla="*/ 2147483647 w 537"/>
              <a:gd name="T21" fmla="*/ 2147483647 h 976"/>
              <a:gd name="T22" fmla="*/ 2147483647 w 537"/>
              <a:gd name="T23" fmla="*/ 2147483647 h 976"/>
              <a:gd name="T24" fmla="*/ 2147483647 w 537"/>
              <a:gd name="T25" fmla="*/ 2147483647 h 976"/>
              <a:gd name="T26" fmla="*/ 2147483647 w 537"/>
              <a:gd name="T27" fmla="*/ 2147483647 h 976"/>
              <a:gd name="T28" fmla="*/ 2147483647 w 537"/>
              <a:gd name="T29" fmla="*/ 2147483647 h 976"/>
              <a:gd name="T30" fmla="*/ 2147483647 w 537"/>
              <a:gd name="T31" fmla="*/ 2147483647 h 976"/>
              <a:gd name="T32" fmla="*/ 2147483647 w 537"/>
              <a:gd name="T33" fmla="*/ 0 h 9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7"/>
              <a:gd name="T52" fmla="*/ 0 h 976"/>
              <a:gd name="T53" fmla="*/ 537 w 537"/>
              <a:gd name="T54" fmla="*/ 976 h 9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7" h="976">
                <a:moveTo>
                  <a:pt x="537" y="976"/>
                </a:moveTo>
                <a:cubicBezTo>
                  <a:pt x="521" y="962"/>
                  <a:pt x="505" y="949"/>
                  <a:pt x="489" y="944"/>
                </a:cubicBezTo>
                <a:cubicBezTo>
                  <a:pt x="473" y="939"/>
                  <a:pt x="446" y="957"/>
                  <a:pt x="441" y="948"/>
                </a:cubicBezTo>
                <a:cubicBezTo>
                  <a:pt x="436" y="939"/>
                  <a:pt x="458" y="911"/>
                  <a:pt x="457" y="892"/>
                </a:cubicBezTo>
                <a:cubicBezTo>
                  <a:pt x="456" y="873"/>
                  <a:pt x="454" y="852"/>
                  <a:pt x="437" y="836"/>
                </a:cubicBezTo>
                <a:cubicBezTo>
                  <a:pt x="420" y="820"/>
                  <a:pt x="384" y="811"/>
                  <a:pt x="357" y="796"/>
                </a:cubicBezTo>
                <a:cubicBezTo>
                  <a:pt x="330" y="781"/>
                  <a:pt x="307" y="761"/>
                  <a:pt x="277" y="748"/>
                </a:cubicBezTo>
                <a:cubicBezTo>
                  <a:pt x="247" y="735"/>
                  <a:pt x="215" y="726"/>
                  <a:pt x="177" y="716"/>
                </a:cubicBezTo>
                <a:cubicBezTo>
                  <a:pt x="139" y="706"/>
                  <a:pt x="76" y="702"/>
                  <a:pt x="49" y="688"/>
                </a:cubicBezTo>
                <a:cubicBezTo>
                  <a:pt x="22" y="674"/>
                  <a:pt x="25" y="661"/>
                  <a:pt x="17" y="632"/>
                </a:cubicBezTo>
                <a:cubicBezTo>
                  <a:pt x="9" y="603"/>
                  <a:pt x="0" y="549"/>
                  <a:pt x="1" y="516"/>
                </a:cubicBezTo>
                <a:cubicBezTo>
                  <a:pt x="2" y="483"/>
                  <a:pt x="16" y="463"/>
                  <a:pt x="25" y="436"/>
                </a:cubicBezTo>
                <a:cubicBezTo>
                  <a:pt x="34" y="409"/>
                  <a:pt x="44" y="388"/>
                  <a:pt x="53" y="356"/>
                </a:cubicBezTo>
                <a:cubicBezTo>
                  <a:pt x="62" y="324"/>
                  <a:pt x="77" y="275"/>
                  <a:pt x="81" y="244"/>
                </a:cubicBezTo>
                <a:cubicBezTo>
                  <a:pt x="85" y="213"/>
                  <a:pt x="75" y="197"/>
                  <a:pt x="77" y="168"/>
                </a:cubicBezTo>
                <a:cubicBezTo>
                  <a:pt x="79" y="139"/>
                  <a:pt x="88" y="96"/>
                  <a:pt x="93" y="68"/>
                </a:cubicBezTo>
                <a:cubicBezTo>
                  <a:pt x="98" y="40"/>
                  <a:pt x="103" y="20"/>
                  <a:pt x="109"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31" name="Freeform 23">
            <a:extLst>
              <a:ext uri="{FF2B5EF4-FFF2-40B4-BE49-F238E27FC236}">
                <a16:creationId xmlns:a16="http://schemas.microsoft.com/office/drawing/2014/main" id="{2B0CDE5C-BB27-450E-BE97-6146517A6043}"/>
              </a:ext>
            </a:extLst>
          </p:cNvPr>
          <p:cNvSpPr>
            <a:spLocks/>
          </p:cNvSpPr>
          <p:nvPr/>
        </p:nvSpPr>
        <p:spPr bwMode="auto">
          <a:xfrm>
            <a:off x="7531100" y="4114800"/>
            <a:ext cx="781050" cy="628650"/>
          </a:xfrm>
          <a:custGeom>
            <a:avLst/>
            <a:gdLst>
              <a:gd name="T0" fmla="*/ 0 w 492"/>
              <a:gd name="T1" fmla="*/ 2147483647 h 396"/>
              <a:gd name="T2" fmla="*/ 2147483647 w 492"/>
              <a:gd name="T3" fmla="*/ 2147483647 h 396"/>
              <a:gd name="T4" fmla="*/ 2147483647 w 492"/>
              <a:gd name="T5" fmla="*/ 2147483647 h 396"/>
              <a:gd name="T6" fmla="*/ 2147483647 w 492"/>
              <a:gd name="T7" fmla="*/ 2147483647 h 396"/>
              <a:gd name="T8" fmla="*/ 2147483647 w 492"/>
              <a:gd name="T9" fmla="*/ 2147483647 h 396"/>
              <a:gd name="T10" fmla="*/ 2147483647 w 492"/>
              <a:gd name="T11" fmla="*/ 2147483647 h 396"/>
              <a:gd name="T12" fmla="*/ 2147483647 w 492"/>
              <a:gd name="T13" fmla="*/ 2147483647 h 396"/>
              <a:gd name="T14" fmla="*/ 2147483647 w 492"/>
              <a:gd name="T15" fmla="*/ 0 h 396"/>
              <a:gd name="T16" fmla="*/ 0 60000 65536"/>
              <a:gd name="T17" fmla="*/ 0 60000 65536"/>
              <a:gd name="T18" fmla="*/ 0 60000 65536"/>
              <a:gd name="T19" fmla="*/ 0 60000 65536"/>
              <a:gd name="T20" fmla="*/ 0 60000 65536"/>
              <a:gd name="T21" fmla="*/ 0 60000 65536"/>
              <a:gd name="T22" fmla="*/ 0 60000 65536"/>
              <a:gd name="T23" fmla="*/ 0 60000 65536"/>
              <a:gd name="T24" fmla="*/ 0 w 492"/>
              <a:gd name="T25" fmla="*/ 0 h 396"/>
              <a:gd name="T26" fmla="*/ 492 w 492"/>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2" h="396">
                <a:moveTo>
                  <a:pt x="0" y="396"/>
                </a:moveTo>
                <a:cubicBezTo>
                  <a:pt x="39" y="387"/>
                  <a:pt x="78" y="379"/>
                  <a:pt x="116" y="364"/>
                </a:cubicBezTo>
                <a:cubicBezTo>
                  <a:pt x="154" y="349"/>
                  <a:pt x="202" y="329"/>
                  <a:pt x="228" y="308"/>
                </a:cubicBezTo>
                <a:cubicBezTo>
                  <a:pt x="254" y="287"/>
                  <a:pt x="253" y="259"/>
                  <a:pt x="272" y="236"/>
                </a:cubicBezTo>
                <a:cubicBezTo>
                  <a:pt x="291" y="213"/>
                  <a:pt x="322" y="181"/>
                  <a:pt x="344" y="168"/>
                </a:cubicBezTo>
                <a:cubicBezTo>
                  <a:pt x="366" y="155"/>
                  <a:pt x="389" y="175"/>
                  <a:pt x="404" y="160"/>
                </a:cubicBezTo>
                <a:cubicBezTo>
                  <a:pt x="419" y="145"/>
                  <a:pt x="417" y="103"/>
                  <a:pt x="432" y="76"/>
                </a:cubicBezTo>
                <a:cubicBezTo>
                  <a:pt x="447" y="49"/>
                  <a:pt x="469" y="24"/>
                  <a:pt x="492" y="0"/>
                </a:cubicBez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32" name="Freeform 24">
            <a:extLst>
              <a:ext uri="{FF2B5EF4-FFF2-40B4-BE49-F238E27FC236}">
                <a16:creationId xmlns:a16="http://schemas.microsoft.com/office/drawing/2014/main" id="{1D60CA82-2C43-4502-AB95-3ADF175F88BC}"/>
              </a:ext>
            </a:extLst>
          </p:cNvPr>
          <p:cNvSpPr>
            <a:spLocks/>
          </p:cNvSpPr>
          <p:nvPr/>
        </p:nvSpPr>
        <p:spPr bwMode="auto">
          <a:xfrm>
            <a:off x="7423150" y="3111500"/>
            <a:ext cx="604838" cy="495300"/>
          </a:xfrm>
          <a:custGeom>
            <a:avLst/>
            <a:gdLst>
              <a:gd name="T0" fmla="*/ 2147483647 w 381"/>
              <a:gd name="T1" fmla="*/ 2147483647 h 312"/>
              <a:gd name="T2" fmla="*/ 2147483647 w 381"/>
              <a:gd name="T3" fmla="*/ 2147483647 h 312"/>
              <a:gd name="T4" fmla="*/ 2147483647 w 381"/>
              <a:gd name="T5" fmla="*/ 2147483647 h 312"/>
              <a:gd name="T6" fmla="*/ 2147483647 w 381"/>
              <a:gd name="T7" fmla="*/ 2147483647 h 312"/>
              <a:gd name="T8" fmla="*/ 2147483647 w 381"/>
              <a:gd name="T9" fmla="*/ 2147483647 h 312"/>
              <a:gd name="T10" fmla="*/ 2147483647 w 381"/>
              <a:gd name="T11" fmla="*/ 2147483647 h 312"/>
              <a:gd name="T12" fmla="*/ 2147483647 w 381"/>
              <a:gd name="T13" fmla="*/ 2147483647 h 312"/>
              <a:gd name="T14" fmla="*/ 2147483647 w 381"/>
              <a:gd name="T15" fmla="*/ 2147483647 h 312"/>
              <a:gd name="T16" fmla="*/ 2147483647 w 381"/>
              <a:gd name="T17" fmla="*/ 2147483647 h 312"/>
              <a:gd name="T18" fmla="*/ 2147483647 w 381"/>
              <a:gd name="T19" fmla="*/ 2147483647 h 312"/>
              <a:gd name="T20" fmla="*/ 2147483647 w 381"/>
              <a:gd name="T21" fmla="*/ 2147483647 h 312"/>
              <a:gd name="T22" fmla="*/ 0 w 381"/>
              <a:gd name="T23" fmla="*/ 0 h 3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1"/>
              <a:gd name="T37" fmla="*/ 0 h 312"/>
              <a:gd name="T38" fmla="*/ 381 w 381"/>
              <a:gd name="T39" fmla="*/ 312 h 3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1" h="312">
                <a:moveTo>
                  <a:pt x="188" y="312"/>
                </a:moveTo>
                <a:cubicBezTo>
                  <a:pt x="206" y="292"/>
                  <a:pt x="225" y="273"/>
                  <a:pt x="244" y="260"/>
                </a:cubicBezTo>
                <a:cubicBezTo>
                  <a:pt x="263" y="247"/>
                  <a:pt x="285" y="239"/>
                  <a:pt x="304" y="232"/>
                </a:cubicBezTo>
                <a:cubicBezTo>
                  <a:pt x="323" y="225"/>
                  <a:pt x="347" y="228"/>
                  <a:pt x="360" y="216"/>
                </a:cubicBezTo>
                <a:cubicBezTo>
                  <a:pt x="373" y="204"/>
                  <a:pt x="381" y="176"/>
                  <a:pt x="380" y="160"/>
                </a:cubicBezTo>
                <a:cubicBezTo>
                  <a:pt x="379" y="144"/>
                  <a:pt x="366" y="127"/>
                  <a:pt x="352" y="120"/>
                </a:cubicBezTo>
                <a:cubicBezTo>
                  <a:pt x="338" y="113"/>
                  <a:pt x="319" y="125"/>
                  <a:pt x="296" y="120"/>
                </a:cubicBezTo>
                <a:cubicBezTo>
                  <a:pt x="273" y="115"/>
                  <a:pt x="237" y="92"/>
                  <a:pt x="216" y="88"/>
                </a:cubicBezTo>
                <a:cubicBezTo>
                  <a:pt x="195" y="84"/>
                  <a:pt x="190" y="96"/>
                  <a:pt x="168" y="96"/>
                </a:cubicBezTo>
                <a:cubicBezTo>
                  <a:pt x="146" y="96"/>
                  <a:pt x="106" y="97"/>
                  <a:pt x="84" y="88"/>
                </a:cubicBezTo>
                <a:cubicBezTo>
                  <a:pt x="62" y="79"/>
                  <a:pt x="50" y="55"/>
                  <a:pt x="36" y="40"/>
                </a:cubicBezTo>
                <a:cubicBezTo>
                  <a:pt x="22" y="25"/>
                  <a:pt x="11" y="12"/>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33" name="Freeform 25">
            <a:extLst>
              <a:ext uri="{FF2B5EF4-FFF2-40B4-BE49-F238E27FC236}">
                <a16:creationId xmlns:a16="http://schemas.microsoft.com/office/drawing/2014/main" id="{0468FB7D-3ECF-40FB-9331-D50A635A158B}"/>
              </a:ext>
            </a:extLst>
          </p:cNvPr>
          <p:cNvSpPr>
            <a:spLocks/>
          </p:cNvSpPr>
          <p:nvPr/>
        </p:nvSpPr>
        <p:spPr bwMode="auto">
          <a:xfrm>
            <a:off x="7683500" y="3473450"/>
            <a:ext cx="565150" cy="381000"/>
          </a:xfrm>
          <a:custGeom>
            <a:avLst/>
            <a:gdLst>
              <a:gd name="T0" fmla="*/ 0 w 356"/>
              <a:gd name="T1" fmla="*/ 2147483647 h 240"/>
              <a:gd name="T2" fmla="*/ 2147483647 w 356"/>
              <a:gd name="T3" fmla="*/ 2147483647 h 240"/>
              <a:gd name="T4" fmla="*/ 2147483647 w 356"/>
              <a:gd name="T5" fmla="*/ 2147483647 h 240"/>
              <a:gd name="T6" fmla="*/ 2147483647 w 356"/>
              <a:gd name="T7" fmla="*/ 2147483647 h 240"/>
              <a:gd name="T8" fmla="*/ 2147483647 w 356"/>
              <a:gd name="T9" fmla="*/ 2147483647 h 240"/>
              <a:gd name="T10" fmla="*/ 2147483647 w 356"/>
              <a:gd name="T11" fmla="*/ 0 h 240"/>
              <a:gd name="T12" fmla="*/ 0 60000 65536"/>
              <a:gd name="T13" fmla="*/ 0 60000 65536"/>
              <a:gd name="T14" fmla="*/ 0 60000 65536"/>
              <a:gd name="T15" fmla="*/ 0 60000 65536"/>
              <a:gd name="T16" fmla="*/ 0 60000 65536"/>
              <a:gd name="T17" fmla="*/ 0 60000 65536"/>
              <a:gd name="T18" fmla="*/ 0 w 356"/>
              <a:gd name="T19" fmla="*/ 0 h 240"/>
              <a:gd name="T20" fmla="*/ 356 w 356"/>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356" h="240">
                <a:moveTo>
                  <a:pt x="0" y="240"/>
                </a:moveTo>
                <a:cubicBezTo>
                  <a:pt x="18" y="228"/>
                  <a:pt x="37" y="216"/>
                  <a:pt x="60" y="200"/>
                </a:cubicBezTo>
                <a:cubicBezTo>
                  <a:pt x="83" y="184"/>
                  <a:pt x="113" y="165"/>
                  <a:pt x="140" y="144"/>
                </a:cubicBezTo>
                <a:cubicBezTo>
                  <a:pt x="167" y="123"/>
                  <a:pt x="194" y="95"/>
                  <a:pt x="220" y="76"/>
                </a:cubicBezTo>
                <a:cubicBezTo>
                  <a:pt x="246" y="57"/>
                  <a:pt x="273" y="41"/>
                  <a:pt x="296" y="28"/>
                </a:cubicBezTo>
                <a:cubicBezTo>
                  <a:pt x="319" y="15"/>
                  <a:pt x="345" y="5"/>
                  <a:pt x="356" y="0"/>
                </a:cubicBez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grpSp>
        <p:nvGrpSpPr>
          <p:cNvPr id="2" name="Group 26">
            <a:extLst>
              <a:ext uri="{FF2B5EF4-FFF2-40B4-BE49-F238E27FC236}">
                <a16:creationId xmlns:a16="http://schemas.microsoft.com/office/drawing/2014/main" id="{F144D521-F27F-44EA-A7B0-66D5022BDDDF}"/>
              </a:ext>
            </a:extLst>
          </p:cNvPr>
          <p:cNvGrpSpPr>
            <a:grpSpLocks/>
          </p:cNvGrpSpPr>
          <p:nvPr/>
        </p:nvGrpSpPr>
        <p:grpSpPr bwMode="auto">
          <a:xfrm>
            <a:off x="5915025" y="1295400"/>
            <a:ext cx="2362200" cy="962025"/>
            <a:chOff x="3726" y="816"/>
            <a:chExt cx="1488" cy="606"/>
          </a:xfrm>
        </p:grpSpPr>
        <p:sp>
          <p:nvSpPr>
            <p:cNvPr id="427035" name="Cloud">
              <a:extLst>
                <a:ext uri="{FF2B5EF4-FFF2-40B4-BE49-F238E27FC236}">
                  <a16:creationId xmlns:a16="http://schemas.microsoft.com/office/drawing/2014/main" id="{DACCE7FF-AA6A-4A7D-9639-315D860489C8}"/>
                </a:ext>
              </a:extLst>
            </p:cNvPr>
            <p:cNvSpPr>
              <a:spLocks noChangeAspect="1" noEditPoints="1" noChangeArrowheads="1"/>
            </p:cNvSpPr>
            <p:nvPr/>
          </p:nvSpPr>
          <p:spPr bwMode="auto">
            <a:xfrm>
              <a:off x="3726" y="972"/>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sp>
          <p:nvSpPr>
            <p:cNvPr id="427036" name="Cloud">
              <a:extLst>
                <a:ext uri="{FF2B5EF4-FFF2-40B4-BE49-F238E27FC236}">
                  <a16:creationId xmlns:a16="http://schemas.microsoft.com/office/drawing/2014/main" id="{CE249205-1323-42CA-8D00-92D45761C308}"/>
                </a:ext>
              </a:extLst>
            </p:cNvPr>
            <p:cNvSpPr>
              <a:spLocks noChangeAspect="1" noEditPoints="1" noChangeArrowheads="1"/>
            </p:cNvSpPr>
            <p:nvPr/>
          </p:nvSpPr>
          <p:spPr bwMode="auto">
            <a:xfrm>
              <a:off x="4542" y="876"/>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sp>
          <p:nvSpPr>
            <p:cNvPr id="427037" name="Cloud">
              <a:extLst>
                <a:ext uri="{FF2B5EF4-FFF2-40B4-BE49-F238E27FC236}">
                  <a16:creationId xmlns:a16="http://schemas.microsoft.com/office/drawing/2014/main" id="{A9FCC570-2282-4E69-A6D1-1C630549964E}"/>
                </a:ext>
              </a:extLst>
            </p:cNvPr>
            <p:cNvSpPr>
              <a:spLocks noChangeAspect="1" noEditPoints="1" noChangeArrowheads="1"/>
            </p:cNvSpPr>
            <p:nvPr/>
          </p:nvSpPr>
          <p:spPr bwMode="auto">
            <a:xfrm rot="10800000">
              <a:off x="4218" y="816"/>
              <a:ext cx="528" cy="5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grpSp>
      <p:grpSp>
        <p:nvGrpSpPr>
          <p:cNvPr id="3" name="Group 30">
            <a:extLst>
              <a:ext uri="{FF2B5EF4-FFF2-40B4-BE49-F238E27FC236}">
                <a16:creationId xmlns:a16="http://schemas.microsoft.com/office/drawing/2014/main" id="{E64733E3-A02C-4327-A35A-ECDB09B9F0AB}"/>
              </a:ext>
            </a:extLst>
          </p:cNvPr>
          <p:cNvGrpSpPr>
            <a:grpSpLocks/>
          </p:cNvGrpSpPr>
          <p:nvPr/>
        </p:nvGrpSpPr>
        <p:grpSpPr bwMode="auto">
          <a:xfrm>
            <a:off x="2257425" y="1295400"/>
            <a:ext cx="3429000" cy="962025"/>
            <a:chOff x="1422" y="816"/>
            <a:chExt cx="2160" cy="606"/>
          </a:xfrm>
        </p:grpSpPr>
        <p:sp>
          <p:nvSpPr>
            <p:cNvPr id="427039" name="Cloud">
              <a:extLst>
                <a:ext uri="{FF2B5EF4-FFF2-40B4-BE49-F238E27FC236}">
                  <a16:creationId xmlns:a16="http://schemas.microsoft.com/office/drawing/2014/main" id="{EDBE7905-1054-4F72-AB90-62D3982B54D7}"/>
                </a:ext>
              </a:extLst>
            </p:cNvPr>
            <p:cNvSpPr>
              <a:spLocks noChangeAspect="1" noEditPoints="1" noChangeArrowheads="1"/>
            </p:cNvSpPr>
            <p:nvPr/>
          </p:nvSpPr>
          <p:spPr bwMode="auto">
            <a:xfrm rot="10800000">
              <a:off x="1422" y="876"/>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grpSp>
          <p:nvGrpSpPr>
            <p:cNvPr id="2211" name="Group 32">
              <a:extLst>
                <a:ext uri="{FF2B5EF4-FFF2-40B4-BE49-F238E27FC236}">
                  <a16:creationId xmlns:a16="http://schemas.microsoft.com/office/drawing/2014/main" id="{FC076A42-46E1-4E0A-96CB-FFF0A4D60269}"/>
                </a:ext>
              </a:extLst>
            </p:cNvPr>
            <p:cNvGrpSpPr>
              <a:grpSpLocks/>
            </p:cNvGrpSpPr>
            <p:nvPr/>
          </p:nvGrpSpPr>
          <p:grpSpPr bwMode="auto">
            <a:xfrm>
              <a:off x="2526" y="816"/>
              <a:ext cx="1056" cy="606"/>
              <a:chOff x="2526" y="816"/>
              <a:chExt cx="1056" cy="606"/>
            </a:xfrm>
          </p:grpSpPr>
          <p:sp>
            <p:nvSpPr>
              <p:cNvPr id="427041" name="Cloud">
                <a:extLst>
                  <a:ext uri="{FF2B5EF4-FFF2-40B4-BE49-F238E27FC236}">
                    <a16:creationId xmlns:a16="http://schemas.microsoft.com/office/drawing/2014/main" id="{857D5EC5-3815-439D-839D-8570555BC9FF}"/>
                  </a:ext>
                </a:extLst>
              </p:cNvPr>
              <p:cNvSpPr>
                <a:spLocks noChangeAspect="1" noEditPoints="1" noChangeArrowheads="1"/>
              </p:cNvSpPr>
              <p:nvPr/>
            </p:nvSpPr>
            <p:spPr bwMode="auto">
              <a:xfrm rot="5400000">
                <a:off x="2982" y="744"/>
                <a:ext cx="528" cy="67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sp>
            <p:nvSpPr>
              <p:cNvPr id="427042" name="Cloud">
                <a:extLst>
                  <a:ext uri="{FF2B5EF4-FFF2-40B4-BE49-F238E27FC236}">
                    <a16:creationId xmlns:a16="http://schemas.microsoft.com/office/drawing/2014/main" id="{8C8EFAC8-389C-4DE9-90A8-22BC2720AF3E}"/>
                  </a:ext>
                </a:extLst>
              </p:cNvPr>
              <p:cNvSpPr>
                <a:spLocks noChangeAspect="1" noEditPoints="1" noChangeArrowheads="1"/>
              </p:cNvSpPr>
              <p:nvPr/>
            </p:nvSpPr>
            <p:spPr bwMode="auto">
              <a:xfrm>
                <a:off x="2526" y="972"/>
                <a:ext cx="672" cy="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anose="020B0604020202020204" pitchFamily="34" charset="0"/>
                  <a:cs typeface="Arial" panose="020B0604020202020204" pitchFamily="34" charset="0"/>
                </a:endParaRPr>
              </a:p>
            </p:txBody>
          </p:sp>
        </p:grpSp>
      </p:grpSp>
      <p:graphicFrame>
        <p:nvGraphicFramePr>
          <p:cNvPr id="427043" name="Object 2">
            <a:extLst>
              <a:ext uri="{FF2B5EF4-FFF2-40B4-BE49-F238E27FC236}">
                <a16:creationId xmlns:a16="http://schemas.microsoft.com/office/drawing/2014/main" id="{FE391B99-E188-4502-84FF-7A97827EE668}"/>
              </a:ext>
            </a:extLst>
          </p:cNvPr>
          <p:cNvGraphicFramePr>
            <a:graphicFrameLocks noChangeAspect="1"/>
          </p:cNvGraphicFramePr>
          <p:nvPr>
            <p:extLst>
              <p:ext uri="{D42A27DB-BD31-4B8C-83A1-F6EECF244321}">
                <p14:modId xmlns:p14="http://schemas.microsoft.com/office/powerpoint/2010/main" val="3090791943"/>
              </p:ext>
            </p:extLst>
          </p:nvPr>
        </p:nvGraphicFramePr>
        <p:xfrm>
          <a:off x="2046288" y="2011363"/>
          <a:ext cx="5984875" cy="1006475"/>
        </p:xfrm>
        <a:graphic>
          <a:graphicData uri="http://schemas.openxmlformats.org/presentationml/2006/ole">
            <mc:AlternateContent xmlns:mc="http://schemas.openxmlformats.org/markup-compatibility/2006">
              <mc:Choice xmlns:v="urn:schemas-microsoft-com:vml" Requires="v">
                <p:oleObj spid="_x0000_s2083" name="Artwork" r:id="rId6" imgW="5984280" imgH="1006560" progId="Adobe.Illustrator.8">
                  <p:embed/>
                </p:oleObj>
              </mc:Choice>
              <mc:Fallback>
                <p:oleObj name="Artwork" r:id="rId6" imgW="5984280" imgH="1006560" progId="Adobe.Illustrator.8">
                  <p:embed/>
                  <p:pic>
                    <p:nvPicPr>
                      <p:cNvPr id="427043" name="Object 2">
                        <a:extLst>
                          <a:ext uri="{FF2B5EF4-FFF2-40B4-BE49-F238E27FC236}">
                            <a16:creationId xmlns:a16="http://schemas.microsoft.com/office/drawing/2014/main" id="{FE391B99-E188-4502-84FF-7A97827EE6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6288" y="2011363"/>
                        <a:ext cx="5984875"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7044" name="Freeform 36">
            <a:extLst>
              <a:ext uri="{FF2B5EF4-FFF2-40B4-BE49-F238E27FC236}">
                <a16:creationId xmlns:a16="http://schemas.microsoft.com/office/drawing/2014/main" id="{C0BFD7D2-601A-40C6-8173-9E1E93EA65F6}"/>
              </a:ext>
            </a:extLst>
          </p:cNvPr>
          <p:cNvSpPr>
            <a:spLocks/>
          </p:cNvSpPr>
          <p:nvPr/>
        </p:nvSpPr>
        <p:spPr bwMode="auto">
          <a:xfrm>
            <a:off x="2133600" y="3962400"/>
            <a:ext cx="3967163" cy="2774950"/>
          </a:xfrm>
          <a:custGeom>
            <a:avLst/>
            <a:gdLst>
              <a:gd name="T0" fmla="*/ 2147483647 w 2499"/>
              <a:gd name="T1" fmla="*/ 0 h 1748"/>
              <a:gd name="T2" fmla="*/ 2147483647 w 2499"/>
              <a:gd name="T3" fmla="*/ 2147483647 h 1748"/>
              <a:gd name="T4" fmla="*/ 2147483647 w 2499"/>
              <a:gd name="T5" fmla="*/ 2147483647 h 1748"/>
              <a:gd name="T6" fmla="*/ 2147483647 w 2499"/>
              <a:gd name="T7" fmla="*/ 2147483647 h 1748"/>
              <a:gd name="T8" fmla="*/ 2147483647 w 2499"/>
              <a:gd name="T9" fmla="*/ 2147483647 h 1748"/>
              <a:gd name="T10" fmla="*/ 2147483647 w 2499"/>
              <a:gd name="T11" fmla="*/ 2147483647 h 1748"/>
              <a:gd name="T12" fmla="*/ 2147483647 w 2499"/>
              <a:gd name="T13" fmla="*/ 2147483647 h 1748"/>
              <a:gd name="T14" fmla="*/ 2147483647 w 2499"/>
              <a:gd name="T15" fmla="*/ 2147483647 h 1748"/>
              <a:gd name="T16" fmla="*/ 2147483647 w 2499"/>
              <a:gd name="T17" fmla="*/ 2147483647 h 1748"/>
              <a:gd name="T18" fmla="*/ 2147483647 w 2499"/>
              <a:gd name="T19" fmla="*/ 2147483647 h 1748"/>
              <a:gd name="T20" fmla="*/ 2147483647 w 2499"/>
              <a:gd name="T21" fmla="*/ 2147483647 h 1748"/>
              <a:gd name="T22" fmla="*/ 2147483647 w 2499"/>
              <a:gd name="T23" fmla="*/ 2147483647 h 1748"/>
              <a:gd name="T24" fmla="*/ 2147483647 w 2499"/>
              <a:gd name="T25" fmla="*/ 2147483647 h 1748"/>
              <a:gd name="T26" fmla="*/ 2147483647 w 2499"/>
              <a:gd name="T27" fmla="*/ 2147483647 h 1748"/>
              <a:gd name="T28" fmla="*/ 2147483647 w 2499"/>
              <a:gd name="T29" fmla="*/ 2147483647 h 1748"/>
              <a:gd name="T30" fmla="*/ 2147483647 w 2499"/>
              <a:gd name="T31" fmla="*/ 2147483647 h 1748"/>
              <a:gd name="T32" fmla="*/ 2147483647 w 2499"/>
              <a:gd name="T33" fmla="*/ 2147483647 h 1748"/>
              <a:gd name="T34" fmla="*/ 2147483647 w 2499"/>
              <a:gd name="T35" fmla="*/ 2147483647 h 1748"/>
              <a:gd name="T36" fmla="*/ 2147483647 w 2499"/>
              <a:gd name="T37" fmla="*/ 2147483647 h 1748"/>
              <a:gd name="T38" fmla="*/ 2147483647 w 2499"/>
              <a:gd name="T39" fmla="*/ 2147483647 h 1748"/>
              <a:gd name="T40" fmla="*/ 2147483647 w 2499"/>
              <a:gd name="T41" fmla="*/ 2147483647 h 1748"/>
              <a:gd name="T42" fmla="*/ 2147483647 w 2499"/>
              <a:gd name="T43" fmla="*/ 2147483647 h 1748"/>
              <a:gd name="T44" fmla="*/ 2147483647 w 2499"/>
              <a:gd name="T45" fmla="*/ 2147483647 h 1748"/>
              <a:gd name="T46" fmla="*/ 2147483647 w 2499"/>
              <a:gd name="T47" fmla="*/ 2147483647 h 1748"/>
              <a:gd name="T48" fmla="*/ 2147483647 w 2499"/>
              <a:gd name="T49" fmla="*/ 2147483647 h 1748"/>
              <a:gd name="T50" fmla="*/ 2147483647 w 2499"/>
              <a:gd name="T51" fmla="*/ 2147483647 h 1748"/>
              <a:gd name="T52" fmla="*/ 2147483647 w 2499"/>
              <a:gd name="T53" fmla="*/ 2147483647 h 1748"/>
              <a:gd name="T54" fmla="*/ 2147483647 w 2499"/>
              <a:gd name="T55" fmla="*/ 2147483647 h 1748"/>
              <a:gd name="T56" fmla="*/ 2147483647 w 2499"/>
              <a:gd name="T57" fmla="*/ 2147483647 h 1748"/>
              <a:gd name="T58" fmla="*/ 2147483647 w 2499"/>
              <a:gd name="T59" fmla="*/ 2147483647 h 1748"/>
              <a:gd name="T60" fmla="*/ 2147483647 w 2499"/>
              <a:gd name="T61" fmla="*/ 2147483647 h 1748"/>
              <a:gd name="T62" fmla="*/ 2147483647 w 2499"/>
              <a:gd name="T63" fmla="*/ 2147483647 h 1748"/>
              <a:gd name="T64" fmla="*/ 2147483647 w 2499"/>
              <a:gd name="T65" fmla="*/ 2147483647 h 1748"/>
              <a:gd name="T66" fmla="*/ 2147483647 w 2499"/>
              <a:gd name="T67" fmla="*/ 2147483647 h 1748"/>
              <a:gd name="T68" fmla="*/ 2147483647 w 2499"/>
              <a:gd name="T69" fmla="*/ 2147483647 h 1748"/>
              <a:gd name="T70" fmla="*/ 2147483647 w 2499"/>
              <a:gd name="T71" fmla="*/ 2147483647 h 1748"/>
              <a:gd name="T72" fmla="*/ 2147483647 w 2499"/>
              <a:gd name="T73" fmla="*/ 2147483647 h 1748"/>
              <a:gd name="T74" fmla="*/ 2147483647 w 2499"/>
              <a:gd name="T75" fmla="*/ 2147483647 h 1748"/>
              <a:gd name="T76" fmla="*/ 2147483647 w 2499"/>
              <a:gd name="T77" fmla="*/ 2147483647 h 1748"/>
              <a:gd name="T78" fmla="*/ 2147483647 w 2499"/>
              <a:gd name="T79" fmla="*/ 2147483647 h 1748"/>
              <a:gd name="T80" fmla="*/ 2147483647 w 2499"/>
              <a:gd name="T81" fmla="*/ 2147483647 h 1748"/>
              <a:gd name="T82" fmla="*/ 2147483647 w 2499"/>
              <a:gd name="T83" fmla="*/ 2147483647 h 1748"/>
              <a:gd name="T84" fmla="*/ 2147483647 w 2499"/>
              <a:gd name="T85" fmla="*/ 2147483647 h 1748"/>
              <a:gd name="T86" fmla="*/ 2147483647 w 2499"/>
              <a:gd name="T87" fmla="*/ 2147483647 h 1748"/>
              <a:gd name="T88" fmla="*/ 2147483647 w 2499"/>
              <a:gd name="T89" fmla="*/ 2147483647 h 1748"/>
              <a:gd name="T90" fmla="*/ 2147483647 w 2499"/>
              <a:gd name="T91" fmla="*/ 2147483647 h 1748"/>
              <a:gd name="T92" fmla="*/ 2147483647 w 2499"/>
              <a:gd name="T93" fmla="*/ 2147483647 h 1748"/>
              <a:gd name="T94" fmla="*/ 2147483647 w 2499"/>
              <a:gd name="T95" fmla="*/ 2147483647 h 1748"/>
              <a:gd name="T96" fmla="*/ 2147483647 w 2499"/>
              <a:gd name="T97" fmla="*/ 2147483647 h 1748"/>
              <a:gd name="T98" fmla="*/ 2147483647 w 2499"/>
              <a:gd name="T99" fmla="*/ 2147483647 h 1748"/>
              <a:gd name="T100" fmla="*/ 2147483647 w 2499"/>
              <a:gd name="T101" fmla="*/ 2147483647 h 1748"/>
              <a:gd name="T102" fmla="*/ 2147483647 w 2499"/>
              <a:gd name="T103" fmla="*/ 2147483647 h 1748"/>
              <a:gd name="T104" fmla="*/ 2147483647 w 2499"/>
              <a:gd name="T105" fmla="*/ 2147483647 h 1748"/>
              <a:gd name="T106" fmla="*/ 2147483647 w 2499"/>
              <a:gd name="T107" fmla="*/ 2147483647 h 1748"/>
              <a:gd name="T108" fmla="*/ 2147483647 w 2499"/>
              <a:gd name="T109" fmla="*/ 2147483647 h 1748"/>
              <a:gd name="T110" fmla="*/ 2147483647 w 2499"/>
              <a:gd name="T111" fmla="*/ 2147483647 h 1748"/>
              <a:gd name="T112" fmla="*/ 2147483647 w 2499"/>
              <a:gd name="T113" fmla="*/ 2147483647 h 1748"/>
              <a:gd name="T114" fmla="*/ 2147483647 w 2499"/>
              <a:gd name="T115" fmla="*/ 2147483647 h 1748"/>
              <a:gd name="T116" fmla="*/ 2147483647 w 2499"/>
              <a:gd name="T117" fmla="*/ 2147483647 h 1748"/>
              <a:gd name="T118" fmla="*/ 2147483647 w 2499"/>
              <a:gd name="T119" fmla="*/ 2147483647 h 1748"/>
              <a:gd name="T120" fmla="*/ 2147483647 w 2499"/>
              <a:gd name="T121" fmla="*/ 2147483647 h 1748"/>
              <a:gd name="T122" fmla="*/ 2147483647 w 2499"/>
              <a:gd name="T123" fmla="*/ 2147483647 h 1748"/>
              <a:gd name="T124" fmla="*/ 2147483647 w 2499"/>
              <a:gd name="T125" fmla="*/ 2147483647 h 17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99"/>
              <a:gd name="T190" fmla="*/ 0 h 1748"/>
              <a:gd name="T191" fmla="*/ 2499 w 2499"/>
              <a:gd name="T192" fmla="*/ 1748 h 17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99" h="1748">
                <a:moveTo>
                  <a:pt x="2499" y="0"/>
                </a:moveTo>
                <a:cubicBezTo>
                  <a:pt x="2472" y="4"/>
                  <a:pt x="2446" y="9"/>
                  <a:pt x="2419" y="12"/>
                </a:cubicBezTo>
                <a:cubicBezTo>
                  <a:pt x="2392" y="15"/>
                  <a:pt x="2372" y="12"/>
                  <a:pt x="2339" y="16"/>
                </a:cubicBezTo>
                <a:cubicBezTo>
                  <a:pt x="2306" y="20"/>
                  <a:pt x="2260" y="31"/>
                  <a:pt x="2219" y="36"/>
                </a:cubicBezTo>
                <a:cubicBezTo>
                  <a:pt x="2178" y="41"/>
                  <a:pt x="2134" y="42"/>
                  <a:pt x="2095" y="48"/>
                </a:cubicBezTo>
                <a:cubicBezTo>
                  <a:pt x="2056" y="54"/>
                  <a:pt x="2015" y="65"/>
                  <a:pt x="1983" y="72"/>
                </a:cubicBezTo>
                <a:cubicBezTo>
                  <a:pt x="1951" y="79"/>
                  <a:pt x="1936" y="83"/>
                  <a:pt x="1903" y="88"/>
                </a:cubicBezTo>
                <a:cubicBezTo>
                  <a:pt x="1870" y="93"/>
                  <a:pt x="1817" y="100"/>
                  <a:pt x="1783" y="104"/>
                </a:cubicBezTo>
                <a:cubicBezTo>
                  <a:pt x="1749" y="108"/>
                  <a:pt x="1729" y="109"/>
                  <a:pt x="1699" y="112"/>
                </a:cubicBezTo>
                <a:cubicBezTo>
                  <a:pt x="1669" y="115"/>
                  <a:pt x="1645" y="115"/>
                  <a:pt x="1603" y="120"/>
                </a:cubicBezTo>
                <a:cubicBezTo>
                  <a:pt x="1561" y="125"/>
                  <a:pt x="1492" y="136"/>
                  <a:pt x="1447" y="140"/>
                </a:cubicBezTo>
                <a:cubicBezTo>
                  <a:pt x="1402" y="144"/>
                  <a:pt x="1385" y="142"/>
                  <a:pt x="1335" y="144"/>
                </a:cubicBezTo>
                <a:cubicBezTo>
                  <a:pt x="1285" y="146"/>
                  <a:pt x="1201" y="149"/>
                  <a:pt x="1147" y="152"/>
                </a:cubicBezTo>
                <a:cubicBezTo>
                  <a:pt x="1093" y="155"/>
                  <a:pt x="1064" y="157"/>
                  <a:pt x="1011" y="160"/>
                </a:cubicBezTo>
                <a:cubicBezTo>
                  <a:pt x="958" y="163"/>
                  <a:pt x="876" y="167"/>
                  <a:pt x="827" y="168"/>
                </a:cubicBezTo>
                <a:cubicBezTo>
                  <a:pt x="778" y="169"/>
                  <a:pt x="754" y="167"/>
                  <a:pt x="719" y="168"/>
                </a:cubicBezTo>
                <a:cubicBezTo>
                  <a:pt x="684" y="169"/>
                  <a:pt x="648" y="170"/>
                  <a:pt x="619" y="172"/>
                </a:cubicBezTo>
                <a:cubicBezTo>
                  <a:pt x="590" y="174"/>
                  <a:pt x="550" y="169"/>
                  <a:pt x="547" y="180"/>
                </a:cubicBezTo>
                <a:cubicBezTo>
                  <a:pt x="544" y="191"/>
                  <a:pt x="591" y="221"/>
                  <a:pt x="599" y="236"/>
                </a:cubicBezTo>
                <a:cubicBezTo>
                  <a:pt x="607" y="251"/>
                  <a:pt x="589" y="258"/>
                  <a:pt x="595" y="272"/>
                </a:cubicBezTo>
                <a:cubicBezTo>
                  <a:pt x="601" y="286"/>
                  <a:pt x="619" y="308"/>
                  <a:pt x="635" y="320"/>
                </a:cubicBezTo>
                <a:cubicBezTo>
                  <a:pt x="651" y="332"/>
                  <a:pt x="676" y="333"/>
                  <a:pt x="691" y="344"/>
                </a:cubicBezTo>
                <a:cubicBezTo>
                  <a:pt x="706" y="355"/>
                  <a:pt x="710" y="365"/>
                  <a:pt x="723" y="384"/>
                </a:cubicBezTo>
                <a:cubicBezTo>
                  <a:pt x="736" y="403"/>
                  <a:pt x="749" y="436"/>
                  <a:pt x="767" y="460"/>
                </a:cubicBezTo>
                <a:cubicBezTo>
                  <a:pt x="785" y="484"/>
                  <a:pt x="812" y="511"/>
                  <a:pt x="831" y="528"/>
                </a:cubicBezTo>
                <a:cubicBezTo>
                  <a:pt x="850" y="545"/>
                  <a:pt x="866" y="553"/>
                  <a:pt x="883" y="564"/>
                </a:cubicBezTo>
                <a:cubicBezTo>
                  <a:pt x="900" y="575"/>
                  <a:pt x="924" y="584"/>
                  <a:pt x="935" y="596"/>
                </a:cubicBezTo>
                <a:cubicBezTo>
                  <a:pt x="946" y="608"/>
                  <a:pt x="949" y="626"/>
                  <a:pt x="947" y="636"/>
                </a:cubicBezTo>
                <a:cubicBezTo>
                  <a:pt x="945" y="646"/>
                  <a:pt x="933" y="653"/>
                  <a:pt x="923" y="656"/>
                </a:cubicBezTo>
                <a:cubicBezTo>
                  <a:pt x="913" y="659"/>
                  <a:pt x="896" y="652"/>
                  <a:pt x="887" y="656"/>
                </a:cubicBezTo>
                <a:cubicBezTo>
                  <a:pt x="878" y="660"/>
                  <a:pt x="876" y="671"/>
                  <a:pt x="871" y="680"/>
                </a:cubicBezTo>
                <a:cubicBezTo>
                  <a:pt x="866" y="689"/>
                  <a:pt x="864" y="707"/>
                  <a:pt x="855" y="712"/>
                </a:cubicBezTo>
                <a:cubicBezTo>
                  <a:pt x="846" y="717"/>
                  <a:pt x="838" y="709"/>
                  <a:pt x="815" y="712"/>
                </a:cubicBezTo>
                <a:cubicBezTo>
                  <a:pt x="792" y="715"/>
                  <a:pt x="748" y="722"/>
                  <a:pt x="719" y="732"/>
                </a:cubicBezTo>
                <a:cubicBezTo>
                  <a:pt x="690" y="742"/>
                  <a:pt x="663" y="760"/>
                  <a:pt x="639" y="772"/>
                </a:cubicBezTo>
                <a:cubicBezTo>
                  <a:pt x="615" y="784"/>
                  <a:pt x="597" y="792"/>
                  <a:pt x="575" y="804"/>
                </a:cubicBezTo>
                <a:cubicBezTo>
                  <a:pt x="553" y="816"/>
                  <a:pt x="535" y="827"/>
                  <a:pt x="507" y="844"/>
                </a:cubicBezTo>
                <a:cubicBezTo>
                  <a:pt x="479" y="861"/>
                  <a:pt x="432" y="891"/>
                  <a:pt x="407" y="908"/>
                </a:cubicBezTo>
                <a:cubicBezTo>
                  <a:pt x="382" y="925"/>
                  <a:pt x="381" y="931"/>
                  <a:pt x="359" y="948"/>
                </a:cubicBezTo>
                <a:cubicBezTo>
                  <a:pt x="337" y="965"/>
                  <a:pt x="292" y="997"/>
                  <a:pt x="275" y="1012"/>
                </a:cubicBezTo>
                <a:cubicBezTo>
                  <a:pt x="258" y="1027"/>
                  <a:pt x="265" y="1027"/>
                  <a:pt x="255" y="1040"/>
                </a:cubicBezTo>
                <a:cubicBezTo>
                  <a:pt x="245" y="1053"/>
                  <a:pt x="223" y="1077"/>
                  <a:pt x="215" y="1092"/>
                </a:cubicBezTo>
                <a:cubicBezTo>
                  <a:pt x="207" y="1107"/>
                  <a:pt x="207" y="1120"/>
                  <a:pt x="207" y="1132"/>
                </a:cubicBezTo>
                <a:cubicBezTo>
                  <a:pt x="207" y="1144"/>
                  <a:pt x="213" y="1149"/>
                  <a:pt x="215" y="1164"/>
                </a:cubicBezTo>
                <a:cubicBezTo>
                  <a:pt x="217" y="1179"/>
                  <a:pt x="224" y="1206"/>
                  <a:pt x="219" y="1220"/>
                </a:cubicBezTo>
                <a:cubicBezTo>
                  <a:pt x="214" y="1234"/>
                  <a:pt x="190" y="1237"/>
                  <a:pt x="187" y="1248"/>
                </a:cubicBezTo>
                <a:cubicBezTo>
                  <a:pt x="184" y="1259"/>
                  <a:pt x="198" y="1274"/>
                  <a:pt x="199" y="1284"/>
                </a:cubicBezTo>
                <a:cubicBezTo>
                  <a:pt x="200" y="1294"/>
                  <a:pt x="206" y="1297"/>
                  <a:pt x="195" y="1308"/>
                </a:cubicBezTo>
                <a:cubicBezTo>
                  <a:pt x="184" y="1319"/>
                  <a:pt x="156" y="1339"/>
                  <a:pt x="135" y="1352"/>
                </a:cubicBezTo>
                <a:cubicBezTo>
                  <a:pt x="114" y="1365"/>
                  <a:pt x="89" y="1374"/>
                  <a:pt x="71" y="1384"/>
                </a:cubicBezTo>
                <a:cubicBezTo>
                  <a:pt x="53" y="1394"/>
                  <a:pt x="36" y="1400"/>
                  <a:pt x="27" y="1412"/>
                </a:cubicBezTo>
                <a:cubicBezTo>
                  <a:pt x="18" y="1424"/>
                  <a:pt x="17" y="1445"/>
                  <a:pt x="15" y="1456"/>
                </a:cubicBezTo>
                <a:cubicBezTo>
                  <a:pt x="13" y="1467"/>
                  <a:pt x="17" y="1471"/>
                  <a:pt x="15" y="1480"/>
                </a:cubicBezTo>
                <a:cubicBezTo>
                  <a:pt x="13" y="1489"/>
                  <a:pt x="0" y="1499"/>
                  <a:pt x="3" y="1512"/>
                </a:cubicBezTo>
                <a:cubicBezTo>
                  <a:pt x="6" y="1525"/>
                  <a:pt x="20" y="1548"/>
                  <a:pt x="31" y="1560"/>
                </a:cubicBezTo>
                <a:cubicBezTo>
                  <a:pt x="42" y="1572"/>
                  <a:pt x="54" y="1575"/>
                  <a:pt x="67" y="1584"/>
                </a:cubicBezTo>
                <a:cubicBezTo>
                  <a:pt x="80" y="1593"/>
                  <a:pt x="92" y="1601"/>
                  <a:pt x="107" y="1612"/>
                </a:cubicBezTo>
                <a:cubicBezTo>
                  <a:pt x="122" y="1623"/>
                  <a:pt x="138" y="1637"/>
                  <a:pt x="155" y="1648"/>
                </a:cubicBezTo>
                <a:cubicBezTo>
                  <a:pt x="172" y="1659"/>
                  <a:pt x="195" y="1672"/>
                  <a:pt x="207" y="1680"/>
                </a:cubicBezTo>
                <a:cubicBezTo>
                  <a:pt x="219" y="1688"/>
                  <a:pt x="228" y="1689"/>
                  <a:pt x="231" y="1696"/>
                </a:cubicBezTo>
                <a:cubicBezTo>
                  <a:pt x="234" y="1703"/>
                  <a:pt x="236" y="1712"/>
                  <a:pt x="227" y="1720"/>
                </a:cubicBezTo>
                <a:cubicBezTo>
                  <a:pt x="218" y="1728"/>
                  <a:pt x="192" y="1740"/>
                  <a:pt x="179" y="1744"/>
                </a:cubicBezTo>
                <a:cubicBezTo>
                  <a:pt x="166" y="1748"/>
                  <a:pt x="156" y="1746"/>
                  <a:pt x="147" y="1744"/>
                </a:cubicBezTo>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45" name="Freeform 37">
            <a:extLst>
              <a:ext uri="{FF2B5EF4-FFF2-40B4-BE49-F238E27FC236}">
                <a16:creationId xmlns:a16="http://schemas.microsoft.com/office/drawing/2014/main" id="{3CD994AA-0FC9-47FD-BBDB-F984848FB1A2}"/>
              </a:ext>
            </a:extLst>
          </p:cNvPr>
          <p:cNvSpPr>
            <a:spLocks/>
          </p:cNvSpPr>
          <p:nvPr/>
        </p:nvSpPr>
        <p:spPr bwMode="auto">
          <a:xfrm>
            <a:off x="3816350" y="2749550"/>
            <a:ext cx="620713" cy="1435100"/>
          </a:xfrm>
          <a:custGeom>
            <a:avLst/>
            <a:gdLst>
              <a:gd name="T0" fmla="*/ 2147483647 w 391"/>
              <a:gd name="T1" fmla="*/ 2147483647 h 904"/>
              <a:gd name="T2" fmla="*/ 2147483647 w 391"/>
              <a:gd name="T3" fmla="*/ 2147483647 h 904"/>
              <a:gd name="T4" fmla="*/ 2147483647 w 391"/>
              <a:gd name="T5" fmla="*/ 2147483647 h 904"/>
              <a:gd name="T6" fmla="*/ 2147483647 w 391"/>
              <a:gd name="T7" fmla="*/ 2147483647 h 904"/>
              <a:gd name="T8" fmla="*/ 2147483647 w 391"/>
              <a:gd name="T9" fmla="*/ 2147483647 h 904"/>
              <a:gd name="T10" fmla="*/ 2147483647 w 391"/>
              <a:gd name="T11" fmla="*/ 2147483647 h 904"/>
              <a:gd name="T12" fmla="*/ 2147483647 w 391"/>
              <a:gd name="T13" fmla="*/ 2147483647 h 904"/>
              <a:gd name="T14" fmla="*/ 2147483647 w 391"/>
              <a:gd name="T15" fmla="*/ 2147483647 h 904"/>
              <a:gd name="T16" fmla="*/ 2147483647 w 391"/>
              <a:gd name="T17" fmla="*/ 2147483647 h 904"/>
              <a:gd name="T18" fmla="*/ 2147483647 w 391"/>
              <a:gd name="T19" fmla="*/ 2147483647 h 904"/>
              <a:gd name="T20" fmla="*/ 2147483647 w 391"/>
              <a:gd name="T21" fmla="*/ 2147483647 h 904"/>
              <a:gd name="T22" fmla="*/ 2147483647 w 391"/>
              <a:gd name="T23" fmla="*/ 2147483647 h 904"/>
              <a:gd name="T24" fmla="*/ 2147483647 w 391"/>
              <a:gd name="T25" fmla="*/ 2147483647 h 904"/>
              <a:gd name="T26" fmla="*/ 2147483647 w 391"/>
              <a:gd name="T27" fmla="*/ 2147483647 h 904"/>
              <a:gd name="T28" fmla="*/ 2147483647 w 391"/>
              <a:gd name="T29" fmla="*/ 2147483647 h 904"/>
              <a:gd name="T30" fmla="*/ 2147483647 w 391"/>
              <a:gd name="T31" fmla="*/ 2147483647 h 904"/>
              <a:gd name="T32" fmla="*/ 2147483647 w 391"/>
              <a:gd name="T33" fmla="*/ 2147483647 h 904"/>
              <a:gd name="T34" fmla="*/ 2147483647 w 391"/>
              <a:gd name="T35" fmla="*/ 2147483647 h 904"/>
              <a:gd name="T36" fmla="*/ 2147483647 w 391"/>
              <a:gd name="T37" fmla="*/ 2147483647 h 904"/>
              <a:gd name="T38" fmla="*/ 2147483647 w 391"/>
              <a:gd name="T39" fmla="*/ 2147483647 h 904"/>
              <a:gd name="T40" fmla="*/ 2147483647 w 391"/>
              <a:gd name="T41" fmla="*/ 2147483647 h 904"/>
              <a:gd name="T42" fmla="*/ 2147483647 w 391"/>
              <a:gd name="T43" fmla="*/ 2147483647 h 904"/>
              <a:gd name="T44" fmla="*/ 2147483647 w 391"/>
              <a:gd name="T45" fmla="*/ 2147483647 h 904"/>
              <a:gd name="T46" fmla="*/ 0 w 391"/>
              <a:gd name="T47" fmla="*/ 0 h 9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1"/>
              <a:gd name="T73" fmla="*/ 0 h 904"/>
              <a:gd name="T74" fmla="*/ 391 w 391"/>
              <a:gd name="T75" fmla="*/ 904 h 9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1" h="904">
                <a:moveTo>
                  <a:pt x="332" y="904"/>
                </a:moveTo>
                <a:cubicBezTo>
                  <a:pt x="339" y="884"/>
                  <a:pt x="347" y="865"/>
                  <a:pt x="356" y="852"/>
                </a:cubicBezTo>
                <a:cubicBezTo>
                  <a:pt x="365" y="839"/>
                  <a:pt x="387" y="834"/>
                  <a:pt x="388" y="828"/>
                </a:cubicBezTo>
                <a:cubicBezTo>
                  <a:pt x="389" y="822"/>
                  <a:pt x="365" y="823"/>
                  <a:pt x="360" y="816"/>
                </a:cubicBezTo>
                <a:cubicBezTo>
                  <a:pt x="355" y="809"/>
                  <a:pt x="355" y="800"/>
                  <a:pt x="356" y="788"/>
                </a:cubicBezTo>
                <a:cubicBezTo>
                  <a:pt x="357" y="776"/>
                  <a:pt x="359" y="753"/>
                  <a:pt x="364" y="744"/>
                </a:cubicBezTo>
                <a:cubicBezTo>
                  <a:pt x="369" y="735"/>
                  <a:pt x="385" y="741"/>
                  <a:pt x="388" y="732"/>
                </a:cubicBezTo>
                <a:cubicBezTo>
                  <a:pt x="391" y="723"/>
                  <a:pt x="387" y="703"/>
                  <a:pt x="384" y="692"/>
                </a:cubicBezTo>
                <a:cubicBezTo>
                  <a:pt x="381" y="681"/>
                  <a:pt x="379" y="683"/>
                  <a:pt x="372" y="664"/>
                </a:cubicBezTo>
                <a:cubicBezTo>
                  <a:pt x="365" y="645"/>
                  <a:pt x="345" y="600"/>
                  <a:pt x="340" y="576"/>
                </a:cubicBezTo>
                <a:cubicBezTo>
                  <a:pt x="335" y="552"/>
                  <a:pt x="341" y="540"/>
                  <a:pt x="340" y="520"/>
                </a:cubicBezTo>
                <a:cubicBezTo>
                  <a:pt x="339" y="500"/>
                  <a:pt x="337" y="476"/>
                  <a:pt x="336" y="456"/>
                </a:cubicBezTo>
                <a:cubicBezTo>
                  <a:pt x="335" y="436"/>
                  <a:pt x="345" y="418"/>
                  <a:pt x="336" y="400"/>
                </a:cubicBezTo>
                <a:cubicBezTo>
                  <a:pt x="327" y="382"/>
                  <a:pt x="293" y="361"/>
                  <a:pt x="280" y="348"/>
                </a:cubicBezTo>
                <a:cubicBezTo>
                  <a:pt x="267" y="335"/>
                  <a:pt x="272" y="333"/>
                  <a:pt x="260" y="320"/>
                </a:cubicBezTo>
                <a:cubicBezTo>
                  <a:pt x="248" y="307"/>
                  <a:pt x="221" y="287"/>
                  <a:pt x="208" y="272"/>
                </a:cubicBezTo>
                <a:cubicBezTo>
                  <a:pt x="195" y="257"/>
                  <a:pt x="191" y="245"/>
                  <a:pt x="184" y="228"/>
                </a:cubicBezTo>
                <a:cubicBezTo>
                  <a:pt x="177" y="211"/>
                  <a:pt x="173" y="188"/>
                  <a:pt x="164" y="172"/>
                </a:cubicBezTo>
                <a:cubicBezTo>
                  <a:pt x="155" y="156"/>
                  <a:pt x="138" y="141"/>
                  <a:pt x="128" y="132"/>
                </a:cubicBezTo>
                <a:cubicBezTo>
                  <a:pt x="118" y="123"/>
                  <a:pt x="111" y="128"/>
                  <a:pt x="104" y="120"/>
                </a:cubicBezTo>
                <a:cubicBezTo>
                  <a:pt x="97" y="112"/>
                  <a:pt x="88" y="96"/>
                  <a:pt x="84" y="84"/>
                </a:cubicBezTo>
                <a:cubicBezTo>
                  <a:pt x="80" y="72"/>
                  <a:pt x="89" y="57"/>
                  <a:pt x="80" y="48"/>
                </a:cubicBezTo>
                <a:cubicBezTo>
                  <a:pt x="71" y="39"/>
                  <a:pt x="41" y="36"/>
                  <a:pt x="28" y="28"/>
                </a:cubicBezTo>
                <a:cubicBezTo>
                  <a:pt x="15" y="20"/>
                  <a:pt x="7" y="10"/>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46" name="Freeform 38">
            <a:extLst>
              <a:ext uri="{FF2B5EF4-FFF2-40B4-BE49-F238E27FC236}">
                <a16:creationId xmlns:a16="http://schemas.microsoft.com/office/drawing/2014/main" id="{CEBAF5B0-E493-44B9-B3CB-503219D61FEB}"/>
              </a:ext>
            </a:extLst>
          </p:cNvPr>
          <p:cNvSpPr>
            <a:spLocks/>
          </p:cNvSpPr>
          <p:nvPr/>
        </p:nvSpPr>
        <p:spPr bwMode="auto">
          <a:xfrm>
            <a:off x="4206875" y="4222750"/>
            <a:ext cx="454025" cy="704850"/>
          </a:xfrm>
          <a:custGeom>
            <a:avLst/>
            <a:gdLst>
              <a:gd name="T0" fmla="*/ 2147483647 w 286"/>
              <a:gd name="T1" fmla="*/ 0 h 444"/>
              <a:gd name="T2" fmla="*/ 2147483647 w 286"/>
              <a:gd name="T3" fmla="*/ 2147483647 h 444"/>
              <a:gd name="T4" fmla="*/ 2147483647 w 286"/>
              <a:gd name="T5" fmla="*/ 2147483647 h 444"/>
              <a:gd name="T6" fmla="*/ 2147483647 w 286"/>
              <a:gd name="T7" fmla="*/ 2147483647 h 444"/>
              <a:gd name="T8" fmla="*/ 2147483647 w 286"/>
              <a:gd name="T9" fmla="*/ 2147483647 h 444"/>
              <a:gd name="T10" fmla="*/ 2147483647 w 286"/>
              <a:gd name="T11" fmla="*/ 2147483647 h 444"/>
              <a:gd name="T12" fmla="*/ 2147483647 w 286"/>
              <a:gd name="T13" fmla="*/ 2147483647 h 444"/>
              <a:gd name="T14" fmla="*/ 2147483647 w 286"/>
              <a:gd name="T15" fmla="*/ 2147483647 h 444"/>
              <a:gd name="T16" fmla="*/ 2147483647 w 286"/>
              <a:gd name="T17" fmla="*/ 2147483647 h 444"/>
              <a:gd name="T18" fmla="*/ 2147483647 w 286"/>
              <a:gd name="T19" fmla="*/ 2147483647 h 444"/>
              <a:gd name="T20" fmla="*/ 2147483647 w 286"/>
              <a:gd name="T21" fmla="*/ 2147483647 h 444"/>
              <a:gd name="T22" fmla="*/ 2147483647 w 286"/>
              <a:gd name="T23" fmla="*/ 2147483647 h 444"/>
              <a:gd name="T24" fmla="*/ 2147483647 w 286"/>
              <a:gd name="T25" fmla="*/ 2147483647 h 444"/>
              <a:gd name="T26" fmla="*/ 2147483647 w 286"/>
              <a:gd name="T27" fmla="*/ 2147483647 h 4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6"/>
              <a:gd name="T43" fmla="*/ 0 h 444"/>
              <a:gd name="T44" fmla="*/ 286 w 286"/>
              <a:gd name="T45" fmla="*/ 444 h 4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6" h="444">
                <a:moveTo>
                  <a:pt x="86" y="0"/>
                </a:moveTo>
                <a:cubicBezTo>
                  <a:pt x="82" y="15"/>
                  <a:pt x="79" y="31"/>
                  <a:pt x="74" y="44"/>
                </a:cubicBezTo>
                <a:cubicBezTo>
                  <a:pt x="69" y="57"/>
                  <a:pt x="65" y="68"/>
                  <a:pt x="58" y="80"/>
                </a:cubicBezTo>
                <a:cubicBezTo>
                  <a:pt x="51" y="92"/>
                  <a:pt x="40" y="104"/>
                  <a:pt x="34" y="116"/>
                </a:cubicBezTo>
                <a:cubicBezTo>
                  <a:pt x="28" y="128"/>
                  <a:pt x="27" y="143"/>
                  <a:pt x="22" y="152"/>
                </a:cubicBezTo>
                <a:cubicBezTo>
                  <a:pt x="17" y="161"/>
                  <a:pt x="4" y="163"/>
                  <a:pt x="2" y="172"/>
                </a:cubicBezTo>
                <a:cubicBezTo>
                  <a:pt x="0" y="181"/>
                  <a:pt x="5" y="195"/>
                  <a:pt x="10" y="208"/>
                </a:cubicBezTo>
                <a:cubicBezTo>
                  <a:pt x="15" y="221"/>
                  <a:pt x="25" y="235"/>
                  <a:pt x="30" y="248"/>
                </a:cubicBezTo>
                <a:cubicBezTo>
                  <a:pt x="35" y="261"/>
                  <a:pt x="39" y="269"/>
                  <a:pt x="38" y="284"/>
                </a:cubicBezTo>
                <a:cubicBezTo>
                  <a:pt x="37" y="299"/>
                  <a:pt x="16" y="322"/>
                  <a:pt x="26" y="336"/>
                </a:cubicBezTo>
                <a:cubicBezTo>
                  <a:pt x="36" y="350"/>
                  <a:pt x="76" y="361"/>
                  <a:pt x="98" y="368"/>
                </a:cubicBezTo>
                <a:cubicBezTo>
                  <a:pt x="120" y="375"/>
                  <a:pt x="139" y="372"/>
                  <a:pt x="158" y="380"/>
                </a:cubicBezTo>
                <a:cubicBezTo>
                  <a:pt x="177" y="388"/>
                  <a:pt x="189" y="405"/>
                  <a:pt x="210" y="416"/>
                </a:cubicBezTo>
                <a:cubicBezTo>
                  <a:pt x="231" y="427"/>
                  <a:pt x="258" y="435"/>
                  <a:pt x="286" y="444"/>
                </a:cubicBez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47" name="Freeform 39">
            <a:extLst>
              <a:ext uri="{FF2B5EF4-FFF2-40B4-BE49-F238E27FC236}">
                <a16:creationId xmlns:a16="http://schemas.microsoft.com/office/drawing/2014/main" id="{A4BD72EE-20F9-4934-A4B1-6A7D09CDB7DD}"/>
              </a:ext>
            </a:extLst>
          </p:cNvPr>
          <p:cNvSpPr>
            <a:spLocks/>
          </p:cNvSpPr>
          <p:nvPr/>
        </p:nvSpPr>
        <p:spPr bwMode="auto">
          <a:xfrm>
            <a:off x="5048250" y="3702050"/>
            <a:ext cx="115888" cy="406400"/>
          </a:xfrm>
          <a:custGeom>
            <a:avLst/>
            <a:gdLst>
              <a:gd name="T0" fmla="*/ 0 w 73"/>
              <a:gd name="T1" fmla="*/ 2147483647 h 256"/>
              <a:gd name="T2" fmla="*/ 2147483647 w 73"/>
              <a:gd name="T3" fmla="*/ 2147483647 h 256"/>
              <a:gd name="T4" fmla="*/ 2147483647 w 73"/>
              <a:gd name="T5" fmla="*/ 2147483647 h 256"/>
              <a:gd name="T6" fmla="*/ 2147483647 w 73"/>
              <a:gd name="T7" fmla="*/ 2147483647 h 256"/>
              <a:gd name="T8" fmla="*/ 2147483647 w 73"/>
              <a:gd name="T9" fmla="*/ 2147483647 h 256"/>
              <a:gd name="T10" fmla="*/ 2147483647 w 73"/>
              <a:gd name="T11" fmla="*/ 2147483647 h 256"/>
              <a:gd name="T12" fmla="*/ 2147483647 w 73"/>
              <a:gd name="T13" fmla="*/ 0 h 256"/>
              <a:gd name="T14" fmla="*/ 0 60000 65536"/>
              <a:gd name="T15" fmla="*/ 0 60000 65536"/>
              <a:gd name="T16" fmla="*/ 0 60000 65536"/>
              <a:gd name="T17" fmla="*/ 0 60000 65536"/>
              <a:gd name="T18" fmla="*/ 0 60000 65536"/>
              <a:gd name="T19" fmla="*/ 0 60000 65536"/>
              <a:gd name="T20" fmla="*/ 0 60000 65536"/>
              <a:gd name="T21" fmla="*/ 0 w 73"/>
              <a:gd name="T22" fmla="*/ 0 h 256"/>
              <a:gd name="T23" fmla="*/ 73 w 73"/>
              <a:gd name="T24" fmla="*/ 256 h 2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256">
                <a:moveTo>
                  <a:pt x="0" y="256"/>
                </a:moveTo>
                <a:cubicBezTo>
                  <a:pt x="8" y="242"/>
                  <a:pt x="17" y="229"/>
                  <a:pt x="24" y="212"/>
                </a:cubicBezTo>
                <a:cubicBezTo>
                  <a:pt x="31" y="195"/>
                  <a:pt x="38" y="170"/>
                  <a:pt x="44" y="152"/>
                </a:cubicBezTo>
                <a:cubicBezTo>
                  <a:pt x="50" y="134"/>
                  <a:pt x="57" y="118"/>
                  <a:pt x="60" y="104"/>
                </a:cubicBezTo>
                <a:cubicBezTo>
                  <a:pt x="63" y="90"/>
                  <a:pt x="62" y="81"/>
                  <a:pt x="64" y="68"/>
                </a:cubicBezTo>
                <a:cubicBezTo>
                  <a:pt x="66" y="55"/>
                  <a:pt x="71" y="39"/>
                  <a:pt x="72" y="28"/>
                </a:cubicBezTo>
                <a:cubicBezTo>
                  <a:pt x="73" y="17"/>
                  <a:pt x="72" y="8"/>
                  <a:pt x="72"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48" name="Freeform 40">
            <a:extLst>
              <a:ext uri="{FF2B5EF4-FFF2-40B4-BE49-F238E27FC236}">
                <a16:creationId xmlns:a16="http://schemas.microsoft.com/office/drawing/2014/main" id="{918E973F-EFA4-4AB7-898B-B87D0456CB39}"/>
              </a:ext>
            </a:extLst>
          </p:cNvPr>
          <p:cNvSpPr>
            <a:spLocks/>
          </p:cNvSpPr>
          <p:nvPr/>
        </p:nvSpPr>
        <p:spPr bwMode="auto">
          <a:xfrm>
            <a:off x="4624388" y="3752850"/>
            <a:ext cx="188912" cy="381000"/>
          </a:xfrm>
          <a:custGeom>
            <a:avLst/>
            <a:gdLst>
              <a:gd name="T0" fmla="*/ 2147483647 w 119"/>
              <a:gd name="T1" fmla="*/ 2147483647 h 240"/>
              <a:gd name="T2" fmla="*/ 2147483647 w 119"/>
              <a:gd name="T3" fmla="*/ 2147483647 h 240"/>
              <a:gd name="T4" fmla="*/ 2147483647 w 119"/>
              <a:gd name="T5" fmla="*/ 2147483647 h 240"/>
              <a:gd name="T6" fmla="*/ 2147483647 w 119"/>
              <a:gd name="T7" fmla="*/ 2147483647 h 240"/>
              <a:gd name="T8" fmla="*/ 2147483647 w 119"/>
              <a:gd name="T9" fmla="*/ 2147483647 h 240"/>
              <a:gd name="T10" fmla="*/ 2147483647 w 119"/>
              <a:gd name="T11" fmla="*/ 2147483647 h 240"/>
              <a:gd name="T12" fmla="*/ 2147483647 w 119"/>
              <a:gd name="T13" fmla="*/ 0 h 240"/>
              <a:gd name="T14" fmla="*/ 0 60000 65536"/>
              <a:gd name="T15" fmla="*/ 0 60000 65536"/>
              <a:gd name="T16" fmla="*/ 0 60000 65536"/>
              <a:gd name="T17" fmla="*/ 0 60000 65536"/>
              <a:gd name="T18" fmla="*/ 0 60000 65536"/>
              <a:gd name="T19" fmla="*/ 0 60000 65536"/>
              <a:gd name="T20" fmla="*/ 0 60000 65536"/>
              <a:gd name="T21" fmla="*/ 0 w 119"/>
              <a:gd name="T22" fmla="*/ 0 h 240"/>
              <a:gd name="T23" fmla="*/ 119 w 119"/>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240">
                <a:moveTo>
                  <a:pt x="119" y="240"/>
                </a:moveTo>
                <a:cubicBezTo>
                  <a:pt x="109" y="222"/>
                  <a:pt x="100" y="205"/>
                  <a:pt x="91" y="192"/>
                </a:cubicBezTo>
                <a:cubicBezTo>
                  <a:pt x="82" y="179"/>
                  <a:pt x="76" y="168"/>
                  <a:pt x="67" y="160"/>
                </a:cubicBezTo>
                <a:cubicBezTo>
                  <a:pt x="58" y="152"/>
                  <a:pt x="47" y="155"/>
                  <a:pt x="39" y="144"/>
                </a:cubicBezTo>
                <a:cubicBezTo>
                  <a:pt x="31" y="133"/>
                  <a:pt x="25" y="109"/>
                  <a:pt x="19" y="92"/>
                </a:cubicBezTo>
                <a:cubicBezTo>
                  <a:pt x="13" y="75"/>
                  <a:pt x="6" y="55"/>
                  <a:pt x="3" y="40"/>
                </a:cubicBezTo>
                <a:cubicBezTo>
                  <a:pt x="0" y="25"/>
                  <a:pt x="3" y="8"/>
                  <a:pt x="3"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49" name="Freeform 41">
            <a:extLst>
              <a:ext uri="{FF2B5EF4-FFF2-40B4-BE49-F238E27FC236}">
                <a16:creationId xmlns:a16="http://schemas.microsoft.com/office/drawing/2014/main" id="{E9CFFEE0-A68A-40F2-A60B-E04151076E77}"/>
              </a:ext>
            </a:extLst>
          </p:cNvPr>
          <p:cNvSpPr>
            <a:spLocks/>
          </p:cNvSpPr>
          <p:nvPr/>
        </p:nvSpPr>
        <p:spPr bwMode="auto">
          <a:xfrm>
            <a:off x="5365750" y="3009900"/>
            <a:ext cx="425450" cy="1047750"/>
          </a:xfrm>
          <a:custGeom>
            <a:avLst/>
            <a:gdLst>
              <a:gd name="T0" fmla="*/ 0 w 268"/>
              <a:gd name="T1" fmla="*/ 2147483647 h 660"/>
              <a:gd name="T2" fmla="*/ 2147483647 w 268"/>
              <a:gd name="T3" fmla="*/ 2147483647 h 660"/>
              <a:gd name="T4" fmla="*/ 2147483647 w 268"/>
              <a:gd name="T5" fmla="*/ 2147483647 h 660"/>
              <a:gd name="T6" fmla="*/ 2147483647 w 268"/>
              <a:gd name="T7" fmla="*/ 2147483647 h 660"/>
              <a:gd name="T8" fmla="*/ 2147483647 w 268"/>
              <a:gd name="T9" fmla="*/ 2147483647 h 660"/>
              <a:gd name="T10" fmla="*/ 2147483647 w 268"/>
              <a:gd name="T11" fmla="*/ 2147483647 h 660"/>
              <a:gd name="T12" fmla="*/ 2147483647 w 268"/>
              <a:gd name="T13" fmla="*/ 2147483647 h 660"/>
              <a:gd name="T14" fmla="*/ 2147483647 w 268"/>
              <a:gd name="T15" fmla="*/ 2147483647 h 660"/>
              <a:gd name="T16" fmla="*/ 2147483647 w 268"/>
              <a:gd name="T17" fmla="*/ 2147483647 h 660"/>
              <a:gd name="T18" fmla="*/ 2147483647 w 268"/>
              <a:gd name="T19" fmla="*/ 2147483647 h 660"/>
              <a:gd name="T20" fmla="*/ 2147483647 w 268"/>
              <a:gd name="T21" fmla="*/ 2147483647 h 660"/>
              <a:gd name="T22" fmla="*/ 2147483647 w 268"/>
              <a:gd name="T23" fmla="*/ 2147483647 h 660"/>
              <a:gd name="T24" fmla="*/ 2147483647 w 268"/>
              <a:gd name="T25" fmla="*/ 2147483647 h 660"/>
              <a:gd name="T26" fmla="*/ 2147483647 w 268"/>
              <a:gd name="T27" fmla="*/ 2147483647 h 660"/>
              <a:gd name="T28" fmla="*/ 2147483647 w 268"/>
              <a:gd name="T29" fmla="*/ 2147483647 h 660"/>
              <a:gd name="T30" fmla="*/ 2147483647 w 268"/>
              <a:gd name="T31" fmla="*/ 2147483647 h 660"/>
              <a:gd name="T32" fmla="*/ 2147483647 w 268"/>
              <a:gd name="T33" fmla="*/ 2147483647 h 660"/>
              <a:gd name="T34" fmla="*/ 2147483647 w 268"/>
              <a:gd name="T35" fmla="*/ 2147483647 h 660"/>
              <a:gd name="T36" fmla="*/ 2147483647 w 268"/>
              <a:gd name="T37" fmla="*/ 0 h 6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60"/>
              <a:gd name="T59" fmla="*/ 268 w 268"/>
              <a:gd name="T60" fmla="*/ 660 h 6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60">
                <a:moveTo>
                  <a:pt x="0" y="660"/>
                </a:moveTo>
                <a:cubicBezTo>
                  <a:pt x="10" y="654"/>
                  <a:pt x="21" y="648"/>
                  <a:pt x="32" y="636"/>
                </a:cubicBezTo>
                <a:cubicBezTo>
                  <a:pt x="43" y="624"/>
                  <a:pt x="59" y="602"/>
                  <a:pt x="68" y="588"/>
                </a:cubicBezTo>
                <a:cubicBezTo>
                  <a:pt x="77" y="574"/>
                  <a:pt x="83" y="563"/>
                  <a:pt x="88" y="552"/>
                </a:cubicBezTo>
                <a:cubicBezTo>
                  <a:pt x="93" y="541"/>
                  <a:pt x="93" y="531"/>
                  <a:pt x="96" y="520"/>
                </a:cubicBezTo>
                <a:cubicBezTo>
                  <a:pt x="99" y="509"/>
                  <a:pt x="100" y="497"/>
                  <a:pt x="108" y="488"/>
                </a:cubicBezTo>
                <a:cubicBezTo>
                  <a:pt x="116" y="479"/>
                  <a:pt x="131" y="477"/>
                  <a:pt x="144" y="468"/>
                </a:cubicBezTo>
                <a:cubicBezTo>
                  <a:pt x="157" y="459"/>
                  <a:pt x="179" y="449"/>
                  <a:pt x="188" y="436"/>
                </a:cubicBezTo>
                <a:cubicBezTo>
                  <a:pt x="197" y="423"/>
                  <a:pt x="195" y="402"/>
                  <a:pt x="196" y="388"/>
                </a:cubicBezTo>
                <a:cubicBezTo>
                  <a:pt x="197" y="374"/>
                  <a:pt x="187" y="364"/>
                  <a:pt x="192" y="352"/>
                </a:cubicBezTo>
                <a:cubicBezTo>
                  <a:pt x="197" y="340"/>
                  <a:pt x="215" y="325"/>
                  <a:pt x="224" y="316"/>
                </a:cubicBezTo>
                <a:cubicBezTo>
                  <a:pt x="233" y="307"/>
                  <a:pt x="239" y="312"/>
                  <a:pt x="244" y="300"/>
                </a:cubicBezTo>
                <a:cubicBezTo>
                  <a:pt x="249" y="288"/>
                  <a:pt x="251" y="257"/>
                  <a:pt x="252" y="244"/>
                </a:cubicBezTo>
                <a:cubicBezTo>
                  <a:pt x="253" y="231"/>
                  <a:pt x="252" y="234"/>
                  <a:pt x="252" y="220"/>
                </a:cubicBezTo>
                <a:cubicBezTo>
                  <a:pt x="252" y="206"/>
                  <a:pt x="251" y="175"/>
                  <a:pt x="252" y="160"/>
                </a:cubicBezTo>
                <a:cubicBezTo>
                  <a:pt x="253" y="145"/>
                  <a:pt x="257" y="145"/>
                  <a:pt x="260" y="132"/>
                </a:cubicBezTo>
                <a:cubicBezTo>
                  <a:pt x="263" y="119"/>
                  <a:pt x="268" y="101"/>
                  <a:pt x="268" y="84"/>
                </a:cubicBezTo>
                <a:cubicBezTo>
                  <a:pt x="268" y="67"/>
                  <a:pt x="262" y="46"/>
                  <a:pt x="260" y="32"/>
                </a:cubicBezTo>
                <a:cubicBezTo>
                  <a:pt x="258" y="18"/>
                  <a:pt x="257" y="9"/>
                  <a:pt x="256"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50" name="Freeform 42">
            <a:extLst>
              <a:ext uri="{FF2B5EF4-FFF2-40B4-BE49-F238E27FC236}">
                <a16:creationId xmlns:a16="http://schemas.microsoft.com/office/drawing/2014/main" id="{A3649852-317F-4F84-9465-58D17C62E1F2}"/>
              </a:ext>
            </a:extLst>
          </p:cNvPr>
          <p:cNvSpPr>
            <a:spLocks/>
          </p:cNvSpPr>
          <p:nvPr/>
        </p:nvSpPr>
        <p:spPr bwMode="auto">
          <a:xfrm>
            <a:off x="5283200" y="3365500"/>
            <a:ext cx="263525" cy="412750"/>
          </a:xfrm>
          <a:custGeom>
            <a:avLst/>
            <a:gdLst>
              <a:gd name="T0" fmla="*/ 2147483647 w 166"/>
              <a:gd name="T1" fmla="*/ 2147483647 h 260"/>
              <a:gd name="T2" fmla="*/ 2147483647 w 166"/>
              <a:gd name="T3" fmla="*/ 2147483647 h 260"/>
              <a:gd name="T4" fmla="*/ 2147483647 w 166"/>
              <a:gd name="T5" fmla="*/ 2147483647 h 260"/>
              <a:gd name="T6" fmla="*/ 2147483647 w 166"/>
              <a:gd name="T7" fmla="*/ 2147483647 h 260"/>
              <a:gd name="T8" fmla="*/ 2147483647 w 166"/>
              <a:gd name="T9" fmla="*/ 2147483647 h 260"/>
              <a:gd name="T10" fmla="*/ 2147483647 w 166"/>
              <a:gd name="T11" fmla="*/ 2147483647 h 260"/>
              <a:gd name="T12" fmla="*/ 2147483647 w 166"/>
              <a:gd name="T13" fmla="*/ 2147483647 h 260"/>
              <a:gd name="T14" fmla="*/ 0 w 166"/>
              <a:gd name="T15" fmla="*/ 0 h 260"/>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260"/>
              <a:gd name="T26" fmla="*/ 166 w 166"/>
              <a:gd name="T27" fmla="*/ 260 h 2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260">
                <a:moveTo>
                  <a:pt x="164" y="260"/>
                </a:moveTo>
                <a:cubicBezTo>
                  <a:pt x="165" y="227"/>
                  <a:pt x="166" y="194"/>
                  <a:pt x="164" y="172"/>
                </a:cubicBezTo>
                <a:cubicBezTo>
                  <a:pt x="162" y="150"/>
                  <a:pt x="155" y="140"/>
                  <a:pt x="152" y="128"/>
                </a:cubicBezTo>
                <a:cubicBezTo>
                  <a:pt x="149" y="116"/>
                  <a:pt x="153" y="108"/>
                  <a:pt x="148" y="100"/>
                </a:cubicBezTo>
                <a:cubicBezTo>
                  <a:pt x="143" y="92"/>
                  <a:pt x="135" y="89"/>
                  <a:pt x="124" y="80"/>
                </a:cubicBezTo>
                <a:cubicBezTo>
                  <a:pt x="113" y="71"/>
                  <a:pt x="93" y="55"/>
                  <a:pt x="80" y="48"/>
                </a:cubicBezTo>
                <a:cubicBezTo>
                  <a:pt x="67" y="41"/>
                  <a:pt x="57" y="44"/>
                  <a:pt x="44" y="36"/>
                </a:cubicBezTo>
                <a:cubicBezTo>
                  <a:pt x="31" y="28"/>
                  <a:pt x="15" y="14"/>
                  <a:pt x="0"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51" name="Freeform 43">
            <a:extLst>
              <a:ext uri="{FF2B5EF4-FFF2-40B4-BE49-F238E27FC236}">
                <a16:creationId xmlns:a16="http://schemas.microsoft.com/office/drawing/2014/main" id="{BDF5E9A0-346C-46F8-94AA-3CE57F5ECD7E}"/>
              </a:ext>
            </a:extLst>
          </p:cNvPr>
          <p:cNvSpPr>
            <a:spLocks/>
          </p:cNvSpPr>
          <p:nvPr/>
        </p:nvSpPr>
        <p:spPr bwMode="auto">
          <a:xfrm>
            <a:off x="4800600" y="4057650"/>
            <a:ext cx="565150" cy="565150"/>
          </a:xfrm>
          <a:custGeom>
            <a:avLst/>
            <a:gdLst>
              <a:gd name="T0" fmla="*/ 2147483647 w 356"/>
              <a:gd name="T1" fmla="*/ 0 h 356"/>
              <a:gd name="T2" fmla="*/ 2147483647 w 356"/>
              <a:gd name="T3" fmla="*/ 2147483647 h 356"/>
              <a:gd name="T4" fmla="*/ 2147483647 w 356"/>
              <a:gd name="T5" fmla="*/ 2147483647 h 356"/>
              <a:gd name="T6" fmla="*/ 2147483647 w 356"/>
              <a:gd name="T7" fmla="*/ 2147483647 h 356"/>
              <a:gd name="T8" fmla="*/ 2147483647 w 356"/>
              <a:gd name="T9" fmla="*/ 2147483647 h 356"/>
              <a:gd name="T10" fmla="*/ 2147483647 w 356"/>
              <a:gd name="T11" fmla="*/ 2147483647 h 356"/>
              <a:gd name="T12" fmla="*/ 2147483647 w 356"/>
              <a:gd name="T13" fmla="*/ 2147483647 h 356"/>
              <a:gd name="T14" fmla="*/ 2147483647 w 356"/>
              <a:gd name="T15" fmla="*/ 2147483647 h 356"/>
              <a:gd name="T16" fmla="*/ 2147483647 w 356"/>
              <a:gd name="T17" fmla="*/ 2147483647 h 356"/>
              <a:gd name="T18" fmla="*/ 0 w 356"/>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6"/>
              <a:gd name="T31" fmla="*/ 0 h 356"/>
              <a:gd name="T32" fmla="*/ 356 w 356"/>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6" h="356">
                <a:moveTo>
                  <a:pt x="356" y="0"/>
                </a:moveTo>
                <a:cubicBezTo>
                  <a:pt x="336" y="19"/>
                  <a:pt x="317" y="38"/>
                  <a:pt x="300" y="56"/>
                </a:cubicBezTo>
                <a:cubicBezTo>
                  <a:pt x="283" y="74"/>
                  <a:pt x="268" y="92"/>
                  <a:pt x="252" y="108"/>
                </a:cubicBezTo>
                <a:cubicBezTo>
                  <a:pt x="236" y="124"/>
                  <a:pt x="217" y="133"/>
                  <a:pt x="204" y="152"/>
                </a:cubicBezTo>
                <a:cubicBezTo>
                  <a:pt x="191" y="171"/>
                  <a:pt x="177" y="205"/>
                  <a:pt x="172" y="220"/>
                </a:cubicBezTo>
                <a:cubicBezTo>
                  <a:pt x="167" y="235"/>
                  <a:pt x="179" y="237"/>
                  <a:pt x="172" y="244"/>
                </a:cubicBezTo>
                <a:cubicBezTo>
                  <a:pt x="165" y="251"/>
                  <a:pt x="147" y="253"/>
                  <a:pt x="132" y="264"/>
                </a:cubicBezTo>
                <a:cubicBezTo>
                  <a:pt x="117" y="275"/>
                  <a:pt x="97" y="295"/>
                  <a:pt x="80" y="308"/>
                </a:cubicBezTo>
                <a:cubicBezTo>
                  <a:pt x="63" y="321"/>
                  <a:pt x="45" y="332"/>
                  <a:pt x="32" y="340"/>
                </a:cubicBezTo>
                <a:cubicBezTo>
                  <a:pt x="19" y="348"/>
                  <a:pt x="9" y="352"/>
                  <a:pt x="0" y="356"/>
                </a:cubicBez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52" name="Freeform 44">
            <a:extLst>
              <a:ext uri="{FF2B5EF4-FFF2-40B4-BE49-F238E27FC236}">
                <a16:creationId xmlns:a16="http://schemas.microsoft.com/office/drawing/2014/main" id="{6513F369-00E6-4DE4-BACD-B20C8A023A7C}"/>
              </a:ext>
            </a:extLst>
          </p:cNvPr>
          <p:cNvSpPr>
            <a:spLocks/>
          </p:cNvSpPr>
          <p:nvPr/>
        </p:nvSpPr>
        <p:spPr bwMode="auto">
          <a:xfrm>
            <a:off x="4730750" y="4114800"/>
            <a:ext cx="317500" cy="762000"/>
          </a:xfrm>
          <a:custGeom>
            <a:avLst/>
            <a:gdLst>
              <a:gd name="T0" fmla="*/ 2147483647 w 200"/>
              <a:gd name="T1" fmla="*/ 0 h 480"/>
              <a:gd name="T2" fmla="*/ 2147483647 w 200"/>
              <a:gd name="T3" fmla="*/ 2147483647 h 480"/>
              <a:gd name="T4" fmla="*/ 2147483647 w 200"/>
              <a:gd name="T5" fmla="*/ 2147483647 h 480"/>
              <a:gd name="T6" fmla="*/ 2147483647 w 200"/>
              <a:gd name="T7" fmla="*/ 2147483647 h 480"/>
              <a:gd name="T8" fmla="*/ 2147483647 w 200"/>
              <a:gd name="T9" fmla="*/ 2147483647 h 480"/>
              <a:gd name="T10" fmla="*/ 2147483647 w 200"/>
              <a:gd name="T11" fmla="*/ 2147483647 h 480"/>
              <a:gd name="T12" fmla="*/ 2147483647 w 200"/>
              <a:gd name="T13" fmla="*/ 2147483647 h 480"/>
              <a:gd name="T14" fmla="*/ 2147483647 w 200"/>
              <a:gd name="T15" fmla="*/ 2147483647 h 480"/>
              <a:gd name="T16" fmla="*/ 2147483647 w 200"/>
              <a:gd name="T17" fmla="*/ 2147483647 h 480"/>
              <a:gd name="T18" fmla="*/ 0 w 200"/>
              <a:gd name="T19" fmla="*/ 2147483647 h 4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
              <a:gd name="T31" fmla="*/ 0 h 480"/>
              <a:gd name="T32" fmla="*/ 200 w 200"/>
              <a:gd name="T33" fmla="*/ 480 h 4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 h="480">
                <a:moveTo>
                  <a:pt x="200" y="0"/>
                </a:moveTo>
                <a:cubicBezTo>
                  <a:pt x="182" y="16"/>
                  <a:pt x="165" y="33"/>
                  <a:pt x="152" y="44"/>
                </a:cubicBezTo>
                <a:cubicBezTo>
                  <a:pt x="139" y="55"/>
                  <a:pt x="137" y="51"/>
                  <a:pt x="124" y="64"/>
                </a:cubicBezTo>
                <a:cubicBezTo>
                  <a:pt x="111" y="77"/>
                  <a:pt x="85" y="103"/>
                  <a:pt x="76" y="120"/>
                </a:cubicBezTo>
                <a:cubicBezTo>
                  <a:pt x="67" y="137"/>
                  <a:pt x="76" y="149"/>
                  <a:pt x="72" y="168"/>
                </a:cubicBezTo>
                <a:cubicBezTo>
                  <a:pt x="68" y="187"/>
                  <a:pt x="55" y="215"/>
                  <a:pt x="52" y="236"/>
                </a:cubicBezTo>
                <a:cubicBezTo>
                  <a:pt x="49" y="257"/>
                  <a:pt x="59" y="277"/>
                  <a:pt x="56" y="296"/>
                </a:cubicBezTo>
                <a:cubicBezTo>
                  <a:pt x="53" y="315"/>
                  <a:pt x="37" y="332"/>
                  <a:pt x="32" y="352"/>
                </a:cubicBezTo>
                <a:cubicBezTo>
                  <a:pt x="27" y="372"/>
                  <a:pt x="33" y="395"/>
                  <a:pt x="28" y="416"/>
                </a:cubicBezTo>
                <a:cubicBezTo>
                  <a:pt x="23" y="437"/>
                  <a:pt x="11" y="458"/>
                  <a:pt x="0" y="480"/>
                </a:cubicBez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53" name="Freeform 45">
            <a:extLst>
              <a:ext uri="{FF2B5EF4-FFF2-40B4-BE49-F238E27FC236}">
                <a16:creationId xmlns:a16="http://schemas.microsoft.com/office/drawing/2014/main" id="{4042E5C9-209A-4443-9925-659F37E5BCF6}"/>
              </a:ext>
            </a:extLst>
          </p:cNvPr>
          <p:cNvSpPr>
            <a:spLocks/>
          </p:cNvSpPr>
          <p:nvPr/>
        </p:nvSpPr>
        <p:spPr bwMode="auto">
          <a:xfrm>
            <a:off x="6040438" y="3130550"/>
            <a:ext cx="804862" cy="844550"/>
          </a:xfrm>
          <a:custGeom>
            <a:avLst/>
            <a:gdLst>
              <a:gd name="T0" fmla="*/ 2147483647 w 507"/>
              <a:gd name="T1" fmla="*/ 2147483647 h 532"/>
              <a:gd name="T2" fmla="*/ 2147483647 w 507"/>
              <a:gd name="T3" fmla="*/ 2147483647 h 532"/>
              <a:gd name="T4" fmla="*/ 2147483647 w 507"/>
              <a:gd name="T5" fmla="*/ 2147483647 h 532"/>
              <a:gd name="T6" fmla="*/ 2147483647 w 507"/>
              <a:gd name="T7" fmla="*/ 2147483647 h 532"/>
              <a:gd name="T8" fmla="*/ 2147483647 w 507"/>
              <a:gd name="T9" fmla="*/ 2147483647 h 532"/>
              <a:gd name="T10" fmla="*/ 2147483647 w 507"/>
              <a:gd name="T11" fmla="*/ 2147483647 h 532"/>
              <a:gd name="T12" fmla="*/ 2147483647 w 507"/>
              <a:gd name="T13" fmla="*/ 2147483647 h 532"/>
              <a:gd name="T14" fmla="*/ 2147483647 w 507"/>
              <a:gd name="T15" fmla="*/ 2147483647 h 532"/>
              <a:gd name="T16" fmla="*/ 2147483647 w 507"/>
              <a:gd name="T17" fmla="*/ 2147483647 h 532"/>
              <a:gd name="T18" fmla="*/ 2147483647 w 507"/>
              <a:gd name="T19" fmla="*/ 2147483647 h 532"/>
              <a:gd name="T20" fmla="*/ 2147483647 w 507"/>
              <a:gd name="T21" fmla="*/ 0 h 5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7"/>
              <a:gd name="T34" fmla="*/ 0 h 532"/>
              <a:gd name="T35" fmla="*/ 507 w 507"/>
              <a:gd name="T36" fmla="*/ 532 h 5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7" h="532">
                <a:moveTo>
                  <a:pt x="19" y="532"/>
                </a:moveTo>
                <a:cubicBezTo>
                  <a:pt x="15" y="501"/>
                  <a:pt x="12" y="471"/>
                  <a:pt x="11" y="444"/>
                </a:cubicBezTo>
                <a:cubicBezTo>
                  <a:pt x="10" y="417"/>
                  <a:pt x="0" y="387"/>
                  <a:pt x="15" y="368"/>
                </a:cubicBezTo>
                <a:cubicBezTo>
                  <a:pt x="30" y="349"/>
                  <a:pt x="66" y="348"/>
                  <a:pt x="99" y="332"/>
                </a:cubicBezTo>
                <a:cubicBezTo>
                  <a:pt x="132" y="316"/>
                  <a:pt x="179" y="289"/>
                  <a:pt x="211" y="272"/>
                </a:cubicBezTo>
                <a:cubicBezTo>
                  <a:pt x="243" y="255"/>
                  <a:pt x="265" y="244"/>
                  <a:pt x="291" y="228"/>
                </a:cubicBezTo>
                <a:cubicBezTo>
                  <a:pt x="317" y="212"/>
                  <a:pt x="350" y="193"/>
                  <a:pt x="367" y="176"/>
                </a:cubicBezTo>
                <a:cubicBezTo>
                  <a:pt x="384" y="159"/>
                  <a:pt x="378" y="137"/>
                  <a:pt x="391" y="124"/>
                </a:cubicBezTo>
                <a:cubicBezTo>
                  <a:pt x="404" y="111"/>
                  <a:pt x="434" y="107"/>
                  <a:pt x="447" y="96"/>
                </a:cubicBezTo>
                <a:cubicBezTo>
                  <a:pt x="460" y="85"/>
                  <a:pt x="461" y="72"/>
                  <a:pt x="471" y="56"/>
                </a:cubicBezTo>
                <a:cubicBezTo>
                  <a:pt x="481" y="40"/>
                  <a:pt x="501" y="13"/>
                  <a:pt x="507"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54" name="Freeform 46">
            <a:extLst>
              <a:ext uri="{FF2B5EF4-FFF2-40B4-BE49-F238E27FC236}">
                <a16:creationId xmlns:a16="http://schemas.microsoft.com/office/drawing/2014/main" id="{3F2C8C86-A52A-4810-9361-5C12F7A99BBD}"/>
              </a:ext>
            </a:extLst>
          </p:cNvPr>
          <p:cNvSpPr>
            <a:spLocks/>
          </p:cNvSpPr>
          <p:nvPr/>
        </p:nvSpPr>
        <p:spPr bwMode="auto">
          <a:xfrm>
            <a:off x="6024563" y="3422650"/>
            <a:ext cx="153987" cy="285750"/>
          </a:xfrm>
          <a:custGeom>
            <a:avLst/>
            <a:gdLst>
              <a:gd name="T0" fmla="*/ 2147483647 w 97"/>
              <a:gd name="T1" fmla="*/ 2147483647 h 180"/>
              <a:gd name="T2" fmla="*/ 2147483647 w 97"/>
              <a:gd name="T3" fmla="*/ 2147483647 h 180"/>
              <a:gd name="T4" fmla="*/ 2147483647 w 97"/>
              <a:gd name="T5" fmla="*/ 2147483647 h 180"/>
              <a:gd name="T6" fmla="*/ 2147483647 w 97"/>
              <a:gd name="T7" fmla="*/ 2147483647 h 180"/>
              <a:gd name="T8" fmla="*/ 2147483647 w 97"/>
              <a:gd name="T9" fmla="*/ 2147483647 h 180"/>
              <a:gd name="T10" fmla="*/ 2147483647 w 97"/>
              <a:gd name="T11" fmla="*/ 0 h 180"/>
              <a:gd name="T12" fmla="*/ 0 60000 65536"/>
              <a:gd name="T13" fmla="*/ 0 60000 65536"/>
              <a:gd name="T14" fmla="*/ 0 60000 65536"/>
              <a:gd name="T15" fmla="*/ 0 60000 65536"/>
              <a:gd name="T16" fmla="*/ 0 60000 65536"/>
              <a:gd name="T17" fmla="*/ 0 60000 65536"/>
              <a:gd name="T18" fmla="*/ 0 w 97"/>
              <a:gd name="T19" fmla="*/ 0 h 180"/>
              <a:gd name="T20" fmla="*/ 97 w 97"/>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97" h="180">
                <a:moveTo>
                  <a:pt x="25" y="180"/>
                </a:moveTo>
                <a:cubicBezTo>
                  <a:pt x="16" y="171"/>
                  <a:pt x="8" y="163"/>
                  <a:pt x="5" y="148"/>
                </a:cubicBezTo>
                <a:cubicBezTo>
                  <a:pt x="2" y="133"/>
                  <a:pt x="0" y="109"/>
                  <a:pt x="5" y="92"/>
                </a:cubicBezTo>
                <a:cubicBezTo>
                  <a:pt x="10" y="75"/>
                  <a:pt x="24" y="59"/>
                  <a:pt x="33" y="48"/>
                </a:cubicBezTo>
                <a:cubicBezTo>
                  <a:pt x="42" y="37"/>
                  <a:pt x="50" y="36"/>
                  <a:pt x="61" y="28"/>
                </a:cubicBezTo>
                <a:cubicBezTo>
                  <a:pt x="72" y="20"/>
                  <a:pt x="84" y="10"/>
                  <a:pt x="97"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55" name="Freeform 47">
            <a:extLst>
              <a:ext uri="{FF2B5EF4-FFF2-40B4-BE49-F238E27FC236}">
                <a16:creationId xmlns:a16="http://schemas.microsoft.com/office/drawing/2014/main" id="{7A167FC9-20D1-41EA-8D0D-4A253FC72E9C}"/>
              </a:ext>
            </a:extLst>
          </p:cNvPr>
          <p:cNvSpPr>
            <a:spLocks/>
          </p:cNvSpPr>
          <p:nvPr/>
        </p:nvSpPr>
        <p:spPr bwMode="auto">
          <a:xfrm>
            <a:off x="6070600" y="3302000"/>
            <a:ext cx="1028700" cy="660400"/>
          </a:xfrm>
          <a:custGeom>
            <a:avLst/>
            <a:gdLst>
              <a:gd name="T0" fmla="*/ 0 w 648"/>
              <a:gd name="T1" fmla="*/ 2147483647 h 416"/>
              <a:gd name="T2" fmla="*/ 2147483647 w 648"/>
              <a:gd name="T3" fmla="*/ 2147483647 h 416"/>
              <a:gd name="T4" fmla="*/ 2147483647 w 648"/>
              <a:gd name="T5" fmla="*/ 2147483647 h 416"/>
              <a:gd name="T6" fmla="*/ 2147483647 w 648"/>
              <a:gd name="T7" fmla="*/ 2147483647 h 416"/>
              <a:gd name="T8" fmla="*/ 2147483647 w 648"/>
              <a:gd name="T9" fmla="*/ 2147483647 h 416"/>
              <a:gd name="T10" fmla="*/ 2147483647 w 648"/>
              <a:gd name="T11" fmla="*/ 2147483647 h 416"/>
              <a:gd name="T12" fmla="*/ 2147483647 w 648"/>
              <a:gd name="T13" fmla="*/ 2147483647 h 416"/>
              <a:gd name="T14" fmla="*/ 2147483647 w 648"/>
              <a:gd name="T15" fmla="*/ 2147483647 h 416"/>
              <a:gd name="T16" fmla="*/ 2147483647 w 648"/>
              <a:gd name="T17" fmla="*/ 2147483647 h 416"/>
              <a:gd name="T18" fmla="*/ 2147483647 w 648"/>
              <a:gd name="T19" fmla="*/ 0 h 4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8"/>
              <a:gd name="T31" fmla="*/ 0 h 416"/>
              <a:gd name="T32" fmla="*/ 648 w 648"/>
              <a:gd name="T33" fmla="*/ 416 h 4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8" h="416">
                <a:moveTo>
                  <a:pt x="0" y="416"/>
                </a:moveTo>
                <a:cubicBezTo>
                  <a:pt x="11" y="404"/>
                  <a:pt x="23" y="393"/>
                  <a:pt x="44" y="380"/>
                </a:cubicBezTo>
                <a:cubicBezTo>
                  <a:pt x="65" y="367"/>
                  <a:pt x="103" y="352"/>
                  <a:pt x="128" y="340"/>
                </a:cubicBezTo>
                <a:cubicBezTo>
                  <a:pt x="153" y="328"/>
                  <a:pt x="173" y="321"/>
                  <a:pt x="196" y="308"/>
                </a:cubicBezTo>
                <a:cubicBezTo>
                  <a:pt x="219" y="295"/>
                  <a:pt x="231" y="283"/>
                  <a:pt x="264" y="260"/>
                </a:cubicBezTo>
                <a:cubicBezTo>
                  <a:pt x="297" y="237"/>
                  <a:pt x="358" y="191"/>
                  <a:pt x="392" y="168"/>
                </a:cubicBezTo>
                <a:cubicBezTo>
                  <a:pt x="426" y="145"/>
                  <a:pt x="443" y="136"/>
                  <a:pt x="468" y="120"/>
                </a:cubicBezTo>
                <a:cubicBezTo>
                  <a:pt x="493" y="104"/>
                  <a:pt x="519" y="83"/>
                  <a:pt x="540" y="72"/>
                </a:cubicBezTo>
                <a:cubicBezTo>
                  <a:pt x="561" y="61"/>
                  <a:pt x="578" y="64"/>
                  <a:pt x="596" y="52"/>
                </a:cubicBezTo>
                <a:cubicBezTo>
                  <a:pt x="614" y="40"/>
                  <a:pt x="631" y="20"/>
                  <a:pt x="648" y="0"/>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56" name="Freeform 48">
            <a:extLst>
              <a:ext uri="{FF2B5EF4-FFF2-40B4-BE49-F238E27FC236}">
                <a16:creationId xmlns:a16="http://schemas.microsoft.com/office/drawing/2014/main" id="{5100539E-4AD0-44EB-9B0F-423896FCA5E0}"/>
              </a:ext>
            </a:extLst>
          </p:cNvPr>
          <p:cNvSpPr>
            <a:spLocks/>
          </p:cNvSpPr>
          <p:nvPr/>
        </p:nvSpPr>
        <p:spPr bwMode="auto">
          <a:xfrm>
            <a:off x="3956050" y="3968750"/>
            <a:ext cx="2120900" cy="2768600"/>
          </a:xfrm>
          <a:custGeom>
            <a:avLst/>
            <a:gdLst>
              <a:gd name="T0" fmla="*/ 0 w 1336"/>
              <a:gd name="T1" fmla="*/ 2147483647 h 1744"/>
              <a:gd name="T2" fmla="*/ 2147483647 w 1336"/>
              <a:gd name="T3" fmla="*/ 2147483647 h 1744"/>
              <a:gd name="T4" fmla="*/ 2147483647 w 1336"/>
              <a:gd name="T5" fmla="*/ 2147483647 h 1744"/>
              <a:gd name="T6" fmla="*/ 2147483647 w 1336"/>
              <a:gd name="T7" fmla="*/ 2147483647 h 1744"/>
              <a:gd name="T8" fmla="*/ 2147483647 w 1336"/>
              <a:gd name="T9" fmla="*/ 2147483647 h 1744"/>
              <a:gd name="T10" fmla="*/ 2147483647 w 1336"/>
              <a:gd name="T11" fmla="*/ 2147483647 h 1744"/>
              <a:gd name="T12" fmla="*/ 2147483647 w 1336"/>
              <a:gd name="T13" fmla="*/ 2147483647 h 1744"/>
              <a:gd name="T14" fmla="*/ 2147483647 w 1336"/>
              <a:gd name="T15" fmla="*/ 2147483647 h 1744"/>
              <a:gd name="T16" fmla="*/ 2147483647 w 1336"/>
              <a:gd name="T17" fmla="*/ 2147483647 h 1744"/>
              <a:gd name="T18" fmla="*/ 2147483647 w 1336"/>
              <a:gd name="T19" fmla="*/ 2147483647 h 1744"/>
              <a:gd name="T20" fmla="*/ 2147483647 w 1336"/>
              <a:gd name="T21" fmla="*/ 2147483647 h 1744"/>
              <a:gd name="T22" fmla="*/ 2147483647 w 1336"/>
              <a:gd name="T23" fmla="*/ 2147483647 h 1744"/>
              <a:gd name="T24" fmla="*/ 2147483647 w 1336"/>
              <a:gd name="T25" fmla="*/ 2147483647 h 1744"/>
              <a:gd name="T26" fmla="*/ 2147483647 w 1336"/>
              <a:gd name="T27" fmla="*/ 2147483647 h 1744"/>
              <a:gd name="T28" fmla="*/ 2147483647 w 1336"/>
              <a:gd name="T29" fmla="*/ 2147483647 h 1744"/>
              <a:gd name="T30" fmla="*/ 2147483647 w 1336"/>
              <a:gd name="T31" fmla="*/ 2147483647 h 1744"/>
              <a:gd name="T32" fmla="*/ 2147483647 w 1336"/>
              <a:gd name="T33" fmla="*/ 2147483647 h 1744"/>
              <a:gd name="T34" fmla="*/ 2147483647 w 1336"/>
              <a:gd name="T35" fmla="*/ 2147483647 h 1744"/>
              <a:gd name="T36" fmla="*/ 2147483647 w 1336"/>
              <a:gd name="T37" fmla="*/ 2147483647 h 1744"/>
              <a:gd name="T38" fmla="*/ 2147483647 w 1336"/>
              <a:gd name="T39" fmla="*/ 2147483647 h 1744"/>
              <a:gd name="T40" fmla="*/ 2147483647 w 1336"/>
              <a:gd name="T41" fmla="*/ 2147483647 h 1744"/>
              <a:gd name="T42" fmla="*/ 2147483647 w 1336"/>
              <a:gd name="T43" fmla="*/ 2147483647 h 1744"/>
              <a:gd name="T44" fmla="*/ 2147483647 w 1336"/>
              <a:gd name="T45" fmla="*/ 2147483647 h 1744"/>
              <a:gd name="T46" fmla="*/ 2147483647 w 1336"/>
              <a:gd name="T47" fmla="*/ 2147483647 h 1744"/>
              <a:gd name="T48" fmla="*/ 2147483647 w 1336"/>
              <a:gd name="T49" fmla="*/ 2147483647 h 1744"/>
              <a:gd name="T50" fmla="*/ 2147483647 w 1336"/>
              <a:gd name="T51" fmla="*/ 2147483647 h 1744"/>
              <a:gd name="T52" fmla="*/ 2147483647 w 1336"/>
              <a:gd name="T53" fmla="*/ 2147483647 h 1744"/>
              <a:gd name="T54" fmla="*/ 2147483647 w 1336"/>
              <a:gd name="T55" fmla="*/ 2147483647 h 1744"/>
              <a:gd name="T56" fmla="*/ 2147483647 w 1336"/>
              <a:gd name="T57" fmla="*/ 2147483647 h 1744"/>
              <a:gd name="T58" fmla="*/ 2147483647 w 1336"/>
              <a:gd name="T59" fmla="*/ 2147483647 h 1744"/>
              <a:gd name="T60" fmla="*/ 2147483647 w 1336"/>
              <a:gd name="T61" fmla="*/ 2147483647 h 1744"/>
              <a:gd name="T62" fmla="*/ 2147483647 w 1336"/>
              <a:gd name="T63" fmla="*/ 2147483647 h 1744"/>
              <a:gd name="T64" fmla="*/ 2147483647 w 1336"/>
              <a:gd name="T65" fmla="*/ 2147483647 h 1744"/>
              <a:gd name="T66" fmla="*/ 2147483647 w 1336"/>
              <a:gd name="T67" fmla="*/ 2147483647 h 1744"/>
              <a:gd name="T68" fmla="*/ 2147483647 w 1336"/>
              <a:gd name="T69" fmla="*/ 2147483647 h 1744"/>
              <a:gd name="T70" fmla="*/ 2147483647 w 1336"/>
              <a:gd name="T71" fmla="*/ 2147483647 h 1744"/>
              <a:gd name="T72" fmla="*/ 2147483647 w 1336"/>
              <a:gd name="T73" fmla="*/ 2147483647 h 1744"/>
              <a:gd name="T74" fmla="*/ 2147483647 w 1336"/>
              <a:gd name="T75" fmla="*/ 2147483647 h 1744"/>
              <a:gd name="T76" fmla="*/ 2147483647 w 1336"/>
              <a:gd name="T77" fmla="*/ 2147483647 h 1744"/>
              <a:gd name="T78" fmla="*/ 2147483647 w 1336"/>
              <a:gd name="T79" fmla="*/ 2147483647 h 1744"/>
              <a:gd name="T80" fmla="*/ 2147483647 w 1336"/>
              <a:gd name="T81" fmla="*/ 2147483647 h 1744"/>
              <a:gd name="T82" fmla="*/ 2147483647 w 1336"/>
              <a:gd name="T83" fmla="*/ 2147483647 h 1744"/>
              <a:gd name="T84" fmla="*/ 2147483647 w 1336"/>
              <a:gd name="T85" fmla="*/ 2147483647 h 1744"/>
              <a:gd name="T86" fmla="*/ 2147483647 w 1336"/>
              <a:gd name="T87" fmla="*/ 2147483647 h 1744"/>
              <a:gd name="T88" fmla="*/ 2147483647 w 1336"/>
              <a:gd name="T89" fmla="*/ 2147483647 h 1744"/>
              <a:gd name="T90" fmla="*/ 2147483647 w 1336"/>
              <a:gd name="T91" fmla="*/ 0 h 17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6"/>
              <a:gd name="T139" fmla="*/ 0 h 1744"/>
              <a:gd name="T140" fmla="*/ 1336 w 1336"/>
              <a:gd name="T141" fmla="*/ 1744 h 17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6" h="1744">
                <a:moveTo>
                  <a:pt x="0" y="1744"/>
                </a:moveTo>
                <a:cubicBezTo>
                  <a:pt x="28" y="1730"/>
                  <a:pt x="56" y="1717"/>
                  <a:pt x="80" y="1704"/>
                </a:cubicBezTo>
                <a:cubicBezTo>
                  <a:pt x="104" y="1691"/>
                  <a:pt x="122" y="1675"/>
                  <a:pt x="144" y="1664"/>
                </a:cubicBezTo>
                <a:cubicBezTo>
                  <a:pt x="166" y="1653"/>
                  <a:pt x="195" y="1642"/>
                  <a:pt x="212" y="1636"/>
                </a:cubicBezTo>
                <a:cubicBezTo>
                  <a:pt x="229" y="1630"/>
                  <a:pt x="206" y="1647"/>
                  <a:pt x="248" y="1628"/>
                </a:cubicBezTo>
                <a:cubicBezTo>
                  <a:pt x="290" y="1609"/>
                  <a:pt x="424" y="1551"/>
                  <a:pt x="464" y="1524"/>
                </a:cubicBezTo>
                <a:cubicBezTo>
                  <a:pt x="504" y="1497"/>
                  <a:pt x="479" y="1482"/>
                  <a:pt x="488" y="1468"/>
                </a:cubicBezTo>
                <a:cubicBezTo>
                  <a:pt x="497" y="1454"/>
                  <a:pt x="501" y="1452"/>
                  <a:pt x="516" y="1440"/>
                </a:cubicBezTo>
                <a:cubicBezTo>
                  <a:pt x="531" y="1428"/>
                  <a:pt x="559" y="1414"/>
                  <a:pt x="580" y="1396"/>
                </a:cubicBezTo>
                <a:cubicBezTo>
                  <a:pt x="601" y="1378"/>
                  <a:pt x="618" y="1350"/>
                  <a:pt x="640" y="1332"/>
                </a:cubicBezTo>
                <a:cubicBezTo>
                  <a:pt x="662" y="1314"/>
                  <a:pt x="685" y="1301"/>
                  <a:pt x="716" y="1288"/>
                </a:cubicBezTo>
                <a:cubicBezTo>
                  <a:pt x="747" y="1275"/>
                  <a:pt x="796" y="1259"/>
                  <a:pt x="824" y="1252"/>
                </a:cubicBezTo>
                <a:cubicBezTo>
                  <a:pt x="852" y="1245"/>
                  <a:pt x="870" y="1251"/>
                  <a:pt x="884" y="1244"/>
                </a:cubicBezTo>
                <a:cubicBezTo>
                  <a:pt x="898" y="1237"/>
                  <a:pt x="917" y="1218"/>
                  <a:pt x="908" y="1208"/>
                </a:cubicBezTo>
                <a:cubicBezTo>
                  <a:pt x="899" y="1198"/>
                  <a:pt x="849" y="1195"/>
                  <a:pt x="832" y="1184"/>
                </a:cubicBezTo>
                <a:cubicBezTo>
                  <a:pt x="815" y="1173"/>
                  <a:pt x="815" y="1158"/>
                  <a:pt x="804" y="1144"/>
                </a:cubicBezTo>
                <a:cubicBezTo>
                  <a:pt x="793" y="1130"/>
                  <a:pt x="781" y="1113"/>
                  <a:pt x="768" y="1100"/>
                </a:cubicBezTo>
                <a:cubicBezTo>
                  <a:pt x="755" y="1087"/>
                  <a:pt x="739" y="1078"/>
                  <a:pt x="728" y="1068"/>
                </a:cubicBezTo>
                <a:cubicBezTo>
                  <a:pt x="717" y="1058"/>
                  <a:pt x="712" y="1054"/>
                  <a:pt x="704" y="1040"/>
                </a:cubicBezTo>
                <a:cubicBezTo>
                  <a:pt x="696" y="1026"/>
                  <a:pt x="687" y="1004"/>
                  <a:pt x="680" y="984"/>
                </a:cubicBezTo>
                <a:cubicBezTo>
                  <a:pt x="673" y="964"/>
                  <a:pt x="671" y="939"/>
                  <a:pt x="660" y="920"/>
                </a:cubicBezTo>
                <a:cubicBezTo>
                  <a:pt x="649" y="901"/>
                  <a:pt x="627" y="885"/>
                  <a:pt x="612" y="872"/>
                </a:cubicBezTo>
                <a:cubicBezTo>
                  <a:pt x="597" y="859"/>
                  <a:pt x="585" y="853"/>
                  <a:pt x="568" y="844"/>
                </a:cubicBezTo>
                <a:cubicBezTo>
                  <a:pt x="551" y="835"/>
                  <a:pt x="529" y="833"/>
                  <a:pt x="512" y="820"/>
                </a:cubicBezTo>
                <a:cubicBezTo>
                  <a:pt x="495" y="807"/>
                  <a:pt x="478" y="784"/>
                  <a:pt x="464" y="768"/>
                </a:cubicBezTo>
                <a:cubicBezTo>
                  <a:pt x="450" y="752"/>
                  <a:pt x="436" y="739"/>
                  <a:pt x="428" y="724"/>
                </a:cubicBezTo>
                <a:cubicBezTo>
                  <a:pt x="420" y="709"/>
                  <a:pt x="418" y="693"/>
                  <a:pt x="416" y="676"/>
                </a:cubicBezTo>
                <a:cubicBezTo>
                  <a:pt x="414" y="659"/>
                  <a:pt x="407" y="637"/>
                  <a:pt x="416" y="624"/>
                </a:cubicBezTo>
                <a:cubicBezTo>
                  <a:pt x="425" y="611"/>
                  <a:pt x="453" y="607"/>
                  <a:pt x="468" y="596"/>
                </a:cubicBezTo>
                <a:cubicBezTo>
                  <a:pt x="483" y="585"/>
                  <a:pt x="493" y="571"/>
                  <a:pt x="508" y="556"/>
                </a:cubicBezTo>
                <a:cubicBezTo>
                  <a:pt x="523" y="541"/>
                  <a:pt x="541" y="523"/>
                  <a:pt x="560" y="508"/>
                </a:cubicBezTo>
                <a:cubicBezTo>
                  <a:pt x="579" y="493"/>
                  <a:pt x="595" y="479"/>
                  <a:pt x="620" y="468"/>
                </a:cubicBezTo>
                <a:cubicBezTo>
                  <a:pt x="645" y="457"/>
                  <a:pt x="685" y="455"/>
                  <a:pt x="712" y="440"/>
                </a:cubicBezTo>
                <a:cubicBezTo>
                  <a:pt x="739" y="425"/>
                  <a:pt x="757" y="393"/>
                  <a:pt x="784" y="376"/>
                </a:cubicBezTo>
                <a:cubicBezTo>
                  <a:pt x="811" y="359"/>
                  <a:pt x="853" y="347"/>
                  <a:pt x="876" y="336"/>
                </a:cubicBezTo>
                <a:cubicBezTo>
                  <a:pt x="899" y="325"/>
                  <a:pt x="903" y="319"/>
                  <a:pt x="924" y="308"/>
                </a:cubicBezTo>
                <a:cubicBezTo>
                  <a:pt x="945" y="297"/>
                  <a:pt x="980" y="279"/>
                  <a:pt x="1004" y="268"/>
                </a:cubicBezTo>
                <a:cubicBezTo>
                  <a:pt x="1028" y="257"/>
                  <a:pt x="1045" y="249"/>
                  <a:pt x="1068" y="240"/>
                </a:cubicBezTo>
                <a:cubicBezTo>
                  <a:pt x="1091" y="231"/>
                  <a:pt x="1124" y="222"/>
                  <a:pt x="1144" y="216"/>
                </a:cubicBezTo>
                <a:cubicBezTo>
                  <a:pt x="1164" y="210"/>
                  <a:pt x="1174" y="211"/>
                  <a:pt x="1188" y="204"/>
                </a:cubicBezTo>
                <a:cubicBezTo>
                  <a:pt x="1202" y="197"/>
                  <a:pt x="1221" y="188"/>
                  <a:pt x="1228" y="176"/>
                </a:cubicBezTo>
                <a:cubicBezTo>
                  <a:pt x="1235" y="164"/>
                  <a:pt x="1231" y="147"/>
                  <a:pt x="1228" y="132"/>
                </a:cubicBezTo>
                <a:cubicBezTo>
                  <a:pt x="1225" y="117"/>
                  <a:pt x="1205" y="101"/>
                  <a:pt x="1212" y="88"/>
                </a:cubicBezTo>
                <a:cubicBezTo>
                  <a:pt x="1219" y="75"/>
                  <a:pt x="1253" y="69"/>
                  <a:pt x="1268" y="56"/>
                </a:cubicBezTo>
                <a:cubicBezTo>
                  <a:pt x="1283" y="43"/>
                  <a:pt x="1293" y="21"/>
                  <a:pt x="1304" y="12"/>
                </a:cubicBezTo>
                <a:cubicBezTo>
                  <a:pt x="1315" y="3"/>
                  <a:pt x="1325" y="1"/>
                  <a:pt x="1336" y="0"/>
                </a:cubicBezTo>
              </a:path>
            </a:pathLst>
          </a:custGeom>
          <a:noFill/>
          <a:ln w="539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60" name="Freeform 52">
            <a:extLst>
              <a:ext uri="{FF2B5EF4-FFF2-40B4-BE49-F238E27FC236}">
                <a16:creationId xmlns:a16="http://schemas.microsoft.com/office/drawing/2014/main" id="{8A97D817-DFE9-48F2-8C16-BEB4D42165C4}"/>
              </a:ext>
            </a:extLst>
          </p:cNvPr>
          <p:cNvSpPr>
            <a:spLocks/>
          </p:cNvSpPr>
          <p:nvPr/>
        </p:nvSpPr>
        <p:spPr bwMode="auto">
          <a:xfrm>
            <a:off x="4629150" y="3429000"/>
            <a:ext cx="3959225" cy="782638"/>
          </a:xfrm>
          <a:custGeom>
            <a:avLst/>
            <a:gdLst>
              <a:gd name="T0" fmla="*/ 2147483647 w 2494"/>
              <a:gd name="T1" fmla="*/ 0 h 493"/>
              <a:gd name="T2" fmla="*/ 2147483647 w 2494"/>
              <a:gd name="T3" fmla="*/ 2147483647 h 493"/>
              <a:gd name="T4" fmla="*/ 2147483647 w 2494"/>
              <a:gd name="T5" fmla="*/ 2147483647 h 493"/>
              <a:gd name="T6" fmla="*/ 2147483647 w 2494"/>
              <a:gd name="T7" fmla="*/ 2147483647 h 493"/>
              <a:gd name="T8" fmla="*/ 2147483647 w 2494"/>
              <a:gd name="T9" fmla="*/ 2147483647 h 493"/>
              <a:gd name="T10" fmla="*/ 2147483647 w 2494"/>
              <a:gd name="T11" fmla="*/ 2147483647 h 493"/>
              <a:gd name="T12" fmla="*/ 2147483647 w 2494"/>
              <a:gd name="T13" fmla="*/ 2147483647 h 493"/>
              <a:gd name="T14" fmla="*/ 2147483647 w 2494"/>
              <a:gd name="T15" fmla="*/ 2147483647 h 493"/>
              <a:gd name="T16" fmla="*/ 2147483647 w 2494"/>
              <a:gd name="T17" fmla="*/ 2147483647 h 493"/>
              <a:gd name="T18" fmla="*/ 2147483647 w 2494"/>
              <a:gd name="T19" fmla="*/ 2147483647 h 493"/>
              <a:gd name="T20" fmla="*/ 2147483647 w 2494"/>
              <a:gd name="T21" fmla="*/ 2147483647 h 493"/>
              <a:gd name="T22" fmla="*/ 2147483647 w 2494"/>
              <a:gd name="T23" fmla="*/ 2147483647 h 493"/>
              <a:gd name="T24" fmla="*/ 2147483647 w 2494"/>
              <a:gd name="T25" fmla="*/ 2147483647 h 493"/>
              <a:gd name="T26" fmla="*/ 0 w 2494"/>
              <a:gd name="T27" fmla="*/ 2147483647 h 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94"/>
              <a:gd name="T43" fmla="*/ 0 h 493"/>
              <a:gd name="T44" fmla="*/ 2494 w 2494"/>
              <a:gd name="T45" fmla="*/ 493 h 4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94" h="493">
                <a:moveTo>
                  <a:pt x="2494" y="0"/>
                </a:moveTo>
                <a:cubicBezTo>
                  <a:pt x="2435" y="12"/>
                  <a:pt x="2375" y="46"/>
                  <a:pt x="2316" y="53"/>
                </a:cubicBezTo>
                <a:cubicBezTo>
                  <a:pt x="2228" y="64"/>
                  <a:pt x="2143" y="77"/>
                  <a:pt x="2054" y="83"/>
                </a:cubicBezTo>
                <a:cubicBezTo>
                  <a:pt x="1988" y="105"/>
                  <a:pt x="1906" y="140"/>
                  <a:pt x="1840" y="148"/>
                </a:cubicBezTo>
                <a:cubicBezTo>
                  <a:pt x="1755" y="178"/>
                  <a:pt x="1707" y="168"/>
                  <a:pt x="1597" y="172"/>
                </a:cubicBezTo>
                <a:cubicBezTo>
                  <a:pt x="1553" y="187"/>
                  <a:pt x="1514" y="212"/>
                  <a:pt x="1472" y="231"/>
                </a:cubicBezTo>
                <a:cubicBezTo>
                  <a:pt x="1431" y="250"/>
                  <a:pt x="1373" y="248"/>
                  <a:pt x="1336" y="273"/>
                </a:cubicBezTo>
                <a:cubicBezTo>
                  <a:pt x="1309" y="291"/>
                  <a:pt x="1278" y="305"/>
                  <a:pt x="1247" y="314"/>
                </a:cubicBezTo>
                <a:cubicBezTo>
                  <a:pt x="1113" y="353"/>
                  <a:pt x="924" y="363"/>
                  <a:pt x="789" y="368"/>
                </a:cubicBezTo>
                <a:cubicBezTo>
                  <a:pt x="731" y="380"/>
                  <a:pt x="697" y="382"/>
                  <a:pt x="629" y="386"/>
                </a:cubicBezTo>
                <a:cubicBezTo>
                  <a:pt x="587" y="394"/>
                  <a:pt x="547" y="404"/>
                  <a:pt x="504" y="409"/>
                </a:cubicBezTo>
                <a:cubicBezTo>
                  <a:pt x="450" y="428"/>
                  <a:pt x="412" y="429"/>
                  <a:pt x="350" y="433"/>
                </a:cubicBezTo>
                <a:cubicBezTo>
                  <a:pt x="285" y="446"/>
                  <a:pt x="255" y="452"/>
                  <a:pt x="184" y="457"/>
                </a:cubicBezTo>
                <a:cubicBezTo>
                  <a:pt x="127" y="476"/>
                  <a:pt x="60" y="493"/>
                  <a:pt x="0" y="493"/>
                </a:cubicBezTo>
              </a:path>
            </a:pathLst>
          </a:custGeom>
          <a:noFill/>
          <a:ln w="317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61" name="Freeform 53">
            <a:extLst>
              <a:ext uri="{FF2B5EF4-FFF2-40B4-BE49-F238E27FC236}">
                <a16:creationId xmlns:a16="http://schemas.microsoft.com/office/drawing/2014/main" id="{A2285FF2-0F67-47C1-8F72-1A8E3BF3BD98}"/>
              </a:ext>
            </a:extLst>
          </p:cNvPr>
          <p:cNvSpPr>
            <a:spLocks/>
          </p:cNvSpPr>
          <p:nvPr/>
        </p:nvSpPr>
        <p:spPr bwMode="auto">
          <a:xfrm>
            <a:off x="452438" y="4191000"/>
            <a:ext cx="4213225" cy="338138"/>
          </a:xfrm>
          <a:custGeom>
            <a:avLst/>
            <a:gdLst>
              <a:gd name="T0" fmla="*/ 2147483647 w 2654"/>
              <a:gd name="T1" fmla="*/ 2147483647 h 213"/>
              <a:gd name="T2" fmla="*/ 2147483647 w 2654"/>
              <a:gd name="T3" fmla="*/ 2147483647 h 213"/>
              <a:gd name="T4" fmla="*/ 2147483647 w 2654"/>
              <a:gd name="T5" fmla="*/ 2147483647 h 213"/>
              <a:gd name="T6" fmla="*/ 2147483647 w 2654"/>
              <a:gd name="T7" fmla="*/ 2147483647 h 213"/>
              <a:gd name="T8" fmla="*/ 2147483647 w 2654"/>
              <a:gd name="T9" fmla="*/ 2147483647 h 213"/>
              <a:gd name="T10" fmla="*/ 2147483647 w 2654"/>
              <a:gd name="T11" fmla="*/ 2147483647 h 213"/>
              <a:gd name="T12" fmla="*/ 2147483647 w 2654"/>
              <a:gd name="T13" fmla="*/ 2147483647 h 213"/>
              <a:gd name="T14" fmla="*/ 2147483647 w 2654"/>
              <a:gd name="T15" fmla="*/ 2147483647 h 213"/>
              <a:gd name="T16" fmla="*/ 2147483647 w 2654"/>
              <a:gd name="T17" fmla="*/ 2147483647 h 213"/>
              <a:gd name="T18" fmla="*/ 2147483647 w 2654"/>
              <a:gd name="T19" fmla="*/ 2147483647 h 213"/>
              <a:gd name="T20" fmla="*/ 2147483647 w 2654"/>
              <a:gd name="T21" fmla="*/ 2147483647 h 213"/>
              <a:gd name="T22" fmla="*/ 0 w 2654"/>
              <a:gd name="T23" fmla="*/ 2147483647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4"/>
              <a:gd name="T37" fmla="*/ 0 h 213"/>
              <a:gd name="T38" fmla="*/ 2654 w 2654"/>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4" h="213">
                <a:moveTo>
                  <a:pt x="2654" y="11"/>
                </a:moveTo>
                <a:cubicBezTo>
                  <a:pt x="2605" y="0"/>
                  <a:pt x="2513" y="15"/>
                  <a:pt x="2476" y="17"/>
                </a:cubicBezTo>
                <a:cubicBezTo>
                  <a:pt x="2378" y="34"/>
                  <a:pt x="2277" y="12"/>
                  <a:pt x="2179" y="6"/>
                </a:cubicBezTo>
                <a:cubicBezTo>
                  <a:pt x="2092" y="11"/>
                  <a:pt x="2011" y="38"/>
                  <a:pt x="1924" y="47"/>
                </a:cubicBezTo>
                <a:cubicBezTo>
                  <a:pt x="1788" y="61"/>
                  <a:pt x="1651" y="64"/>
                  <a:pt x="1514" y="71"/>
                </a:cubicBezTo>
                <a:cubicBezTo>
                  <a:pt x="1438" y="65"/>
                  <a:pt x="1365" y="56"/>
                  <a:pt x="1289" y="65"/>
                </a:cubicBezTo>
                <a:cubicBezTo>
                  <a:pt x="1246" y="79"/>
                  <a:pt x="1299" y="63"/>
                  <a:pt x="1217" y="77"/>
                </a:cubicBezTo>
                <a:cubicBezTo>
                  <a:pt x="1187" y="82"/>
                  <a:pt x="1212" y="84"/>
                  <a:pt x="1182" y="95"/>
                </a:cubicBezTo>
                <a:cubicBezTo>
                  <a:pt x="1124" y="117"/>
                  <a:pt x="1045" y="114"/>
                  <a:pt x="986" y="118"/>
                </a:cubicBezTo>
                <a:cubicBezTo>
                  <a:pt x="847" y="153"/>
                  <a:pt x="515" y="135"/>
                  <a:pt x="463" y="136"/>
                </a:cubicBezTo>
                <a:cubicBezTo>
                  <a:pt x="352" y="150"/>
                  <a:pt x="242" y="173"/>
                  <a:pt x="131" y="184"/>
                </a:cubicBezTo>
                <a:cubicBezTo>
                  <a:pt x="90" y="198"/>
                  <a:pt x="43" y="213"/>
                  <a:pt x="0" y="213"/>
                </a:cubicBezTo>
              </a:path>
            </a:pathLst>
          </a:custGeom>
          <a:noFill/>
          <a:ln w="317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62" name="Freeform 54">
            <a:extLst>
              <a:ext uri="{FF2B5EF4-FFF2-40B4-BE49-F238E27FC236}">
                <a16:creationId xmlns:a16="http://schemas.microsoft.com/office/drawing/2014/main" id="{457D82D4-972A-44C9-ABEB-9D1FD333712E}"/>
              </a:ext>
            </a:extLst>
          </p:cNvPr>
          <p:cNvSpPr>
            <a:spLocks/>
          </p:cNvSpPr>
          <p:nvPr/>
        </p:nvSpPr>
        <p:spPr bwMode="auto">
          <a:xfrm>
            <a:off x="6070600" y="3429000"/>
            <a:ext cx="2479675" cy="574675"/>
          </a:xfrm>
          <a:custGeom>
            <a:avLst/>
            <a:gdLst>
              <a:gd name="T0" fmla="*/ 2147483647 w 1562"/>
              <a:gd name="T1" fmla="*/ 0 h 362"/>
              <a:gd name="T2" fmla="*/ 2147483647 w 1562"/>
              <a:gd name="T3" fmla="*/ 2147483647 h 362"/>
              <a:gd name="T4" fmla="*/ 2147483647 w 1562"/>
              <a:gd name="T5" fmla="*/ 2147483647 h 362"/>
              <a:gd name="T6" fmla="*/ 2147483647 w 1562"/>
              <a:gd name="T7" fmla="*/ 2147483647 h 362"/>
              <a:gd name="T8" fmla="*/ 2147483647 w 1562"/>
              <a:gd name="T9" fmla="*/ 2147483647 h 362"/>
              <a:gd name="T10" fmla="*/ 2147483647 w 1562"/>
              <a:gd name="T11" fmla="*/ 2147483647 h 362"/>
              <a:gd name="T12" fmla="*/ 2147483647 w 1562"/>
              <a:gd name="T13" fmla="*/ 2147483647 h 362"/>
              <a:gd name="T14" fmla="*/ 2147483647 w 1562"/>
              <a:gd name="T15" fmla="*/ 2147483647 h 362"/>
              <a:gd name="T16" fmla="*/ 2147483647 w 1562"/>
              <a:gd name="T17" fmla="*/ 2147483647 h 362"/>
              <a:gd name="T18" fmla="*/ 2147483647 w 1562"/>
              <a:gd name="T19" fmla="*/ 2147483647 h 362"/>
              <a:gd name="T20" fmla="*/ 2147483647 w 1562"/>
              <a:gd name="T21" fmla="*/ 2147483647 h 362"/>
              <a:gd name="T22" fmla="*/ 2147483647 w 1562"/>
              <a:gd name="T23" fmla="*/ 2147483647 h 362"/>
              <a:gd name="T24" fmla="*/ 0 w 1562"/>
              <a:gd name="T25" fmla="*/ 2147483647 h 3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62"/>
              <a:gd name="T40" fmla="*/ 0 h 362"/>
              <a:gd name="T41" fmla="*/ 1562 w 1562"/>
              <a:gd name="T42" fmla="*/ 362 h 3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62" h="362">
                <a:moveTo>
                  <a:pt x="1562" y="0"/>
                </a:moveTo>
                <a:cubicBezTo>
                  <a:pt x="1537" y="8"/>
                  <a:pt x="1516" y="26"/>
                  <a:pt x="1491" y="35"/>
                </a:cubicBezTo>
                <a:cubicBezTo>
                  <a:pt x="1434" y="56"/>
                  <a:pt x="1351" y="59"/>
                  <a:pt x="1289" y="65"/>
                </a:cubicBezTo>
                <a:cubicBezTo>
                  <a:pt x="1248" y="79"/>
                  <a:pt x="1201" y="84"/>
                  <a:pt x="1158" y="89"/>
                </a:cubicBezTo>
                <a:cubicBezTo>
                  <a:pt x="1110" y="105"/>
                  <a:pt x="1099" y="108"/>
                  <a:pt x="1045" y="113"/>
                </a:cubicBezTo>
                <a:cubicBezTo>
                  <a:pt x="1020" y="121"/>
                  <a:pt x="998" y="141"/>
                  <a:pt x="974" y="148"/>
                </a:cubicBezTo>
                <a:cubicBezTo>
                  <a:pt x="891" y="173"/>
                  <a:pt x="780" y="162"/>
                  <a:pt x="695" y="166"/>
                </a:cubicBezTo>
                <a:cubicBezTo>
                  <a:pt x="652" y="177"/>
                  <a:pt x="621" y="202"/>
                  <a:pt x="582" y="220"/>
                </a:cubicBezTo>
                <a:cubicBezTo>
                  <a:pt x="529" y="245"/>
                  <a:pt x="466" y="254"/>
                  <a:pt x="410" y="273"/>
                </a:cubicBezTo>
                <a:cubicBezTo>
                  <a:pt x="378" y="284"/>
                  <a:pt x="397" y="275"/>
                  <a:pt x="356" y="303"/>
                </a:cubicBezTo>
                <a:cubicBezTo>
                  <a:pt x="336" y="317"/>
                  <a:pt x="296" y="320"/>
                  <a:pt x="273" y="326"/>
                </a:cubicBezTo>
                <a:cubicBezTo>
                  <a:pt x="204" y="344"/>
                  <a:pt x="162" y="346"/>
                  <a:pt x="83" y="350"/>
                </a:cubicBezTo>
                <a:cubicBezTo>
                  <a:pt x="56" y="359"/>
                  <a:pt x="29" y="362"/>
                  <a:pt x="0" y="362"/>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63" name="Freeform 55">
            <a:extLst>
              <a:ext uri="{FF2B5EF4-FFF2-40B4-BE49-F238E27FC236}">
                <a16:creationId xmlns:a16="http://schemas.microsoft.com/office/drawing/2014/main" id="{5C4A46F0-4CD6-4D09-B625-3DBE1B5BEB77}"/>
              </a:ext>
            </a:extLst>
          </p:cNvPr>
          <p:cNvSpPr>
            <a:spLocks/>
          </p:cNvSpPr>
          <p:nvPr/>
        </p:nvSpPr>
        <p:spPr bwMode="auto">
          <a:xfrm>
            <a:off x="1235075" y="4249738"/>
            <a:ext cx="1743075" cy="169862"/>
          </a:xfrm>
          <a:custGeom>
            <a:avLst/>
            <a:gdLst>
              <a:gd name="T0" fmla="*/ 2147483647 w 1098"/>
              <a:gd name="T1" fmla="*/ 2147483647 h 107"/>
              <a:gd name="T2" fmla="*/ 2147483647 w 1098"/>
              <a:gd name="T3" fmla="*/ 2147483647 h 107"/>
              <a:gd name="T4" fmla="*/ 2147483647 w 1098"/>
              <a:gd name="T5" fmla="*/ 2147483647 h 107"/>
              <a:gd name="T6" fmla="*/ 2147483647 w 1098"/>
              <a:gd name="T7" fmla="*/ 2147483647 h 107"/>
              <a:gd name="T8" fmla="*/ 0 w 1098"/>
              <a:gd name="T9" fmla="*/ 2147483647 h 107"/>
              <a:gd name="T10" fmla="*/ 0 60000 65536"/>
              <a:gd name="T11" fmla="*/ 0 60000 65536"/>
              <a:gd name="T12" fmla="*/ 0 60000 65536"/>
              <a:gd name="T13" fmla="*/ 0 60000 65536"/>
              <a:gd name="T14" fmla="*/ 0 60000 65536"/>
              <a:gd name="T15" fmla="*/ 0 w 1098"/>
              <a:gd name="T16" fmla="*/ 0 h 107"/>
              <a:gd name="T17" fmla="*/ 1098 w 1098"/>
              <a:gd name="T18" fmla="*/ 107 h 107"/>
            </a:gdLst>
            <a:ahLst/>
            <a:cxnLst>
              <a:cxn ang="T10">
                <a:pos x="T0" y="T1"/>
              </a:cxn>
              <a:cxn ang="T11">
                <a:pos x="T2" y="T3"/>
              </a:cxn>
              <a:cxn ang="T12">
                <a:pos x="T4" y="T5"/>
              </a:cxn>
              <a:cxn ang="T13">
                <a:pos x="T6" y="T7"/>
              </a:cxn>
              <a:cxn ang="T14">
                <a:pos x="T8" y="T9"/>
              </a:cxn>
            </a:cxnLst>
            <a:rect l="T15" t="T16" r="T17" b="T18"/>
            <a:pathLst>
              <a:path w="1098" h="107">
                <a:moveTo>
                  <a:pt x="1098" y="16"/>
                </a:moveTo>
                <a:cubicBezTo>
                  <a:pt x="1005" y="0"/>
                  <a:pt x="889" y="24"/>
                  <a:pt x="796" y="28"/>
                </a:cubicBezTo>
                <a:cubicBezTo>
                  <a:pt x="706" y="58"/>
                  <a:pt x="612" y="74"/>
                  <a:pt x="517" y="81"/>
                </a:cubicBezTo>
                <a:cubicBezTo>
                  <a:pt x="414" y="107"/>
                  <a:pt x="301" y="93"/>
                  <a:pt x="196" y="87"/>
                </a:cubicBezTo>
                <a:cubicBezTo>
                  <a:pt x="130" y="79"/>
                  <a:pt x="67" y="93"/>
                  <a:pt x="0" y="93"/>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64" name="Freeform 56">
            <a:extLst>
              <a:ext uri="{FF2B5EF4-FFF2-40B4-BE49-F238E27FC236}">
                <a16:creationId xmlns:a16="http://schemas.microsoft.com/office/drawing/2014/main" id="{2D9FCBC8-88B1-4159-BCC6-7F203310DD4D}"/>
              </a:ext>
            </a:extLst>
          </p:cNvPr>
          <p:cNvSpPr>
            <a:spLocks/>
          </p:cNvSpPr>
          <p:nvPr/>
        </p:nvSpPr>
        <p:spPr bwMode="auto">
          <a:xfrm>
            <a:off x="533400" y="4114800"/>
            <a:ext cx="228600" cy="304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65" name="Freeform 57">
            <a:extLst>
              <a:ext uri="{FF2B5EF4-FFF2-40B4-BE49-F238E27FC236}">
                <a16:creationId xmlns:a16="http://schemas.microsoft.com/office/drawing/2014/main" id="{78BB7624-FA75-4C2F-AC63-5ED137A01C61}"/>
              </a:ext>
            </a:extLst>
          </p:cNvPr>
          <p:cNvSpPr>
            <a:spLocks/>
          </p:cNvSpPr>
          <p:nvPr/>
        </p:nvSpPr>
        <p:spPr bwMode="auto">
          <a:xfrm>
            <a:off x="1474788" y="3810000"/>
            <a:ext cx="354012" cy="487363"/>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66" name="Freeform 58">
            <a:extLst>
              <a:ext uri="{FF2B5EF4-FFF2-40B4-BE49-F238E27FC236}">
                <a16:creationId xmlns:a16="http://schemas.microsoft.com/office/drawing/2014/main" id="{ED3B09B4-3BCB-4485-AFF8-7307D0173513}"/>
              </a:ext>
            </a:extLst>
          </p:cNvPr>
          <p:cNvSpPr>
            <a:spLocks/>
          </p:cNvSpPr>
          <p:nvPr/>
        </p:nvSpPr>
        <p:spPr bwMode="auto">
          <a:xfrm>
            <a:off x="457200" y="3657600"/>
            <a:ext cx="457200" cy="685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67" name="Freeform 59">
            <a:extLst>
              <a:ext uri="{FF2B5EF4-FFF2-40B4-BE49-F238E27FC236}">
                <a16:creationId xmlns:a16="http://schemas.microsoft.com/office/drawing/2014/main" id="{26E3FCC2-017A-46B3-8D65-C6F368D9B81A}"/>
              </a:ext>
            </a:extLst>
          </p:cNvPr>
          <p:cNvSpPr>
            <a:spLocks/>
          </p:cNvSpPr>
          <p:nvPr/>
        </p:nvSpPr>
        <p:spPr bwMode="auto">
          <a:xfrm>
            <a:off x="533400" y="3429000"/>
            <a:ext cx="735013" cy="868363"/>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68" name="Freeform 60">
            <a:extLst>
              <a:ext uri="{FF2B5EF4-FFF2-40B4-BE49-F238E27FC236}">
                <a16:creationId xmlns:a16="http://schemas.microsoft.com/office/drawing/2014/main" id="{0D5E8E66-64EE-4E62-A4A1-4049633595CD}"/>
              </a:ext>
            </a:extLst>
          </p:cNvPr>
          <p:cNvSpPr>
            <a:spLocks/>
          </p:cNvSpPr>
          <p:nvPr/>
        </p:nvSpPr>
        <p:spPr bwMode="auto">
          <a:xfrm>
            <a:off x="1627188" y="2895600"/>
            <a:ext cx="354012" cy="487363"/>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69" name="Freeform 61">
            <a:extLst>
              <a:ext uri="{FF2B5EF4-FFF2-40B4-BE49-F238E27FC236}">
                <a16:creationId xmlns:a16="http://schemas.microsoft.com/office/drawing/2014/main" id="{4DF2FB2F-715D-4F17-A3AE-224614A0450C}"/>
              </a:ext>
            </a:extLst>
          </p:cNvPr>
          <p:cNvSpPr>
            <a:spLocks/>
          </p:cNvSpPr>
          <p:nvPr/>
        </p:nvSpPr>
        <p:spPr bwMode="auto">
          <a:xfrm>
            <a:off x="1931988" y="2819400"/>
            <a:ext cx="658812" cy="914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70" name="Freeform 62">
            <a:extLst>
              <a:ext uri="{FF2B5EF4-FFF2-40B4-BE49-F238E27FC236}">
                <a16:creationId xmlns:a16="http://schemas.microsoft.com/office/drawing/2014/main" id="{DF68B3BE-6CF0-4FB2-8DA2-E6BA5675B3F3}"/>
              </a:ext>
            </a:extLst>
          </p:cNvPr>
          <p:cNvSpPr>
            <a:spLocks/>
          </p:cNvSpPr>
          <p:nvPr/>
        </p:nvSpPr>
        <p:spPr bwMode="auto">
          <a:xfrm>
            <a:off x="2236788" y="2819400"/>
            <a:ext cx="506412" cy="609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71" name="Freeform 63">
            <a:extLst>
              <a:ext uri="{FF2B5EF4-FFF2-40B4-BE49-F238E27FC236}">
                <a16:creationId xmlns:a16="http://schemas.microsoft.com/office/drawing/2014/main" id="{F50DDFB1-98DB-47E5-B87E-7CDA12140702}"/>
              </a:ext>
            </a:extLst>
          </p:cNvPr>
          <p:cNvSpPr>
            <a:spLocks/>
          </p:cNvSpPr>
          <p:nvPr/>
        </p:nvSpPr>
        <p:spPr bwMode="auto">
          <a:xfrm>
            <a:off x="2541588" y="2743200"/>
            <a:ext cx="354012" cy="487363"/>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72" name="Freeform 64">
            <a:extLst>
              <a:ext uri="{FF2B5EF4-FFF2-40B4-BE49-F238E27FC236}">
                <a16:creationId xmlns:a16="http://schemas.microsoft.com/office/drawing/2014/main" id="{8CFE19E6-93CE-4350-A7A7-F340C7461B55}"/>
              </a:ext>
            </a:extLst>
          </p:cNvPr>
          <p:cNvSpPr>
            <a:spLocks/>
          </p:cNvSpPr>
          <p:nvPr/>
        </p:nvSpPr>
        <p:spPr bwMode="auto">
          <a:xfrm>
            <a:off x="762000" y="3094038"/>
            <a:ext cx="354013" cy="487362"/>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73" name="Freeform 65">
            <a:extLst>
              <a:ext uri="{FF2B5EF4-FFF2-40B4-BE49-F238E27FC236}">
                <a16:creationId xmlns:a16="http://schemas.microsoft.com/office/drawing/2014/main" id="{ACCA83AC-AA89-427C-B08E-538D9693940A}"/>
              </a:ext>
            </a:extLst>
          </p:cNvPr>
          <p:cNvSpPr>
            <a:spLocks/>
          </p:cNvSpPr>
          <p:nvPr/>
        </p:nvSpPr>
        <p:spPr bwMode="auto">
          <a:xfrm>
            <a:off x="990600" y="2971800"/>
            <a:ext cx="354013" cy="487363"/>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74" name="Freeform 66">
            <a:extLst>
              <a:ext uri="{FF2B5EF4-FFF2-40B4-BE49-F238E27FC236}">
                <a16:creationId xmlns:a16="http://schemas.microsoft.com/office/drawing/2014/main" id="{4F74C6AC-6AFC-40C7-A1F2-410FF18E41CD}"/>
              </a:ext>
            </a:extLst>
          </p:cNvPr>
          <p:cNvSpPr>
            <a:spLocks/>
          </p:cNvSpPr>
          <p:nvPr/>
        </p:nvSpPr>
        <p:spPr bwMode="auto">
          <a:xfrm>
            <a:off x="1295400" y="2895600"/>
            <a:ext cx="609600" cy="838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75" name="Freeform 67">
            <a:extLst>
              <a:ext uri="{FF2B5EF4-FFF2-40B4-BE49-F238E27FC236}">
                <a16:creationId xmlns:a16="http://schemas.microsoft.com/office/drawing/2014/main" id="{6CDCAA7D-3DB2-49BC-BBBC-639997F82FB8}"/>
              </a:ext>
            </a:extLst>
          </p:cNvPr>
          <p:cNvSpPr>
            <a:spLocks/>
          </p:cNvSpPr>
          <p:nvPr/>
        </p:nvSpPr>
        <p:spPr bwMode="auto">
          <a:xfrm>
            <a:off x="2057400" y="3276600"/>
            <a:ext cx="457200" cy="914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76" name="Freeform 68">
            <a:extLst>
              <a:ext uri="{FF2B5EF4-FFF2-40B4-BE49-F238E27FC236}">
                <a16:creationId xmlns:a16="http://schemas.microsoft.com/office/drawing/2014/main" id="{DB79A0EF-330B-4C7A-A83E-7E9F0B58416F}"/>
              </a:ext>
            </a:extLst>
          </p:cNvPr>
          <p:cNvSpPr>
            <a:spLocks/>
          </p:cNvSpPr>
          <p:nvPr/>
        </p:nvSpPr>
        <p:spPr bwMode="auto">
          <a:xfrm>
            <a:off x="1855788" y="4419600"/>
            <a:ext cx="277812" cy="381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77" name="Freeform 69">
            <a:extLst>
              <a:ext uri="{FF2B5EF4-FFF2-40B4-BE49-F238E27FC236}">
                <a16:creationId xmlns:a16="http://schemas.microsoft.com/office/drawing/2014/main" id="{A4A05EC1-B5D1-45B3-840F-36D8094E9428}"/>
              </a:ext>
            </a:extLst>
          </p:cNvPr>
          <p:cNvSpPr>
            <a:spLocks/>
          </p:cNvSpPr>
          <p:nvPr/>
        </p:nvSpPr>
        <p:spPr bwMode="auto">
          <a:xfrm>
            <a:off x="1447800" y="4419600"/>
            <a:ext cx="76200" cy="457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78" name="Freeform 70">
            <a:extLst>
              <a:ext uri="{FF2B5EF4-FFF2-40B4-BE49-F238E27FC236}">
                <a16:creationId xmlns:a16="http://schemas.microsoft.com/office/drawing/2014/main" id="{D1395206-B32D-46D3-9DEF-00953DC7E3F0}"/>
              </a:ext>
            </a:extLst>
          </p:cNvPr>
          <p:cNvSpPr>
            <a:spLocks/>
          </p:cNvSpPr>
          <p:nvPr/>
        </p:nvSpPr>
        <p:spPr bwMode="auto">
          <a:xfrm>
            <a:off x="990600" y="3657600"/>
            <a:ext cx="228600" cy="304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79" name="Freeform 71">
            <a:extLst>
              <a:ext uri="{FF2B5EF4-FFF2-40B4-BE49-F238E27FC236}">
                <a16:creationId xmlns:a16="http://schemas.microsoft.com/office/drawing/2014/main" id="{80499AF0-76C1-412B-8A93-C79B80E90ADC}"/>
              </a:ext>
            </a:extLst>
          </p:cNvPr>
          <p:cNvSpPr>
            <a:spLocks/>
          </p:cNvSpPr>
          <p:nvPr/>
        </p:nvSpPr>
        <p:spPr bwMode="auto">
          <a:xfrm>
            <a:off x="533400" y="4572000"/>
            <a:ext cx="762000" cy="914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80" name="Freeform 72">
            <a:extLst>
              <a:ext uri="{FF2B5EF4-FFF2-40B4-BE49-F238E27FC236}">
                <a16:creationId xmlns:a16="http://schemas.microsoft.com/office/drawing/2014/main" id="{A857DFED-B5A6-4D3E-B024-A8A698E8D362}"/>
              </a:ext>
            </a:extLst>
          </p:cNvPr>
          <p:cNvSpPr>
            <a:spLocks/>
          </p:cNvSpPr>
          <p:nvPr/>
        </p:nvSpPr>
        <p:spPr bwMode="auto">
          <a:xfrm>
            <a:off x="865188" y="4572000"/>
            <a:ext cx="354012" cy="487363"/>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81" name="Freeform 73">
            <a:extLst>
              <a:ext uri="{FF2B5EF4-FFF2-40B4-BE49-F238E27FC236}">
                <a16:creationId xmlns:a16="http://schemas.microsoft.com/office/drawing/2014/main" id="{3DEBA48E-0BB1-4AC8-9B96-2C87F01DAEBB}"/>
              </a:ext>
            </a:extLst>
          </p:cNvPr>
          <p:cNvSpPr>
            <a:spLocks/>
          </p:cNvSpPr>
          <p:nvPr/>
        </p:nvSpPr>
        <p:spPr bwMode="auto">
          <a:xfrm>
            <a:off x="1981200" y="5334000"/>
            <a:ext cx="152400" cy="304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82" name="Freeform 74">
            <a:extLst>
              <a:ext uri="{FF2B5EF4-FFF2-40B4-BE49-F238E27FC236}">
                <a16:creationId xmlns:a16="http://schemas.microsoft.com/office/drawing/2014/main" id="{F9D80DEC-96C0-4399-9721-83035CF8E918}"/>
              </a:ext>
            </a:extLst>
          </p:cNvPr>
          <p:cNvSpPr>
            <a:spLocks/>
          </p:cNvSpPr>
          <p:nvPr/>
        </p:nvSpPr>
        <p:spPr bwMode="auto">
          <a:xfrm>
            <a:off x="1600200" y="4572000"/>
            <a:ext cx="685800" cy="1066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83" name="Freeform 75">
            <a:extLst>
              <a:ext uri="{FF2B5EF4-FFF2-40B4-BE49-F238E27FC236}">
                <a16:creationId xmlns:a16="http://schemas.microsoft.com/office/drawing/2014/main" id="{F705DE31-949A-4412-9CE1-22E942D006EE}"/>
              </a:ext>
            </a:extLst>
          </p:cNvPr>
          <p:cNvSpPr>
            <a:spLocks/>
          </p:cNvSpPr>
          <p:nvPr/>
        </p:nvSpPr>
        <p:spPr bwMode="auto">
          <a:xfrm flipH="1">
            <a:off x="1600200" y="4953000"/>
            <a:ext cx="762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84" name="Freeform 76">
            <a:extLst>
              <a:ext uri="{FF2B5EF4-FFF2-40B4-BE49-F238E27FC236}">
                <a16:creationId xmlns:a16="http://schemas.microsoft.com/office/drawing/2014/main" id="{91CB1635-DB8E-4937-8F81-774CF2642DFF}"/>
              </a:ext>
            </a:extLst>
          </p:cNvPr>
          <p:cNvSpPr>
            <a:spLocks/>
          </p:cNvSpPr>
          <p:nvPr/>
        </p:nvSpPr>
        <p:spPr bwMode="auto">
          <a:xfrm>
            <a:off x="457200" y="6019800"/>
            <a:ext cx="533400" cy="609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85" name="Freeform 77">
            <a:extLst>
              <a:ext uri="{FF2B5EF4-FFF2-40B4-BE49-F238E27FC236}">
                <a16:creationId xmlns:a16="http://schemas.microsoft.com/office/drawing/2014/main" id="{39D571F1-9126-44AA-8ACC-2A5EA8E10A97}"/>
              </a:ext>
            </a:extLst>
          </p:cNvPr>
          <p:cNvSpPr>
            <a:spLocks/>
          </p:cNvSpPr>
          <p:nvPr/>
        </p:nvSpPr>
        <p:spPr bwMode="auto">
          <a:xfrm>
            <a:off x="457200" y="5029200"/>
            <a:ext cx="914400" cy="1219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86" name="Freeform 78">
            <a:extLst>
              <a:ext uri="{FF2B5EF4-FFF2-40B4-BE49-F238E27FC236}">
                <a16:creationId xmlns:a16="http://schemas.microsoft.com/office/drawing/2014/main" id="{94852707-0A74-488B-8CB4-D41D01AB1881}"/>
              </a:ext>
            </a:extLst>
          </p:cNvPr>
          <p:cNvSpPr>
            <a:spLocks/>
          </p:cNvSpPr>
          <p:nvPr/>
        </p:nvSpPr>
        <p:spPr bwMode="auto">
          <a:xfrm>
            <a:off x="457200" y="5562600"/>
            <a:ext cx="762000" cy="914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87" name="Freeform 79">
            <a:extLst>
              <a:ext uri="{FF2B5EF4-FFF2-40B4-BE49-F238E27FC236}">
                <a16:creationId xmlns:a16="http://schemas.microsoft.com/office/drawing/2014/main" id="{EFF40120-C558-4E18-BD5E-B0359759F691}"/>
              </a:ext>
            </a:extLst>
          </p:cNvPr>
          <p:cNvSpPr>
            <a:spLocks/>
          </p:cNvSpPr>
          <p:nvPr/>
        </p:nvSpPr>
        <p:spPr bwMode="auto">
          <a:xfrm flipH="1">
            <a:off x="1752600" y="5181600"/>
            <a:ext cx="762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88" name="Freeform 80">
            <a:extLst>
              <a:ext uri="{FF2B5EF4-FFF2-40B4-BE49-F238E27FC236}">
                <a16:creationId xmlns:a16="http://schemas.microsoft.com/office/drawing/2014/main" id="{DD775E81-70E9-4F17-8B55-AE473F4DA695}"/>
              </a:ext>
            </a:extLst>
          </p:cNvPr>
          <p:cNvSpPr>
            <a:spLocks/>
          </p:cNvSpPr>
          <p:nvPr/>
        </p:nvSpPr>
        <p:spPr bwMode="auto">
          <a:xfrm flipH="1">
            <a:off x="1828800" y="5486400"/>
            <a:ext cx="152400" cy="457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89" name="Freeform 81">
            <a:extLst>
              <a:ext uri="{FF2B5EF4-FFF2-40B4-BE49-F238E27FC236}">
                <a16:creationId xmlns:a16="http://schemas.microsoft.com/office/drawing/2014/main" id="{3C23B255-2B54-46A2-9AC2-E99358026A0B}"/>
              </a:ext>
            </a:extLst>
          </p:cNvPr>
          <p:cNvSpPr>
            <a:spLocks/>
          </p:cNvSpPr>
          <p:nvPr/>
        </p:nvSpPr>
        <p:spPr bwMode="auto">
          <a:xfrm flipH="1">
            <a:off x="2057400" y="5486400"/>
            <a:ext cx="762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90" name="Freeform 82">
            <a:extLst>
              <a:ext uri="{FF2B5EF4-FFF2-40B4-BE49-F238E27FC236}">
                <a16:creationId xmlns:a16="http://schemas.microsoft.com/office/drawing/2014/main" id="{1F49092F-5C25-4671-A0BD-4F2A2F9CE8E1}"/>
              </a:ext>
            </a:extLst>
          </p:cNvPr>
          <p:cNvSpPr>
            <a:spLocks/>
          </p:cNvSpPr>
          <p:nvPr/>
        </p:nvSpPr>
        <p:spPr bwMode="auto">
          <a:xfrm flipH="1">
            <a:off x="2514600" y="5410200"/>
            <a:ext cx="2286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91" name="Freeform 83">
            <a:extLst>
              <a:ext uri="{FF2B5EF4-FFF2-40B4-BE49-F238E27FC236}">
                <a16:creationId xmlns:a16="http://schemas.microsoft.com/office/drawing/2014/main" id="{2B63F9C8-786C-4B8D-8442-D889D1017B94}"/>
              </a:ext>
            </a:extLst>
          </p:cNvPr>
          <p:cNvSpPr>
            <a:spLocks/>
          </p:cNvSpPr>
          <p:nvPr/>
        </p:nvSpPr>
        <p:spPr bwMode="auto">
          <a:xfrm flipH="1">
            <a:off x="2971800" y="4572000"/>
            <a:ext cx="152400" cy="609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92" name="Freeform 84">
            <a:extLst>
              <a:ext uri="{FF2B5EF4-FFF2-40B4-BE49-F238E27FC236}">
                <a16:creationId xmlns:a16="http://schemas.microsoft.com/office/drawing/2014/main" id="{E98B08E4-E45D-46C3-807B-761CE30D8304}"/>
              </a:ext>
            </a:extLst>
          </p:cNvPr>
          <p:cNvSpPr>
            <a:spLocks/>
          </p:cNvSpPr>
          <p:nvPr/>
        </p:nvSpPr>
        <p:spPr bwMode="auto">
          <a:xfrm flipH="1">
            <a:off x="2590800" y="4343400"/>
            <a:ext cx="381000" cy="1143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93" name="Freeform 85">
            <a:extLst>
              <a:ext uri="{FF2B5EF4-FFF2-40B4-BE49-F238E27FC236}">
                <a16:creationId xmlns:a16="http://schemas.microsoft.com/office/drawing/2014/main" id="{FE5F775B-DEAA-44A8-80D3-E9EC31D63914}"/>
              </a:ext>
            </a:extLst>
          </p:cNvPr>
          <p:cNvSpPr>
            <a:spLocks/>
          </p:cNvSpPr>
          <p:nvPr/>
        </p:nvSpPr>
        <p:spPr bwMode="auto">
          <a:xfrm flipH="1">
            <a:off x="2362200" y="4343400"/>
            <a:ext cx="381000" cy="990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94" name="Freeform 86">
            <a:extLst>
              <a:ext uri="{FF2B5EF4-FFF2-40B4-BE49-F238E27FC236}">
                <a16:creationId xmlns:a16="http://schemas.microsoft.com/office/drawing/2014/main" id="{FF110FCC-24D4-4F94-9D49-74A7D330E55D}"/>
              </a:ext>
            </a:extLst>
          </p:cNvPr>
          <p:cNvSpPr>
            <a:spLocks/>
          </p:cNvSpPr>
          <p:nvPr/>
        </p:nvSpPr>
        <p:spPr bwMode="auto">
          <a:xfrm flipH="1">
            <a:off x="2286000" y="4343400"/>
            <a:ext cx="304800" cy="685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95" name="Freeform 87">
            <a:extLst>
              <a:ext uri="{FF2B5EF4-FFF2-40B4-BE49-F238E27FC236}">
                <a16:creationId xmlns:a16="http://schemas.microsoft.com/office/drawing/2014/main" id="{E37A6B6D-BA51-45A8-8E7E-9BF77AAA5691}"/>
              </a:ext>
            </a:extLst>
          </p:cNvPr>
          <p:cNvSpPr>
            <a:spLocks/>
          </p:cNvSpPr>
          <p:nvPr/>
        </p:nvSpPr>
        <p:spPr bwMode="auto">
          <a:xfrm flipH="1">
            <a:off x="3581400" y="2971800"/>
            <a:ext cx="381000" cy="1143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96" name="Freeform 88">
            <a:extLst>
              <a:ext uri="{FF2B5EF4-FFF2-40B4-BE49-F238E27FC236}">
                <a16:creationId xmlns:a16="http://schemas.microsoft.com/office/drawing/2014/main" id="{1FB28DF6-B3C5-4BE8-8AC3-FB54DFD5A834}"/>
              </a:ext>
            </a:extLst>
          </p:cNvPr>
          <p:cNvSpPr>
            <a:spLocks/>
          </p:cNvSpPr>
          <p:nvPr/>
        </p:nvSpPr>
        <p:spPr bwMode="auto">
          <a:xfrm flipH="1">
            <a:off x="2895600" y="3048000"/>
            <a:ext cx="381000" cy="1143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97" name="Freeform 89">
            <a:extLst>
              <a:ext uri="{FF2B5EF4-FFF2-40B4-BE49-F238E27FC236}">
                <a16:creationId xmlns:a16="http://schemas.microsoft.com/office/drawing/2014/main" id="{B36BB8CD-D3A0-411B-B1F5-1E9F97B6FC8F}"/>
              </a:ext>
            </a:extLst>
          </p:cNvPr>
          <p:cNvSpPr>
            <a:spLocks/>
          </p:cNvSpPr>
          <p:nvPr/>
        </p:nvSpPr>
        <p:spPr bwMode="auto">
          <a:xfrm flipH="1">
            <a:off x="2819400" y="5715000"/>
            <a:ext cx="304800" cy="838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98" name="Freeform 90">
            <a:extLst>
              <a:ext uri="{FF2B5EF4-FFF2-40B4-BE49-F238E27FC236}">
                <a16:creationId xmlns:a16="http://schemas.microsoft.com/office/drawing/2014/main" id="{4218A6B9-9471-4395-B4B7-270479BA9DE7}"/>
              </a:ext>
            </a:extLst>
          </p:cNvPr>
          <p:cNvSpPr>
            <a:spLocks/>
          </p:cNvSpPr>
          <p:nvPr/>
        </p:nvSpPr>
        <p:spPr bwMode="auto">
          <a:xfrm flipH="1">
            <a:off x="3124200" y="4953000"/>
            <a:ext cx="609600" cy="1524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099" name="Freeform 91">
            <a:extLst>
              <a:ext uri="{FF2B5EF4-FFF2-40B4-BE49-F238E27FC236}">
                <a16:creationId xmlns:a16="http://schemas.microsoft.com/office/drawing/2014/main" id="{C275A9EB-FF4E-43D5-AC83-8872DD9851D0}"/>
              </a:ext>
            </a:extLst>
          </p:cNvPr>
          <p:cNvSpPr>
            <a:spLocks/>
          </p:cNvSpPr>
          <p:nvPr/>
        </p:nvSpPr>
        <p:spPr bwMode="auto">
          <a:xfrm flipH="1">
            <a:off x="3429000" y="4800600"/>
            <a:ext cx="609600" cy="1447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00" name="Freeform 92">
            <a:extLst>
              <a:ext uri="{FF2B5EF4-FFF2-40B4-BE49-F238E27FC236}">
                <a16:creationId xmlns:a16="http://schemas.microsoft.com/office/drawing/2014/main" id="{0533CAD3-8C14-44CB-9E78-ED232F4C2277}"/>
              </a:ext>
            </a:extLst>
          </p:cNvPr>
          <p:cNvSpPr>
            <a:spLocks/>
          </p:cNvSpPr>
          <p:nvPr/>
        </p:nvSpPr>
        <p:spPr bwMode="auto">
          <a:xfrm flipH="1">
            <a:off x="3505200" y="2743200"/>
            <a:ext cx="2286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01" name="Freeform 93">
            <a:extLst>
              <a:ext uri="{FF2B5EF4-FFF2-40B4-BE49-F238E27FC236}">
                <a16:creationId xmlns:a16="http://schemas.microsoft.com/office/drawing/2014/main" id="{AC73E798-344B-4897-BB77-7158C279A447}"/>
              </a:ext>
            </a:extLst>
          </p:cNvPr>
          <p:cNvSpPr>
            <a:spLocks/>
          </p:cNvSpPr>
          <p:nvPr/>
        </p:nvSpPr>
        <p:spPr bwMode="auto">
          <a:xfrm flipH="1">
            <a:off x="2895600" y="2743200"/>
            <a:ext cx="6858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02" name="Freeform 94">
            <a:extLst>
              <a:ext uri="{FF2B5EF4-FFF2-40B4-BE49-F238E27FC236}">
                <a16:creationId xmlns:a16="http://schemas.microsoft.com/office/drawing/2014/main" id="{2386A4ED-0617-4292-A831-EF0753DDAA35}"/>
              </a:ext>
            </a:extLst>
          </p:cNvPr>
          <p:cNvSpPr>
            <a:spLocks/>
          </p:cNvSpPr>
          <p:nvPr/>
        </p:nvSpPr>
        <p:spPr bwMode="auto">
          <a:xfrm flipH="1">
            <a:off x="2971800" y="2743200"/>
            <a:ext cx="381000" cy="457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03" name="Freeform 95">
            <a:extLst>
              <a:ext uri="{FF2B5EF4-FFF2-40B4-BE49-F238E27FC236}">
                <a16:creationId xmlns:a16="http://schemas.microsoft.com/office/drawing/2014/main" id="{877CC664-5923-4D69-8E3A-CD8F499F9449}"/>
              </a:ext>
            </a:extLst>
          </p:cNvPr>
          <p:cNvSpPr>
            <a:spLocks/>
          </p:cNvSpPr>
          <p:nvPr/>
        </p:nvSpPr>
        <p:spPr bwMode="auto">
          <a:xfrm flipH="1">
            <a:off x="4191000" y="2667000"/>
            <a:ext cx="1524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04" name="Freeform 96">
            <a:extLst>
              <a:ext uri="{FF2B5EF4-FFF2-40B4-BE49-F238E27FC236}">
                <a16:creationId xmlns:a16="http://schemas.microsoft.com/office/drawing/2014/main" id="{F94FC80C-4999-44FB-A2CE-4E9EA8370E2E}"/>
              </a:ext>
            </a:extLst>
          </p:cNvPr>
          <p:cNvSpPr>
            <a:spLocks/>
          </p:cNvSpPr>
          <p:nvPr/>
        </p:nvSpPr>
        <p:spPr bwMode="auto">
          <a:xfrm flipH="1">
            <a:off x="4648200" y="2743200"/>
            <a:ext cx="152400" cy="1066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05" name="Freeform 97">
            <a:extLst>
              <a:ext uri="{FF2B5EF4-FFF2-40B4-BE49-F238E27FC236}">
                <a16:creationId xmlns:a16="http://schemas.microsoft.com/office/drawing/2014/main" id="{136C09E8-351C-4E50-9FD8-04B7B1F31DD8}"/>
              </a:ext>
            </a:extLst>
          </p:cNvPr>
          <p:cNvSpPr>
            <a:spLocks/>
          </p:cNvSpPr>
          <p:nvPr/>
        </p:nvSpPr>
        <p:spPr bwMode="auto">
          <a:xfrm flipH="1">
            <a:off x="4419600" y="2667000"/>
            <a:ext cx="228600" cy="1143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06" name="Freeform 98">
            <a:extLst>
              <a:ext uri="{FF2B5EF4-FFF2-40B4-BE49-F238E27FC236}">
                <a16:creationId xmlns:a16="http://schemas.microsoft.com/office/drawing/2014/main" id="{CFD59909-9A55-494F-81A2-47A10445E35F}"/>
              </a:ext>
            </a:extLst>
          </p:cNvPr>
          <p:cNvSpPr>
            <a:spLocks/>
          </p:cNvSpPr>
          <p:nvPr/>
        </p:nvSpPr>
        <p:spPr bwMode="auto">
          <a:xfrm flipH="1">
            <a:off x="3733800" y="3124200"/>
            <a:ext cx="381000" cy="1143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07" name="Freeform 99">
            <a:extLst>
              <a:ext uri="{FF2B5EF4-FFF2-40B4-BE49-F238E27FC236}">
                <a16:creationId xmlns:a16="http://schemas.microsoft.com/office/drawing/2014/main" id="{4A352B96-EDDD-4C22-AC41-E999F8915F15}"/>
              </a:ext>
            </a:extLst>
          </p:cNvPr>
          <p:cNvSpPr>
            <a:spLocks/>
          </p:cNvSpPr>
          <p:nvPr/>
        </p:nvSpPr>
        <p:spPr bwMode="auto">
          <a:xfrm>
            <a:off x="4038600" y="3429000"/>
            <a:ext cx="76200" cy="609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08" name="Freeform 100">
            <a:extLst>
              <a:ext uri="{FF2B5EF4-FFF2-40B4-BE49-F238E27FC236}">
                <a16:creationId xmlns:a16="http://schemas.microsoft.com/office/drawing/2014/main" id="{319FE7D8-40DD-412A-87E1-F89864D2240B}"/>
              </a:ext>
            </a:extLst>
          </p:cNvPr>
          <p:cNvSpPr>
            <a:spLocks/>
          </p:cNvSpPr>
          <p:nvPr/>
        </p:nvSpPr>
        <p:spPr bwMode="auto">
          <a:xfrm flipH="1">
            <a:off x="3048000" y="2819400"/>
            <a:ext cx="457200" cy="1371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09" name="Freeform 101">
            <a:extLst>
              <a:ext uri="{FF2B5EF4-FFF2-40B4-BE49-F238E27FC236}">
                <a16:creationId xmlns:a16="http://schemas.microsoft.com/office/drawing/2014/main" id="{B610A718-2E21-453F-9F2C-DF740401A479}"/>
              </a:ext>
            </a:extLst>
          </p:cNvPr>
          <p:cNvSpPr>
            <a:spLocks/>
          </p:cNvSpPr>
          <p:nvPr/>
        </p:nvSpPr>
        <p:spPr bwMode="auto">
          <a:xfrm flipH="1">
            <a:off x="2667000" y="5410200"/>
            <a:ext cx="1524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10" name="Freeform 102">
            <a:extLst>
              <a:ext uri="{FF2B5EF4-FFF2-40B4-BE49-F238E27FC236}">
                <a16:creationId xmlns:a16="http://schemas.microsoft.com/office/drawing/2014/main" id="{9D6617A9-393E-49FF-9724-6288DF11F5C2}"/>
              </a:ext>
            </a:extLst>
          </p:cNvPr>
          <p:cNvSpPr>
            <a:spLocks/>
          </p:cNvSpPr>
          <p:nvPr/>
        </p:nvSpPr>
        <p:spPr bwMode="auto">
          <a:xfrm flipH="1">
            <a:off x="2971800" y="5181600"/>
            <a:ext cx="1524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11" name="Freeform 103">
            <a:extLst>
              <a:ext uri="{FF2B5EF4-FFF2-40B4-BE49-F238E27FC236}">
                <a16:creationId xmlns:a16="http://schemas.microsoft.com/office/drawing/2014/main" id="{3687E2EE-A6A4-4FA9-8D9B-055311BC7C09}"/>
              </a:ext>
            </a:extLst>
          </p:cNvPr>
          <p:cNvSpPr>
            <a:spLocks/>
          </p:cNvSpPr>
          <p:nvPr/>
        </p:nvSpPr>
        <p:spPr bwMode="auto">
          <a:xfrm flipH="1">
            <a:off x="3276600" y="5105400"/>
            <a:ext cx="228600" cy="457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12" name="Freeform 104">
            <a:extLst>
              <a:ext uri="{FF2B5EF4-FFF2-40B4-BE49-F238E27FC236}">
                <a16:creationId xmlns:a16="http://schemas.microsoft.com/office/drawing/2014/main" id="{279E5866-E7C2-4090-8E6C-F52B42D2FEFA}"/>
              </a:ext>
            </a:extLst>
          </p:cNvPr>
          <p:cNvSpPr>
            <a:spLocks/>
          </p:cNvSpPr>
          <p:nvPr/>
        </p:nvSpPr>
        <p:spPr bwMode="auto">
          <a:xfrm flipH="1">
            <a:off x="3810000" y="4876800"/>
            <a:ext cx="457200" cy="1219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13" name="Freeform 105">
            <a:extLst>
              <a:ext uri="{FF2B5EF4-FFF2-40B4-BE49-F238E27FC236}">
                <a16:creationId xmlns:a16="http://schemas.microsoft.com/office/drawing/2014/main" id="{E27CB85F-E34E-47E0-9C04-0677FA98F863}"/>
              </a:ext>
            </a:extLst>
          </p:cNvPr>
          <p:cNvSpPr>
            <a:spLocks/>
          </p:cNvSpPr>
          <p:nvPr/>
        </p:nvSpPr>
        <p:spPr bwMode="auto">
          <a:xfrm flipH="1">
            <a:off x="3733800" y="6248400"/>
            <a:ext cx="76200" cy="457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14" name="Freeform 106">
            <a:extLst>
              <a:ext uri="{FF2B5EF4-FFF2-40B4-BE49-F238E27FC236}">
                <a16:creationId xmlns:a16="http://schemas.microsoft.com/office/drawing/2014/main" id="{3BC4460D-4C35-471D-AB4E-32D2A535033B}"/>
              </a:ext>
            </a:extLst>
          </p:cNvPr>
          <p:cNvSpPr>
            <a:spLocks/>
          </p:cNvSpPr>
          <p:nvPr/>
        </p:nvSpPr>
        <p:spPr bwMode="auto">
          <a:xfrm flipH="1">
            <a:off x="4191000" y="5257800"/>
            <a:ext cx="304800" cy="990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15" name="Freeform 107">
            <a:extLst>
              <a:ext uri="{FF2B5EF4-FFF2-40B4-BE49-F238E27FC236}">
                <a16:creationId xmlns:a16="http://schemas.microsoft.com/office/drawing/2014/main" id="{9763D938-8046-4932-929D-5AD91B755AC3}"/>
              </a:ext>
            </a:extLst>
          </p:cNvPr>
          <p:cNvSpPr>
            <a:spLocks/>
          </p:cNvSpPr>
          <p:nvPr/>
        </p:nvSpPr>
        <p:spPr bwMode="auto">
          <a:xfrm flipH="1">
            <a:off x="4648200" y="5410200"/>
            <a:ext cx="152400" cy="609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16" name="Freeform 108">
            <a:extLst>
              <a:ext uri="{FF2B5EF4-FFF2-40B4-BE49-F238E27FC236}">
                <a16:creationId xmlns:a16="http://schemas.microsoft.com/office/drawing/2014/main" id="{7243DFDE-613D-4FFA-A884-C4452249E26A}"/>
              </a:ext>
            </a:extLst>
          </p:cNvPr>
          <p:cNvSpPr>
            <a:spLocks/>
          </p:cNvSpPr>
          <p:nvPr/>
        </p:nvSpPr>
        <p:spPr bwMode="auto">
          <a:xfrm flipH="1">
            <a:off x="3352800" y="6324600"/>
            <a:ext cx="76200" cy="381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17" name="Freeform 109">
            <a:extLst>
              <a:ext uri="{FF2B5EF4-FFF2-40B4-BE49-F238E27FC236}">
                <a16:creationId xmlns:a16="http://schemas.microsoft.com/office/drawing/2014/main" id="{ECB19AB9-140B-438C-AB42-1B23E274B274}"/>
              </a:ext>
            </a:extLst>
          </p:cNvPr>
          <p:cNvSpPr>
            <a:spLocks/>
          </p:cNvSpPr>
          <p:nvPr/>
        </p:nvSpPr>
        <p:spPr bwMode="auto">
          <a:xfrm flipH="1">
            <a:off x="2971800" y="6400800"/>
            <a:ext cx="76200" cy="304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18" name="Freeform 110">
            <a:extLst>
              <a:ext uri="{FF2B5EF4-FFF2-40B4-BE49-F238E27FC236}">
                <a16:creationId xmlns:a16="http://schemas.microsoft.com/office/drawing/2014/main" id="{DE482ABE-31F7-464D-A484-6F00BD6A297A}"/>
              </a:ext>
            </a:extLst>
          </p:cNvPr>
          <p:cNvSpPr>
            <a:spLocks/>
          </p:cNvSpPr>
          <p:nvPr/>
        </p:nvSpPr>
        <p:spPr bwMode="auto">
          <a:xfrm>
            <a:off x="1676400" y="6096000"/>
            <a:ext cx="152400" cy="381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19" name="Freeform 111">
            <a:extLst>
              <a:ext uri="{FF2B5EF4-FFF2-40B4-BE49-F238E27FC236}">
                <a16:creationId xmlns:a16="http://schemas.microsoft.com/office/drawing/2014/main" id="{BA9C4D6A-474F-432D-A212-7BA4B59DFC4B}"/>
              </a:ext>
            </a:extLst>
          </p:cNvPr>
          <p:cNvSpPr>
            <a:spLocks/>
          </p:cNvSpPr>
          <p:nvPr/>
        </p:nvSpPr>
        <p:spPr bwMode="auto">
          <a:xfrm flipH="1">
            <a:off x="1524000" y="6096000"/>
            <a:ext cx="76200" cy="381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20" name="Freeform 112">
            <a:extLst>
              <a:ext uri="{FF2B5EF4-FFF2-40B4-BE49-F238E27FC236}">
                <a16:creationId xmlns:a16="http://schemas.microsoft.com/office/drawing/2014/main" id="{5B60A559-8AA2-434E-B69A-EA6DD8D6D0E3}"/>
              </a:ext>
            </a:extLst>
          </p:cNvPr>
          <p:cNvSpPr>
            <a:spLocks/>
          </p:cNvSpPr>
          <p:nvPr/>
        </p:nvSpPr>
        <p:spPr bwMode="auto">
          <a:xfrm>
            <a:off x="3276600" y="4267200"/>
            <a:ext cx="457200" cy="609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21" name="Freeform 113">
            <a:extLst>
              <a:ext uri="{FF2B5EF4-FFF2-40B4-BE49-F238E27FC236}">
                <a16:creationId xmlns:a16="http://schemas.microsoft.com/office/drawing/2014/main" id="{B0F76833-D419-4FCA-AD4D-76FD2D75D7E2}"/>
              </a:ext>
            </a:extLst>
          </p:cNvPr>
          <p:cNvSpPr>
            <a:spLocks/>
          </p:cNvSpPr>
          <p:nvPr/>
        </p:nvSpPr>
        <p:spPr bwMode="auto">
          <a:xfrm>
            <a:off x="3962400" y="4267200"/>
            <a:ext cx="228600" cy="381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22" name="Freeform 114">
            <a:extLst>
              <a:ext uri="{FF2B5EF4-FFF2-40B4-BE49-F238E27FC236}">
                <a16:creationId xmlns:a16="http://schemas.microsoft.com/office/drawing/2014/main" id="{F3831686-8A8A-4D3B-80CF-7DCC215DF9CB}"/>
              </a:ext>
            </a:extLst>
          </p:cNvPr>
          <p:cNvSpPr>
            <a:spLocks/>
          </p:cNvSpPr>
          <p:nvPr/>
        </p:nvSpPr>
        <p:spPr bwMode="auto">
          <a:xfrm flipH="1">
            <a:off x="4495800" y="4267200"/>
            <a:ext cx="762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23" name="Freeform 115">
            <a:extLst>
              <a:ext uri="{FF2B5EF4-FFF2-40B4-BE49-F238E27FC236}">
                <a16:creationId xmlns:a16="http://schemas.microsoft.com/office/drawing/2014/main" id="{8CA6D9F1-0141-4EE3-ACA3-B86FEEE35DCA}"/>
              </a:ext>
            </a:extLst>
          </p:cNvPr>
          <p:cNvSpPr>
            <a:spLocks/>
          </p:cNvSpPr>
          <p:nvPr/>
        </p:nvSpPr>
        <p:spPr bwMode="auto">
          <a:xfrm>
            <a:off x="5105400" y="2895600"/>
            <a:ext cx="76200" cy="762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24" name="Freeform 116">
            <a:extLst>
              <a:ext uri="{FF2B5EF4-FFF2-40B4-BE49-F238E27FC236}">
                <a16:creationId xmlns:a16="http://schemas.microsoft.com/office/drawing/2014/main" id="{B6574594-5D6A-49C4-9246-9E54C631945F}"/>
              </a:ext>
            </a:extLst>
          </p:cNvPr>
          <p:cNvSpPr>
            <a:spLocks/>
          </p:cNvSpPr>
          <p:nvPr/>
        </p:nvSpPr>
        <p:spPr bwMode="auto">
          <a:xfrm flipH="1">
            <a:off x="4876800" y="2743200"/>
            <a:ext cx="76200" cy="1295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25" name="Freeform 117">
            <a:extLst>
              <a:ext uri="{FF2B5EF4-FFF2-40B4-BE49-F238E27FC236}">
                <a16:creationId xmlns:a16="http://schemas.microsoft.com/office/drawing/2014/main" id="{1D3EFBBA-3E16-4ABF-87D7-ED4C5AAE2B91}"/>
              </a:ext>
            </a:extLst>
          </p:cNvPr>
          <p:cNvSpPr>
            <a:spLocks/>
          </p:cNvSpPr>
          <p:nvPr/>
        </p:nvSpPr>
        <p:spPr bwMode="auto">
          <a:xfrm flipH="1">
            <a:off x="6324600" y="2819400"/>
            <a:ext cx="228600" cy="762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26" name="Freeform 118">
            <a:extLst>
              <a:ext uri="{FF2B5EF4-FFF2-40B4-BE49-F238E27FC236}">
                <a16:creationId xmlns:a16="http://schemas.microsoft.com/office/drawing/2014/main" id="{2E014A6C-F965-4DD0-A325-FB0F1AAA4B55}"/>
              </a:ext>
            </a:extLst>
          </p:cNvPr>
          <p:cNvSpPr>
            <a:spLocks/>
          </p:cNvSpPr>
          <p:nvPr/>
        </p:nvSpPr>
        <p:spPr bwMode="auto">
          <a:xfrm flipH="1">
            <a:off x="6172200" y="2819400"/>
            <a:ext cx="1524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27" name="Freeform 119">
            <a:extLst>
              <a:ext uri="{FF2B5EF4-FFF2-40B4-BE49-F238E27FC236}">
                <a16:creationId xmlns:a16="http://schemas.microsoft.com/office/drawing/2014/main" id="{76FE6793-DBD4-48BA-A1DB-9A85DF1435F0}"/>
              </a:ext>
            </a:extLst>
          </p:cNvPr>
          <p:cNvSpPr>
            <a:spLocks/>
          </p:cNvSpPr>
          <p:nvPr/>
        </p:nvSpPr>
        <p:spPr bwMode="auto">
          <a:xfrm>
            <a:off x="5410200" y="2743200"/>
            <a:ext cx="304800" cy="762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28" name="Freeform 120">
            <a:extLst>
              <a:ext uri="{FF2B5EF4-FFF2-40B4-BE49-F238E27FC236}">
                <a16:creationId xmlns:a16="http://schemas.microsoft.com/office/drawing/2014/main" id="{861A6BB6-95A4-4907-A89E-1A73EF90F1B0}"/>
              </a:ext>
            </a:extLst>
          </p:cNvPr>
          <p:cNvSpPr>
            <a:spLocks/>
          </p:cNvSpPr>
          <p:nvPr/>
        </p:nvSpPr>
        <p:spPr bwMode="auto">
          <a:xfrm flipH="1">
            <a:off x="5791200" y="2819400"/>
            <a:ext cx="304800" cy="609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29" name="Freeform 121">
            <a:extLst>
              <a:ext uri="{FF2B5EF4-FFF2-40B4-BE49-F238E27FC236}">
                <a16:creationId xmlns:a16="http://schemas.microsoft.com/office/drawing/2014/main" id="{9570CA1F-0561-4396-B26E-03A8A991F6D1}"/>
              </a:ext>
            </a:extLst>
          </p:cNvPr>
          <p:cNvSpPr>
            <a:spLocks/>
          </p:cNvSpPr>
          <p:nvPr/>
        </p:nvSpPr>
        <p:spPr bwMode="auto">
          <a:xfrm flipH="1">
            <a:off x="6629400" y="2895600"/>
            <a:ext cx="152400" cy="457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30" name="Freeform 122">
            <a:extLst>
              <a:ext uri="{FF2B5EF4-FFF2-40B4-BE49-F238E27FC236}">
                <a16:creationId xmlns:a16="http://schemas.microsoft.com/office/drawing/2014/main" id="{67A5A985-36A0-4375-9AD3-374F2F413F31}"/>
              </a:ext>
            </a:extLst>
          </p:cNvPr>
          <p:cNvSpPr>
            <a:spLocks/>
          </p:cNvSpPr>
          <p:nvPr/>
        </p:nvSpPr>
        <p:spPr bwMode="auto">
          <a:xfrm flipH="1">
            <a:off x="6858000" y="2971800"/>
            <a:ext cx="228600" cy="457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31" name="Freeform 123">
            <a:extLst>
              <a:ext uri="{FF2B5EF4-FFF2-40B4-BE49-F238E27FC236}">
                <a16:creationId xmlns:a16="http://schemas.microsoft.com/office/drawing/2014/main" id="{09D855FE-A688-4DA1-B9C6-5102D4414B40}"/>
              </a:ext>
            </a:extLst>
          </p:cNvPr>
          <p:cNvSpPr>
            <a:spLocks/>
          </p:cNvSpPr>
          <p:nvPr/>
        </p:nvSpPr>
        <p:spPr bwMode="auto">
          <a:xfrm flipH="1">
            <a:off x="6858000" y="3276600"/>
            <a:ext cx="152400" cy="457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32" name="Freeform 124">
            <a:extLst>
              <a:ext uri="{FF2B5EF4-FFF2-40B4-BE49-F238E27FC236}">
                <a16:creationId xmlns:a16="http://schemas.microsoft.com/office/drawing/2014/main" id="{0394F55E-58F4-4F7F-9C2B-E856E08382C8}"/>
              </a:ext>
            </a:extLst>
          </p:cNvPr>
          <p:cNvSpPr>
            <a:spLocks/>
          </p:cNvSpPr>
          <p:nvPr/>
        </p:nvSpPr>
        <p:spPr bwMode="auto">
          <a:xfrm flipH="1">
            <a:off x="7086600" y="2971800"/>
            <a:ext cx="304800" cy="685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33" name="Freeform 125">
            <a:extLst>
              <a:ext uri="{FF2B5EF4-FFF2-40B4-BE49-F238E27FC236}">
                <a16:creationId xmlns:a16="http://schemas.microsoft.com/office/drawing/2014/main" id="{E6852AB3-3BEE-4CC6-A3F6-57F9D5042000}"/>
              </a:ext>
            </a:extLst>
          </p:cNvPr>
          <p:cNvSpPr>
            <a:spLocks/>
          </p:cNvSpPr>
          <p:nvPr/>
        </p:nvSpPr>
        <p:spPr bwMode="auto">
          <a:xfrm flipH="1">
            <a:off x="7620000" y="2971800"/>
            <a:ext cx="76200" cy="304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34" name="Freeform 126">
            <a:extLst>
              <a:ext uri="{FF2B5EF4-FFF2-40B4-BE49-F238E27FC236}">
                <a16:creationId xmlns:a16="http://schemas.microsoft.com/office/drawing/2014/main" id="{297574B1-7CD5-4A8A-A13E-475EAA2943A6}"/>
              </a:ext>
            </a:extLst>
          </p:cNvPr>
          <p:cNvSpPr>
            <a:spLocks/>
          </p:cNvSpPr>
          <p:nvPr/>
        </p:nvSpPr>
        <p:spPr bwMode="auto">
          <a:xfrm flipH="1">
            <a:off x="7772400" y="2971800"/>
            <a:ext cx="76200" cy="304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35" name="Freeform 127">
            <a:extLst>
              <a:ext uri="{FF2B5EF4-FFF2-40B4-BE49-F238E27FC236}">
                <a16:creationId xmlns:a16="http://schemas.microsoft.com/office/drawing/2014/main" id="{8253F15B-DB61-4126-8853-9556C76F6B57}"/>
              </a:ext>
            </a:extLst>
          </p:cNvPr>
          <p:cNvSpPr>
            <a:spLocks/>
          </p:cNvSpPr>
          <p:nvPr/>
        </p:nvSpPr>
        <p:spPr bwMode="auto">
          <a:xfrm flipH="1">
            <a:off x="7467600" y="3276600"/>
            <a:ext cx="152400" cy="304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36" name="Freeform 128">
            <a:extLst>
              <a:ext uri="{FF2B5EF4-FFF2-40B4-BE49-F238E27FC236}">
                <a16:creationId xmlns:a16="http://schemas.microsoft.com/office/drawing/2014/main" id="{964DEBFE-BCA5-4F27-B507-895A8AA8EA04}"/>
              </a:ext>
            </a:extLst>
          </p:cNvPr>
          <p:cNvSpPr>
            <a:spLocks/>
          </p:cNvSpPr>
          <p:nvPr/>
        </p:nvSpPr>
        <p:spPr bwMode="auto">
          <a:xfrm flipH="1">
            <a:off x="6553200" y="3657600"/>
            <a:ext cx="76200" cy="228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37" name="Freeform 129">
            <a:extLst>
              <a:ext uri="{FF2B5EF4-FFF2-40B4-BE49-F238E27FC236}">
                <a16:creationId xmlns:a16="http://schemas.microsoft.com/office/drawing/2014/main" id="{F04E3827-C5F3-496C-B49C-598AB07B765A}"/>
              </a:ext>
            </a:extLst>
          </p:cNvPr>
          <p:cNvSpPr>
            <a:spLocks/>
          </p:cNvSpPr>
          <p:nvPr/>
        </p:nvSpPr>
        <p:spPr bwMode="auto">
          <a:xfrm flipH="1">
            <a:off x="8001000" y="2971800"/>
            <a:ext cx="152400" cy="457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38" name="Freeform 130">
            <a:extLst>
              <a:ext uri="{FF2B5EF4-FFF2-40B4-BE49-F238E27FC236}">
                <a16:creationId xmlns:a16="http://schemas.microsoft.com/office/drawing/2014/main" id="{761DF661-6040-45A2-9998-AD8061E011DF}"/>
              </a:ext>
            </a:extLst>
          </p:cNvPr>
          <p:cNvSpPr>
            <a:spLocks/>
          </p:cNvSpPr>
          <p:nvPr/>
        </p:nvSpPr>
        <p:spPr bwMode="auto">
          <a:xfrm flipH="1">
            <a:off x="8229600" y="2895600"/>
            <a:ext cx="228600" cy="609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39" name="Freeform 131">
            <a:extLst>
              <a:ext uri="{FF2B5EF4-FFF2-40B4-BE49-F238E27FC236}">
                <a16:creationId xmlns:a16="http://schemas.microsoft.com/office/drawing/2014/main" id="{A0EE7B29-3329-400E-B209-E7400CA21EAD}"/>
              </a:ext>
            </a:extLst>
          </p:cNvPr>
          <p:cNvSpPr>
            <a:spLocks/>
          </p:cNvSpPr>
          <p:nvPr/>
        </p:nvSpPr>
        <p:spPr bwMode="auto">
          <a:xfrm flipH="1">
            <a:off x="4724400" y="6172200"/>
            <a:ext cx="3810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40" name="Freeform 132">
            <a:extLst>
              <a:ext uri="{FF2B5EF4-FFF2-40B4-BE49-F238E27FC236}">
                <a16:creationId xmlns:a16="http://schemas.microsoft.com/office/drawing/2014/main" id="{C3DF0727-542D-4AF1-A077-E1401339180E}"/>
              </a:ext>
            </a:extLst>
          </p:cNvPr>
          <p:cNvSpPr>
            <a:spLocks/>
          </p:cNvSpPr>
          <p:nvPr/>
        </p:nvSpPr>
        <p:spPr bwMode="auto">
          <a:xfrm flipH="1">
            <a:off x="5029200" y="5486400"/>
            <a:ext cx="1066800" cy="1219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41" name="Freeform 133">
            <a:extLst>
              <a:ext uri="{FF2B5EF4-FFF2-40B4-BE49-F238E27FC236}">
                <a16:creationId xmlns:a16="http://schemas.microsoft.com/office/drawing/2014/main" id="{772C392F-6C05-41A6-B393-0C1326DF60C9}"/>
              </a:ext>
            </a:extLst>
          </p:cNvPr>
          <p:cNvSpPr>
            <a:spLocks/>
          </p:cNvSpPr>
          <p:nvPr/>
        </p:nvSpPr>
        <p:spPr bwMode="auto">
          <a:xfrm flipH="1">
            <a:off x="5562600" y="5334000"/>
            <a:ext cx="838200" cy="1371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42" name="Freeform 134">
            <a:extLst>
              <a:ext uri="{FF2B5EF4-FFF2-40B4-BE49-F238E27FC236}">
                <a16:creationId xmlns:a16="http://schemas.microsoft.com/office/drawing/2014/main" id="{C0361B27-1C94-4F84-B4C9-EE57BF3B7021}"/>
              </a:ext>
            </a:extLst>
          </p:cNvPr>
          <p:cNvSpPr>
            <a:spLocks/>
          </p:cNvSpPr>
          <p:nvPr/>
        </p:nvSpPr>
        <p:spPr bwMode="auto">
          <a:xfrm flipH="1">
            <a:off x="7086600" y="3886200"/>
            <a:ext cx="381000" cy="914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43" name="Freeform 135">
            <a:extLst>
              <a:ext uri="{FF2B5EF4-FFF2-40B4-BE49-F238E27FC236}">
                <a16:creationId xmlns:a16="http://schemas.microsoft.com/office/drawing/2014/main" id="{14687AE9-D6E6-41AB-8157-8E975EF17965}"/>
              </a:ext>
            </a:extLst>
          </p:cNvPr>
          <p:cNvSpPr>
            <a:spLocks/>
          </p:cNvSpPr>
          <p:nvPr/>
        </p:nvSpPr>
        <p:spPr bwMode="auto">
          <a:xfrm flipH="1">
            <a:off x="7543800" y="4800600"/>
            <a:ext cx="609600" cy="1295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44" name="Freeform 136">
            <a:extLst>
              <a:ext uri="{FF2B5EF4-FFF2-40B4-BE49-F238E27FC236}">
                <a16:creationId xmlns:a16="http://schemas.microsoft.com/office/drawing/2014/main" id="{A1291A62-A453-4843-BA86-692463D7378F}"/>
              </a:ext>
            </a:extLst>
          </p:cNvPr>
          <p:cNvSpPr>
            <a:spLocks/>
          </p:cNvSpPr>
          <p:nvPr/>
        </p:nvSpPr>
        <p:spPr bwMode="auto">
          <a:xfrm flipH="1">
            <a:off x="7772400" y="4648200"/>
            <a:ext cx="685800" cy="1905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45" name="Freeform 137">
            <a:extLst>
              <a:ext uri="{FF2B5EF4-FFF2-40B4-BE49-F238E27FC236}">
                <a16:creationId xmlns:a16="http://schemas.microsoft.com/office/drawing/2014/main" id="{566BD1B9-503B-4B94-9398-0790CF1974CE}"/>
              </a:ext>
            </a:extLst>
          </p:cNvPr>
          <p:cNvSpPr>
            <a:spLocks/>
          </p:cNvSpPr>
          <p:nvPr/>
        </p:nvSpPr>
        <p:spPr bwMode="auto">
          <a:xfrm flipH="1">
            <a:off x="8153400" y="5562600"/>
            <a:ext cx="457200" cy="1143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46" name="Freeform 138">
            <a:extLst>
              <a:ext uri="{FF2B5EF4-FFF2-40B4-BE49-F238E27FC236}">
                <a16:creationId xmlns:a16="http://schemas.microsoft.com/office/drawing/2014/main" id="{060F13E1-16C5-41D2-9CF8-490150E811CC}"/>
              </a:ext>
            </a:extLst>
          </p:cNvPr>
          <p:cNvSpPr>
            <a:spLocks/>
          </p:cNvSpPr>
          <p:nvPr/>
        </p:nvSpPr>
        <p:spPr bwMode="auto">
          <a:xfrm flipH="1">
            <a:off x="5867400" y="4419600"/>
            <a:ext cx="685800" cy="990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47" name="Freeform 139">
            <a:extLst>
              <a:ext uri="{FF2B5EF4-FFF2-40B4-BE49-F238E27FC236}">
                <a16:creationId xmlns:a16="http://schemas.microsoft.com/office/drawing/2014/main" id="{568F5150-A1E0-4025-B081-AC06C7D3F9A5}"/>
              </a:ext>
            </a:extLst>
          </p:cNvPr>
          <p:cNvSpPr>
            <a:spLocks/>
          </p:cNvSpPr>
          <p:nvPr/>
        </p:nvSpPr>
        <p:spPr bwMode="auto">
          <a:xfrm flipH="1">
            <a:off x="4876800" y="4343400"/>
            <a:ext cx="685800" cy="990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48" name="Freeform 140">
            <a:extLst>
              <a:ext uri="{FF2B5EF4-FFF2-40B4-BE49-F238E27FC236}">
                <a16:creationId xmlns:a16="http://schemas.microsoft.com/office/drawing/2014/main" id="{203120EA-FC6E-4BF3-A28D-D2B9B9DC99F5}"/>
              </a:ext>
            </a:extLst>
          </p:cNvPr>
          <p:cNvSpPr>
            <a:spLocks/>
          </p:cNvSpPr>
          <p:nvPr/>
        </p:nvSpPr>
        <p:spPr bwMode="auto">
          <a:xfrm flipH="1">
            <a:off x="5334000" y="4724400"/>
            <a:ext cx="685800" cy="990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49" name="Freeform 141">
            <a:extLst>
              <a:ext uri="{FF2B5EF4-FFF2-40B4-BE49-F238E27FC236}">
                <a16:creationId xmlns:a16="http://schemas.microsoft.com/office/drawing/2014/main" id="{2DF95023-5515-4542-8EA2-762575D852B4}"/>
              </a:ext>
            </a:extLst>
          </p:cNvPr>
          <p:cNvSpPr>
            <a:spLocks/>
          </p:cNvSpPr>
          <p:nvPr/>
        </p:nvSpPr>
        <p:spPr bwMode="auto">
          <a:xfrm flipH="1">
            <a:off x="5486400" y="4343400"/>
            <a:ext cx="3810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50" name="Freeform 142">
            <a:extLst>
              <a:ext uri="{FF2B5EF4-FFF2-40B4-BE49-F238E27FC236}">
                <a16:creationId xmlns:a16="http://schemas.microsoft.com/office/drawing/2014/main" id="{9CCCBF2B-EF18-4BD2-A2EB-0BF3B735D408}"/>
              </a:ext>
            </a:extLst>
          </p:cNvPr>
          <p:cNvSpPr>
            <a:spLocks/>
          </p:cNvSpPr>
          <p:nvPr/>
        </p:nvSpPr>
        <p:spPr bwMode="auto">
          <a:xfrm flipH="1">
            <a:off x="6553200" y="5029200"/>
            <a:ext cx="609600" cy="990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51" name="Freeform 143">
            <a:extLst>
              <a:ext uri="{FF2B5EF4-FFF2-40B4-BE49-F238E27FC236}">
                <a16:creationId xmlns:a16="http://schemas.microsoft.com/office/drawing/2014/main" id="{2C558BA5-8CB4-4154-8C8F-468C076ACCC3}"/>
              </a:ext>
            </a:extLst>
          </p:cNvPr>
          <p:cNvSpPr>
            <a:spLocks/>
          </p:cNvSpPr>
          <p:nvPr/>
        </p:nvSpPr>
        <p:spPr bwMode="auto">
          <a:xfrm flipH="1">
            <a:off x="7696200" y="3276600"/>
            <a:ext cx="914400" cy="1143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52" name="Freeform 144">
            <a:extLst>
              <a:ext uri="{FF2B5EF4-FFF2-40B4-BE49-F238E27FC236}">
                <a16:creationId xmlns:a16="http://schemas.microsoft.com/office/drawing/2014/main" id="{C700DAE3-A008-48DF-B1E1-525E7BB22066}"/>
              </a:ext>
            </a:extLst>
          </p:cNvPr>
          <p:cNvSpPr>
            <a:spLocks/>
          </p:cNvSpPr>
          <p:nvPr/>
        </p:nvSpPr>
        <p:spPr bwMode="auto">
          <a:xfrm flipH="1">
            <a:off x="6629400" y="3886200"/>
            <a:ext cx="685800" cy="990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53" name="Freeform 145">
            <a:extLst>
              <a:ext uri="{FF2B5EF4-FFF2-40B4-BE49-F238E27FC236}">
                <a16:creationId xmlns:a16="http://schemas.microsoft.com/office/drawing/2014/main" id="{B9F037DD-E3D5-4FE0-805D-D413B430100D}"/>
              </a:ext>
            </a:extLst>
          </p:cNvPr>
          <p:cNvSpPr>
            <a:spLocks/>
          </p:cNvSpPr>
          <p:nvPr/>
        </p:nvSpPr>
        <p:spPr bwMode="auto">
          <a:xfrm flipH="1">
            <a:off x="6477000" y="5257800"/>
            <a:ext cx="228600" cy="762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54" name="Freeform 146">
            <a:extLst>
              <a:ext uri="{FF2B5EF4-FFF2-40B4-BE49-F238E27FC236}">
                <a16:creationId xmlns:a16="http://schemas.microsoft.com/office/drawing/2014/main" id="{EF3E84DB-461F-4AF8-B135-194B37FF4D00}"/>
              </a:ext>
            </a:extLst>
          </p:cNvPr>
          <p:cNvSpPr>
            <a:spLocks/>
          </p:cNvSpPr>
          <p:nvPr/>
        </p:nvSpPr>
        <p:spPr bwMode="auto">
          <a:xfrm flipH="1">
            <a:off x="6248400" y="6096000"/>
            <a:ext cx="228600" cy="609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55" name="Freeform 147">
            <a:extLst>
              <a:ext uri="{FF2B5EF4-FFF2-40B4-BE49-F238E27FC236}">
                <a16:creationId xmlns:a16="http://schemas.microsoft.com/office/drawing/2014/main" id="{CAD63DB1-4130-43FF-85E7-BD69E4A07AA0}"/>
              </a:ext>
            </a:extLst>
          </p:cNvPr>
          <p:cNvSpPr>
            <a:spLocks/>
          </p:cNvSpPr>
          <p:nvPr/>
        </p:nvSpPr>
        <p:spPr bwMode="auto">
          <a:xfrm flipH="1">
            <a:off x="6781800" y="5562600"/>
            <a:ext cx="228600" cy="762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56" name="Freeform 148">
            <a:extLst>
              <a:ext uri="{FF2B5EF4-FFF2-40B4-BE49-F238E27FC236}">
                <a16:creationId xmlns:a16="http://schemas.microsoft.com/office/drawing/2014/main" id="{C2395691-FD9A-42E3-ACB7-F4050D05BD64}"/>
              </a:ext>
            </a:extLst>
          </p:cNvPr>
          <p:cNvSpPr>
            <a:spLocks/>
          </p:cNvSpPr>
          <p:nvPr/>
        </p:nvSpPr>
        <p:spPr bwMode="auto">
          <a:xfrm flipH="1">
            <a:off x="6858000" y="5791200"/>
            <a:ext cx="381000" cy="685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57" name="Freeform 149">
            <a:extLst>
              <a:ext uri="{FF2B5EF4-FFF2-40B4-BE49-F238E27FC236}">
                <a16:creationId xmlns:a16="http://schemas.microsoft.com/office/drawing/2014/main" id="{9D7D8A99-984E-4852-9E06-74F020D41C82}"/>
              </a:ext>
            </a:extLst>
          </p:cNvPr>
          <p:cNvSpPr>
            <a:spLocks/>
          </p:cNvSpPr>
          <p:nvPr/>
        </p:nvSpPr>
        <p:spPr bwMode="auto">
          <a:xfrm flipH="1">
            <a:off x="7162800" y="6248400"/>
            <a:ext cx="2286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58" name="Freeform 150">
            <a:extLst>
              <a:ext uri="{FF2B5EF4-FFF2-40B4-BE49-F238E27FC236}">
                <a16:creationId xmlns:a16="http://schemas.microsoft.com/office/drawing/2014/main" id="{DE91FF48-8DE7-4EE2-9056-E690E8F77662}"/>
              </a:ext>
            </a:extLst>
          </p:cNvPr>
          <p:cNvSpPr>
            <a:spLocks/>
          </p:cNvSpPr>
          <p:nvPr/>
        </p:nvSpPr>
        <p:spPr bwMode="auto">
          <a:xfrm flipH="1">
            <a:off x="7239000" y="4953000"/>
            <a:ext cx="228600" cy="6858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59" name="Freeform 151">
            <a:extLst>
              <a:ext uri="{FF2B5EF4-FFF2-40B4-BE49-F238E27FC236}">
                <a16:creationId xmlns:a16="http://schemas.microsoft.com/office/drawing/2014/main" id="{9F37186A-1593-4710-A93C-2E1DB572A9B7}"/>
              </a:ext>
            </a:extLst>
          </p:cNvPr>
          <p:cNvSpPr>
            <a:spLocks/>
          </p:cNvSpPr>
          <p:nvPr/>
        </p:nvSpPr>
        <p:spPr bwMode="auto">
          <a:xfrm flipH="1">
            <a:off x="7239000" y="4038600"/>
            <a:ext cx="381000" cy="914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60" name="Freeform 152">
            <a:extLst>
              <a:ext uri="{FF2B5EF4-FFF2-40B4-BE49-F238E27FC236}">
                <a16:creationId xmlns:a16="http://schemas.microsoft.com/office/drawing/2014/main" id="{13F33E97-25E8-4792-9F7E-8C4B8199B4E4}"/>
              </a:ext>
            </a:extLst>
          </p:cNvPr>
          <p:cNvSpPr>
            <a:spLocks/>
          </p:cNvSpPr>
          <p:nvPr/>
        </p:nvSpPr>
        <p:spPr bwMode="auto">
          <a:xfrm flipH="1">
            <a:off x="6248400" y="3962400"/>
            <a:ext cx="304800" cy="6096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61" name="Freeform 153">
            <a:extLst>
              <a:ext uri="{FF2B5EF4-FFF2-40B4-BE49-F238E27FC236}">
                <a16:creationId xmlns:a16="http://schemas.microsoft.com/office/drawing/2014/main" id="{E087C774-3969-4D33-A28A-5F5BDDD65C44}"/>
              </a:ext>
            </a:extLst>
          </p:cNvPr>
          <p:cNvSpPr>
            <a:spLocks/>
          </p:cNvSpPr>
          <p:nvPr/>
        </p:nvSpPr>
        <p:spPr bwMode="auto">
          <a:xfrm flipH="1">
            <a:off x="5867400" y="3962400"/>
            <a:ext cx="381000" cy="762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62" name="Freeform 154">
            <a:extLst>
              <a:ext uri="{FF2B5EF4-FFF2-40B4-BE49-F238E27FC236}">
                <a16:creationId xmlns:a16="http://schemas.microsoft.com/office/drawing/2014/main" id="{2D230632-E1F8-453B-97A4-D1FBF12090CB}"/>
              </a:ext>
            </a:extLst>
          </p:cNvPr>
          <p:cNvSpPr>
            <a:spLocks/>
          </p:cNvSpPr>
          <p:nvPr/>
        </p:nvSpPr>
        <p:spPr bwMode="auto">
          <a:xfrm flipH="1">
            <a:off x="8229600" y="3810000"/>
            <a:ext cx="381000" cy="7620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63" name="Freeform 155">
            <a:extLst>
              <a:ext uri="{FF2B5EF4-FFF2-40B4-BE49-F238E27FC236}">
                <a16:creationId xmlns:a16="http://schemas.microsoft.com/office/drawing/2014/main" id="{EF13515B-5AFE-444C-9CA8-4BDA00986899}"/>
              </a:ext>
            </a:extLst>
          </p:cNvPr>
          <p:cNvSpPr>
            <a:spLocks/>
          </p:cNvSpPr>
          <p:nvPr/>
        </p:nvSpPr>
        <p:spPr bwMode="auto">
          <a:xfrm flipH="1">
            <a:off x="6705600" y="3810000"/>
            <a:ext cx="228600" cy="457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64" name="Freeform 156">
            <a:extLst>
              <a:ext uri="{FF2B5EF4-FFF2-40B4-BE49-F238E27FC236}">
                <a16:creationId xmlns:a16="http://schemas.microsoft.com/office/drawing/2014/main" id="{79FD9B90-C51C-4986-BD28-4C9D8F33CF4D}"/>
              </a:ext>
            </a:extLst>
          </p:cNvPr>
          <p:cNvSpPr>
            <a:spLocks/>
          </p:cNvSpPr>
          <p:nvPr/>
        </p:nvSpPr>
        <p:spPr bwMode="auto">
          <a:xfrm flipH="1">
            <a:off x="7620000" y="4800600"/>
            <a:ext cx="228600" cy="5334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65" name="Freeform 157">
            <a:extLst>
              <a:ext uri="{FF2B5EF4-FFF2-40B4-BE49-F238E27FC236}">
                <a16:creationId xmlns:a16="http://schemas.microsoft.com/office/drawing/2014/main" id="{41925CA4-945C-4FDB-A062-4C3A0C3C9C34}"/>
              </a:ext>
            </a:extLst>
          </p:cNvPr>
          <p:cNvSpPr>
            <a:spLocks/>
          </p:cNvSpPr>
          <p:nvPr/>
        </p:nvSpPr>
        <p:spPr bwMode="auto">
          <a:xfrm flipH="1">
            <a:off x="8382000" y="2971800"/>
            <a:ext cx="152400" cy="457200"/>
          </a:xfrm>
          <a:custGeom>
            <a:avLst/>
            <a:gdLst>
              <a:gd name="T0" fmla="*/ 0 w 223"/>
              <a:gd name="T1" fmla="*/ 0 h 307"/>
              <a:gd name="T2" fmla="*/ 2147483647 w 223"/>
              <a:gd name="T3" fmla="*/ 2147483647 h 307"/>
              <a:gd name="T4" fmla="*/ 2147483647 w 223"/>
              <a:gd name="T5" fmla="*/ 2147483647 h 307"/>
              <a:gd name="T6" fmla="*/ 2147483647 w 223"/>
              <a:gd name="T7" fmla="*/ 2147483647 h 307"/>
              <a:gd name="T8" fmla="*/ 2147483647 w 223"/>
              <a:gd name="T9" fmla="*/ 2147483647 h 307"/>
              <a:gd name="T10" fmla="*/ 2147483647 w 223"/>
              <a:gd name="T11" fmla="*/ 2147483647 h 307"/>
              <a:gd name="T12" fmla="*/ 2147483647 w 223"/>
              <a:gd name="T13" fmla="*/ 2147483647 h 307"/>
              <a:gd name="T14" fmla="*/ 0 60000 65536"/>
              <a:gd name="T15" fmla="*/ 0 60000 65536"/>
              <a:gd name="T16" fmla="*/ 0 60000 65536"/>
              <a:gd name="T17" fmla="*/ 0 60000 65536"/>
              <a:gd name="T18" fmla="*/ 0 60000 65536"/>
              <a:gd name="T19" fmla="*/ 0 60000 65536"/>
              <a:gd name="T20" fmla="*/ 0 60000 65536"/>
              <a:gd name="T21" fmla="*/ 0 w 223"/>
              <a:gd name="T22" fmla="*/ 0 h 307"/>
              <a:gd name="T23" fmla="*/ 223 w 22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307">
                <a:moveTo>
                  <a:pt x="0" y="0"/>
                </a:moveTo>
                <a:cubicBezTo>
                  <a:pt x="34" y="49"/>
                  <a:pt x="10" y="67"/>
                  <a:pt x="56" y="111"/>
                </a:cubicBezTo>
                <a:cubicBezTo>
                  <a:pt x="71" y="157"/>
                  <a:pt x="92" y="158"/>
                  <a:pt x="139" y="167"/>
                </a:cubicBezTo>
                <a:cubicBezTo>
                  <a:pt x="145" y="176"/>
                  <a:pt x="153" y="185"/>
                  <a:pt x="158" y="195"/>
                </a:cubicBezTo>
                <a:cubicBezTo>
                  <a:pt x="168" y="215"/>
                  <a:pt x="163" y="242"/>
                  <a:pt x="177" y="260"/>
                </a:cubicBezTo>
                <a:cubicBezTo>
                  <a:pt x="183" y="267"/>
                  <a:pt x="195" y="266"/>
                  <a:pt x="204" y="269"/>
                </a:cubicBezTo>
                <a:cubicBezTo>
                  <a:pt x="216" y="301"/>
                  <a:pt x="207" y="290"/>
                  <a:pt x="223" y="307"/>
                </a:cubicBezTo>
              </a:path>
            </a:pathLst>
          </a:custGeom>
          <a:noFill/>
          <a:ln w="127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66" name="Line 158">
            <a:extLst>
              <a:ext uri="{FF2B5EF4-FFF2-40B4-BE49-F238E27FC236}">
                <a16:creationId xmlns:a16="http://schemas.microsoft.com/office/drawing/2014/main" id="{382B61ED-748D-402D-ACC1-3C26083BC208}"/>
              </a:ext>
            </a:extLst>
          </p:cNvPr>
          <p:cNvSpPr>
            <a:spLocks noChangeShapeType="1"/>
          </p:cNvSpPr>
          <p:nvPr/>
        </p:nvSpPr>
        <p:spPr bwMode="auto">
          <a:xfrm flipH="1">
            <a:off x="6858000" y="3810000"/>
            <a:ext cx="76200" cy="15240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27167" name="Line 159">
            <a:extLst>
              <a:ext uri="{FF2B5EF4-FFF2-40B4-BE49-F238E27FC236}">
                <a16:creationId xmlns:a16="http://schemas.microsoft.com/office/drawing/2014/main" id="{A0D1B902-B60A-4550-9AB0-4E30570A39FC}"/>
              </a:ext>
            </a:extLst>
          </p:cNvPr>
          <p:cNvSpPr>
            <a:spLocks noChangeShapeType="1"/>
          </p:cNvSpPr>
          <p:nvPr/>
        </p:nvSpPr>
        <p:spPr bwMode="auto">
          <a:xfrm flipH="1">
            <a:off x="3048000" y="4267200"/>
            <a:ext cx="76200" cy="15240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27168" name="Line 160">
            <a:extLst>
              <a:ext uri="{FF2B5EF4-FFF2-40B4-BE49-F238E27FC236}">
                <a16:creationId xmlns:a16="http://schemas.microsoft.com/office/drawing/2014/main" id="{DFF7B19E-FFB6-4084-9DD4-6485B2164143}"/>
              </a:ext>
            </a:extLst>
          </p:cNvPr>
          <p:cNvSpPr>
            <a:spLocks noChangeShapeType="1"/>
          </p:cNvSpPr>
          <p:nvPr/>
        </p:nvSpPr>
        <p:spPr bwMode="auto">
          <a:xfrm flipH="1">
            <a:off x="4572000" y="4191000"/>
            <a:ext cx="76200" cy="15240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27169" name="Line 161">
            <a:extLst>
              <a:ext uri="{FF2B5EF4-FFF2-40B4-BE49-F238E27FC236}">
                <a16:creationId xmlns:a16="http://schemas.microsoft.com/office/drawing/2014/main" id="{960E6705-A937-4C19-8374-ED2DD2F41519}"/>
              </a:ext>
            </a:extLst>
          </p:cNvPr>
          <p:cNvSpPr>
            <a:spLocks noChangeShapeType="1"/>
          </p:cNvSpPr>
          <p:nvPr/>
        </p:nvSpPr>
        <p:spPr bwMode="auto">
          <a:xfrm flipH="1">
            <a:off x="838200" y="4419600"/>
            <a:ext cx="76200" cy="15240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27170" name="Freeform 162">
            <a:extLst>
              <a:ext uri="{FF2B5EF4-FFF2-40B4-BE49-F238E27FC236}">
                <a16:creationId xmlns:a16="http://schemas.microsoft.com/office/drawing/2014/main" id="{D90320B6-5805-42D1-8258-AB152363C00B}"/>
              </a:ext>
            </a:extLst>
          </p:cNvPr>
          <p:cNvSpPr>
            <a:spLocks/>
          </p:cNvSpPr>
          <p:nvPr/>
        </p:nvSpPr>
        <p:spPr bwMode="auto">
          <a:xfrm>
            <a:off x="5038725" y="3829050"/>
            <a:ext cx="1885950" cy="1609725"/>
          </a:xfrm>
          <a:custGeom>
            <a:avLst/>
            <a:gdLst>
              <a:gd name="T0" fmla="*/ 2147483647 w 1188"/>
              <a:gd name="T1" fmla="*/ 0 h 1014"/>
              <a:gd name="T2" fmla="*/ 2147483647 w 1188"/>
              <a:gd name="T3" fmla="*/ 2147483647 h 1014"/>
              <a:gd name="T4" fmla="*/ 2147483647 w 1188"/>
              <a:gd name="T5" fmla="*/ 2147483647 h 1014"/>
              <a:gd name="T6" fmla="*/ 2147483647 w 1188"/>
              <a:gd name="T7" fmla="*/ 2147483647 h 1014"/>
              <a:gd name="T8" fmla="*/ 2147483647 w 1188"/>
              <a:gd name="T9" fmla="*/ 2147483647 h 1014"/>
              <a:gd name="T10" fmla="*/ 2147483647 w 1188"/>
              <a:gd name="T11" fmla="*/ 2147483647 h 1014"/>
              <a:gd name="T12" fmla="*/ 2147483647 w 1188"/>
              <a:gd name="T13" fmla="*/ 2147483647 h 1014"/>
              <a:gd name="T14" fmla="*/ 2147483647 w 1188"/>
              <a:gd name="T15" fmla="*/ 2147483647 h 1014"/>
              <a:gd name="T16" fmla="*/ 2147483647 w 1188"/>
              <a:gd name="T17" fmla="*/ 2147483647 h 1014"/>
              <a:gd name="T18" fmla="*/ 2147483647 w 1188"/>
              <a:gd name="T19" fmla="*/ 2147483647 h 1014"/>
              <a:gd name="T20" fmla="*/ 2147483647 w 1188"/>
              <a:gd name="T21" fmla="*/ 2147483647 h 1014"/>
              <a:gd name="T22" fmla="*/ 2147483647 w 1188"/>
              <a:gd name="T23" fmla="*/ 2147483647 h 1014"/>
              <a:gd name="T24" fmla="*/ 2147483647 w 1188"/>
              <a:gd name="T25" fmla="*/ 2147483647 h 1014"/>
              <a:gd name="T26" fmla="*/ 2147483647 w 1188"/>
              <a:gd name="T27" fmla="*/ 2147483647 h 1014"/>
              <a:gd name="T28" fmla="*/ 2147483647 w 1188"/>
              <a:gd name="T29" fmla="*/ 2147483647 h 1014"/>
              <a:gd name="T30" fmla="*/ 2147483647 w 1188"/>
              <a:gd name="T31" fmla="*/ 2147483647 h 1014"/>
              <a:gd name="T32" fmla="*/ 2147483647 w 1188"/>
              <a:gd name="T33" fmla="*/ 2147483647 h 1014"/>
              <a:gd name="T34" fmla="*/ 2147483647 w 1188"/>
              <a:gd name="T35" fmla="*/ 2147483647 h 1014"/>
              <a:gd name="T36" fmla="*/ 2147483647 w 1188"/>
              <a:gd name="T37" fmla="*/ 2147483647 h 1014"/>
              <a:gd name="T38" fmla="*/ 2147483647 w 1188"/>
              <a:gd name="T39" fmla="*/ 2147483647 h 1014"/>
              <a:gd name="T40" fmla="*/ 0 w 1188"/>
              <a:gd name="T41" fmla="*/ 2147483647 h 10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88"/>
              <a:gd name="T64" fmla="*/ 0 h 1014"/>
              <a:gd name="T65" fmla="*/ 1188 w 1188"/>
              <a:gd name="T66" fmla="*/ 1014 h 10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88" h="1014">
                <a:moveTo>
                  <a:pt x="1188" y="0"/>
                </a:moveTo>
                <a:cubicBezTo>
                  <a:pt x="1170" y="18"/>
                  <a:pt x="1166" y="33"/>
                  <a:pt x="1152" y="54"/>
                </a:cubicBezTo>
                <a:cubicBezTo>
                  <a:pt x="1164" y="128"/>
                  <a:pt x="1133" y="146"/>
                  <a:pt x="1068" y="168"/>
                </a:cubicBezTo>
                <a:cubicBezTo>
                  <a:pt x="1046" y="234"/>
                  <a:pt x="1081" y="134"/>
                  <a:pt x="1050" y="204"/>
                </a:cubicBezTo>
                <a:cubicBezTo>
                  <a:pt x="1035" y="237"/>
                  <a:pt x="1027" y="290"/>
                  <a:pt x="990" y="306"/>
                </a:cubicBezTo>
                <a:cubicBezTo>
                  <a:pt x="965" y="317"/>
                  <a:pt x="941" y="323"/>
                  <a:pt x="918" y="336"/>
                </a:cubicBezTo>
                <a:cubicBezTo>
                  <a:pt x="905" y="343"/>
                  <a:pt x="882" y="360"/>
                  <a:pt x="882" y="360"/>
                </a:cubicBezTo>
                <a:cubicBezTo>
                  <a:pt x="855" y="401"/>
                  <a:pt x="840" y="428"/>
                  <a:pt x="792" y="444"/>
                </a:cubicBezTo>
                <a:cubicBezTo>
                  <a:pt x="752" y="484"/>
                  <a:pt x="795" y="446"/>
                  <a:pt x="756" y="468"/>
                </a:cubicBezTo>
                <a:cubicBezTo>
                  <a:pt x="743" y="475"/>
                  <a:pt x="720" y="492"/>
                  <a:pt x="720" y="492"/>
                </a:cubicBezTo>
                <a:cubicBezTo>
                  <a:pt x="709" y="525"/>
                  <a:pt x="664" y="559"/>
                  <a:pt x="630" y="570"/>
                </a:cubicBezTo>
                <a:cubicBezTo>
                  <a:pt x="594" y="597"/>
                  <a:pt x="614" y="582"/>
                  <a:pt x="570" y="612"/>
                </a:cubicBezTo>
                <a:cubicBezTo>
                  <a:pt x="564" y="616"/>
                  <a:pt x="552" y="624"/>
                  <a:pt x="552" y="624"/>
                </a:cubicBezTo>
                <a:cubicBezTo>
                  <a:pt x="523" y="667"/>
                  <a:pt x="438" y="692"/>
                  <a:pt x="390" y="708"/>
                </a:cubicBezTo>
                <a:cubicBezTo>
                  <a:pt x="362" y="717"/>
                  <a:pt x="341" y="746"/>
                  <a:pt x="318" y="762"/>
                </a:cubicBezTo>
                <a:cubicBezTo>
                  <a:pt x="300" y="790"/>
                  <a:pt x="273" y="798"/>
                  <a:pt x="246" y="816"/>
                </a:cubicBezTo>
                <a:cubicBezTo>
                  <a:pt x="238" y="828"/>
                  <a:pt x="223" y="834"/>
                  <a:pt x="216" y="846"/>
                </a:cubicBezTo>
                <a:cubicBezTo>
                  <a:pt x="209" y="857"/>
                  <a:pt x="211" y="871"/>
                  <a:pt x="204" y="882"/>
                </a:cubicBezTo>
                <a:cubicBezTo>
                  <a:pt x="183" y="914"/>
                  <a:pt x="197" y="895"/>
                  <a:pt x="156" y="936"/>
                </a:cubicBezTo>
                <a:cubicBezTo>
                  <a:pt x="150" y="942"/>
                  <a:pt x="146" y="951"/>
                  <a:pt x="138" y="954"/>
                </a:cubicBezTo>
                <a:cubicBezTo>
                  <a:pt x="90" y="970"/>
                  <a:pt x="45" y="991"/>
                  <a:pt x="0" y="1014"/>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71" name="Freeform 163">
            <a:extLst>
              <a:ext uri="{FF2B5EF4-FFF2-40B4-BE49-F238E27FC236}">
                <a16:creationId xmlns:a16="http://schemas.microsoft.com/office/drawing/2014/main" id="{450BE395-EA82-4F7D-8A85-9DB70E63936B}"/>
              </a:ext>
            </a:extLst>
          </p:cNvPr>
          <p:cNvSpPr>
            <a:spLocks/>
          </p:cNvSpPr>
          <p:nvPr/>
        </p:nvSpPr>
        <p:spPr bwMode="auto">
          <a:xfrm>
            <a:off x="4467225" y="4191000"/>
            <a:ext cx="200025" cy="762000"/>
          </a:xfrm>
          <a:custGeom>
            <a:avLst/>
            <a:gdLst>
              <a:gd name="T0" fmla="*/ 2147483647 w 126"/>
              <a:gd name="T1" fmla="*/ 0 h 480"/>
              <a:gd name="T2" fmla="*/ 2147483647 w 126"/>
              <a:gd name="T3" fmla="*/ 2147483647 h 480"/>
              <a:gd name="T4" fmla="*/ 2147483647 w 126"/>
              <a:gd name="T5" fmla="*/ 2147483647 h 480"/>
              <a:gd name="T6" fmla="*/ 2147483647 w 126"/>
              <a:gd name="T7" fmla="*/ 2147483647 h 480"/>
              <a:gd name="T8" fmla="*/ 2147483647 w 126"/>
              <a:gd name="T9" fmla="*/ 2147483647 h 480"/>
              <a:gd name="T10" fmla="*/ 2147483647 w 126"/>
              <a:gd name="T11" fmla="*/ 2147483647 h 480"/>
              <a:gd name="T12" fmla="*/ 2147483647 w 126"/>
              <a:gd name="T13" fmla="*/ 2147483647 h 480"/>
              <a:gd name="T14" fmla="*/ 0 w 126"/>
              <a:gd name="T15" fmla="*/ 2147483647 h 480"/>
              <a:gd name="T16" fmla="*/ 2147483647 w 126"/>
              <a:gd name="T17" fmla="*/ 2147483647 h 480"/>
              <a:gd name="T18" fmla="*/ 2147483647 w 126"/>
              <a:gd name="T19" fmla="*/ 2147483647 h 4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6"/>
              <a:gd name="T31" fmla="*/ 0 h 480"/>
              <a:gd name="T32" fmla="*/ 126 w 126"/>
              <a:gd name="T33" fmla="*/ 480 h 4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6" h="480">
                <a:moveTo>
                  <a:pt x="126" y="0"/>
                </a:moveTo>
                <a:cubicBezTo>
                  <a:pt x="118" y="12"/>
                  <a:pt x="110" y="24"/>
                  <a:pt x="102" y="36"/>
                </a:cubicBezTo>
                <a:cubicBezTo>
                  <a:pt x="79" y="70"/>
                  <a:pt x="98" y="81"/>
                  <a:pt x="66" y="102"/>
                </a:cubicBezTo>
                <a:cubicBezTo>
                  <a:pt x="51" y="148"/>
                  <a:pt x="56" y="126"/>
                  <a:pt x="48" y="168"/>
                </a:cubicBezTo>
                <a:cubicBezTo>
                  <a:pt x="60" y="203"/>
                  <a:pt x="54" y="169"/>
                  <a:pt x="42" y="204"/>
                </a:cubicBezTo>
                <a:cubicBezTo>
                  <a:pt x="38" y="216"/>
                  <a:pt x="39" y="228"/>
                  <a:pt x="36" y="240"/>
                </a:cubicBezTo>
                <a:cubicBezTo>
                  <a:pt x="33" y="252"/>
                  <a:pt x="24" y="276"/>
                  <a:pt x="24" y="276"/>
                </a:cubicBezTo>
                <a:cubicBezTo>
                  <a:pt x="39" y="322"/>
                  <a:pt x="11" y="369"/>
                  <a:pt x="0" y="414"/>
                </a:cubicBezTo>
                <a:cubicBezTo>
                  <a:pt x="24" y="430"/>
                  <a:pt x="48" y="446"/>
                  <a:pt x="72" y="462"/>
                </a:cubicBezTo>
                <a:cubicBezTo>
                  <a:pt x="92" y="475"/>
                  <a:pt x="90" y="467"/>
                  <a:pt x="90" y="480"/>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74" name="Freeform 166">
            <a:extLst>
              <a:ext uri="{FF2B5EF4-FFF2-40B4-BE49-F238E27FC236}">
                <a16:creationId xmlns:a16="http://schemas.microsoft.com/office/drawing/2014/main" id="{EE662CB2-2078-4B5D-9F44-BE31376F035F}"/>
              </a:ext>
            </a:extLst>
          </p:cNvPr>
          <p:cNvSpPr>
            <a:spLocks/>
          </p:cNvSpPr>
          <p:nvPr/>
        </p:nvSpPr>
        <p:spPr bwMode="auto">
          <a:xfrm>
            <a:off x="828675" y="4419600"/>
            <a:ext cx="509588" cy="876300"/>
          </a:xfrm>
          <a:custGeom>
            <a:avLst/>
            <a:gdLst>
              <a:gd name="T0" fmla="*/ 2147483647 w 321"/>
              <a:gd name="T1" fmla="*/ 0 h 552"/>
              <a:gd name="T2" fmla="*/ 2147483647 w 321"/>
              <a:gd name="T3" fmla="*/ 2147483647 h 552"/>
              <a:gd name="T4" fmla="*/ 0 w 321"/>
              <a:gd name="T5" fmla="*/ 2147483647 h 552"/>
              <a:gd name="T6" fmla="*/ 2147483647 w 321"/>
              <a:gd name="T7" fmla="*/ 2147483647 h 552"/>
              <a:gd name="T8" fmla="*/ 2147483647 w 321"/>
              <a:gd name="T9" fmla="*/ 2147483647 h 552"/>
              <a:gd name="T10" fmla="*/ 2147483647 w 321"/>
              <a:gd name="T11" fmla="*/ 2147483647 h 552"/>
              <a:gd name="T12" fmla="*/ 2147483647 w 321"/>
              <a:gd name="T13" fmla="*/ 2147483647 h 552"/>
              <a:gd name="T14" fmla="*/ 2147483647 w 321"/>
              <a:gd name="T15" fmla="*/ 2147483647 h 552"/>
              <a:gd name="T16" fmla="*/ 2147483647 w 321"/>
              <a:gd name="T17" fmla="*/ 2147483647 h 5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1"/>
              <a:gd name="T28" fmla="*/ 0 h 552"/>
              <a:gd name="T29" fmla="*/ 321 w 321"/>
              <a:gd name="T30" fmla="*/ 552 h 5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1" h="552">
                <a:moveTo>
                  <a:pt x="234" y="0"/>
                </a:moveTo>
                <a:cubicBezTo>
                  <a:pt x="166" y="5"/>
                  <a:pt x="109" y="17"/>
                  <a:pt x="42" y="24"/>
                </a:cubicBezTo>
                <a:cubicBezTo>
                  <a:pt x="20" y="38"/>
                  <a:pt x="22" y="52"/>
                  <a:pt x="0" y="66"/>
                </a:cubicBezTo>
                <a:cubicBezTo>
                  <a:pt x="16" y="114"/>
                  <a:pt x="36" y="174"/>
                  <a:pt x="72" y="210"/>
                </a:cubicBezTo>
                <a:cubicBezTo>
                  <a:pt x="85" y="249"/>
                  <a:pt x="112" y="266"/>
                  <a:pt x="150" y="276"/>
                </a:cubicBezTo>
                <a:cubicBezTo>
                  <a:pt x="170" y="289"/>
                  <a:pt x="178" y="305"/>
                  <a:pt x="198" y="318"/>
                </a:cubicBezTo>
                <a:cubicBezTo>
                  <a:pt x="225" y="358"/>
                  <a:pt x="228" y="410"/>
                  <a:pt x="270" y="438"/>
                </a:cubicBezTo>
                <a:cubicBezTo>
                  <a:pt x="279" y="465"/>
                  <a:pt x="292" y="490"/>
                  <a:pt x="312" y="510"/>
                </a:cubicBezTo>
                <a:cubicBezTo>
                  <a:pt x="321" y="536"/>
                  <a:pt x="318" y="522"/>
                  <a:pt x="318" y="552"/>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75" name="Freeform 167">
            <a:extLst>
              <a:ext uri="{FF2B5EF4-FFF2-40B4-BE49-F238E27FC236}">
                <a16:creationId xmlns:a16="http://schemas.microsoft.com/office/drawing/2014/main" id="{A051A400-6072-414E-BD33-E94BBD57C665}"/>
              </a:ext>
            </a:extLst>
          </p:cNvPr>
          <p:cNvSpPr>
            <a:spLocks/>
          </p:cNvSpPr>
          <p:nvPr/>
        </p:nvSpPr>
        <p:spPr bwMode="auto">
          <a:xfrm>
            <a:off x="3067050" y="4276725"/>
            <a:ext cx="57150" cy="212725"/>
          </a:xfrm>
          <a:custGeom>
            <a:avLst/>
            <a:gdLst>
              <a:gd name="T0" fmla="*/ 2147483647 w 36"/>
              <a:gd name="T1" fmla="*/ 0 h 134"/>
              <a:gd name="T2" fmla="*/ 0 w 36"/>
              <a:gd name="T3" fmla="*/ 2147483647 h 134"/>
              <a:gd name="T4" fmla="*/ 2147483647 w 36"/>
              <a:gd name="T5" fmla="*/ 2147483647 h 134"/>
              <a:gd name="T6" fmla="*/ 2147483647 w 36"/>
              <a:gd name="T7" fmla="*/ 2147483647 h 134"/>
              <a:gd name="T8" fmla="*/ 0 60000 65536"/>
              <a:gd name="T9" fmla="*/ 0 60000 65536"/>
              <a:gd name="T10" fmla="*/ 0 60000 65536"/>
              <a:gd name="T11" fmla="*/ 0 60000 65536"/>
              <a:gd name="T12" fmla="*/ 0 w 36"/>
              <a:gd name="T13" fmla="*/ 0 h 134"/>
              <a:gd name="T14" fmla="*/ 36 w 36"/>
              <a:gd name="T15" fmla="*/ 134 h 134"/>
            </a:gdLst>
            <a:ahLst/>
            <a:cxnLst>
              <a:cxn ang="T8">
                <a:pos x="T0" y="T1"/>
              </a:cxn>
              <a:cxn ang="T9">
                <a:pos x="T2" y="T3"/>
              </a:cxn>
              <a:cxn ang="T10">
                <a:pos x="T4" y="T5"/>
              </a:cxn>
              <a:cxn ang="T11">
                <a:pos x="T6" y="T7"/>
              </a:cxn>
            </a:cxnLst>
            <a:rect l="T12" t="T13" r="T14" b="T15"/>
            <a:pathLst>
              <a:path w="36" h="134">
                <a:moveTo>
                  <a:pt x="36" y="0"/>
                </a:moveTo>
                <a:cubicBezTo>
                  <a:pt x="14" y="14"/>
                  <a:pt x="14" y="27"/>
                  <a:pt x="0" y="48"/>
                </a:cubicBezTo>
                <a:cubicBezTo>
                  <a:pt x="2" y="62"/>
                  <a:pt x="0" y="77"/>
                  <a:pt x="6" y="90"/>
                </a:cubicBezTo>
                <a:cubicBezTo>
                  <a:pt x="26" y="134"/>
                  <a:pt x="24" y="86"/>
                  <a:pt x="24" y="108"/>
                </a:cubicBezTo>
              </a:path>
            </a:pathLst>
          </a:cu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427176" name="Oval 168">
            <a:extLst>
              <a:ext uri="{FF2B5EF4-FFF2-40B4-BE49-F238E27FC236}">
                <a16:creationId xmlns:a16="http://schemas.microsoft.com/office/drawing/2014/main" id="{2EE20DDF-2798-4CF7-AA0A-69F5377F141A}"/>
              </a:ext>
            </a:extLst>
          </p:cNvPr>
          <p:cNvSpPr>
            <a:spLocks noChangeArrowheads="1"/>
          </p:cNvSpPr>
          <p:nvPr/>
        </p:nvSpPr>
        <p:spPr bwMode="auto">
          <a:xfrm>
            <a:off x="6553200" y="3733800"/>
            <a:ext cx="1981200" cy="25146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427177" name="Oval 169">
            <a:extLst>
              <a:ext uri="{FF2B5EF4-FFF2-40B4-BE49-F238E27FC236}">
                <a16:creationId xmlns:a16="http://schemas.microsoft.com/office/drawing/2014/main" id="{420EE445-4FDA-497A-A699-F49E896E2F7F}"/>
              </a:ext>
            </a:extLst>
          </p:cNvPr>
          <p:cNvSpPr>
            <a:spLocks noChangeArrowheads="1"/>
          </p:cNvSpPr>
          <p:nvPr/>
        </p:nvSpPr>
        <p:spPr bwMode="auto">
          <a:xfrm>
            <a:off x="3352800" y="4267200"/>
            <a:ext cx="1524000" cy="6096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427178" name="Oval 170">
            <a:extLst>
              <a:ext uri="{FF2B5EF4-FFF2-40B4-BE49-F238E27FC236}">
                <a16:creationId xmlns:a16="http://schemas.microsoft.com/office/drawing/2014/main" id="{84857ADE-E9F0-4318-8F29-DB2ABE84F8AC}"/>
              </a:ext>
            </a:extLst>
          </p:cNvPr>
          <p:cNvSpPr>
            <a:spLocks noChangeArrowheads="1"/>
          </p:cNvSpPr>
          <p:nvPr/>
        </p:nvSpPr>
        <p:spPr bwMode="auto">
          <a:xfrm>
            <a:off x="1524000" y="4419600"/>
            <a:ext cx="1676400" cy="9144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427179" name="Oval 171">
            <a:extLst>
              <a:ext uri="{FF2B5EF4-FFF2-40B4-BE49-F238E27FC236}">
                <a16:creationId xmlns:a16="http://schemas.microsoft.com/office/drawing/2014/main" id="{57C2B7CF-5A01-4E5B-AB80-52C0E54A40E3}"/>
              </a:ext>
            </a:extLst>
          </p:cNvPr>
          <p:cNvSpPr>
            <a:spLocks noChangeArrowheads="1"/>
          </p:cNvSpPr>
          <p:nvPr/>
        </p:nvSpPr>
        <p:spPr bwMode="auto">
          <a:xfrm rot="1061562">
            <a:off x="4687888" y="4008438"/>
            <a:ext cx="1676400" cy="2614612"/>
          </a:xfrm>
          <a:prstGeom prst="ellipse">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427180" name="Oval 172">
            <a:extLst>
              <a:ext uri="{FF2B5EF4-FFF2-40B4-BE49-F238E27FC236}">
                <a16:creationId xmlns:a16="http://schemas.microsoft.com/office/drawing/2014/main" id="{7577C549-0056-4D6D-97F8-D51C9AD5B05D}"/>
              </a:ext>
            </a:extLst>
          </p:cNvPr>
          <p:cNvSpPr>
            <a:spLocks noChangeArrowheads="1"/>
          </p:cNvSpPr>
          <p:nvPr/>
        </p:nvSpPr>
        <p:spPr bwMode="auto">
          <a:xfrm>
            <a:off x="533400" y="4495800"/>
            <a:ext cx="1066800" cy="2209800"/>
          </a:xfrm>
          <a:prstGeom prst="ellipse">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427181" name="Oval 173">
            <a:extLst>
              <a:ext uri="{FF2B5EF4-FFF2-40B4-BE49-F238E27FC236}">
                <a16:creationId xmlns:a16="http://schemas.microsoft.com/office/drawing/2014/main" id="{13518A1F-437D-419B-B1BE-DF07B5B8499E}"/>
              </a:ext>
            </a:extLst>
          </p:cNvPr>
          <p:cNvSpPr>
            <a:spLocks noChangeArrowheads="1"/>
          </p:cNvSpPr>
          <p:nvPr/>
        </p:nvSpPr>
        <p:spPr bwMode="auto">
          <a:xfrm rot="2461257">
            <a:off x="2514600" y="4675188"/>
            <a:ext cx="990600" cy="2286000"/>
          </a:xfrm>
          <a:prstGeom prst="ellipse">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27061"/>
                                        </p:tgtEl>
                                        <p:attrNameLst>
                                          <p:attrName>style.visibility</p:attrName>
                                        </p:attrNameLst>
                                      </p:cBhvr>
                                      <p:to>
                                        <p:strVal val="visible"/>
                                      </p:to>
                                    </p:set>
                                    <p:animEffect transition="in" filter="wipe(down)">
                                      <p:cBhvr>
                                        <p:cTn id="7" dur="1000"/>
                                        <p:tgtEl>
                                          <p:spTgt spid="427061"/>
                                        </p:tgtEl>
                                      </p:cBhvr>
                                    </p:animEffect>
                                  </p:childTnLst>
                                </p:cTn>
                              </p:par>
                            </p:childTnLst>
                          </p:cTn>
                        </p:par>
                        <p:par>
                          <p:cTn id="8" fill="hold" nodeType="afterGroup">
                            <p:stCondLst>
                              <p:cond delay="1000"/>
                            </p:stCondLst>
                            <p:childTnLst>
                              <p:par>
                                <p:cTn id="9" presetID="22" presetClass="entr" presetSubtype="4" fill="hold" nodeType="afterEffect">
                                  <p:stCondLst>
                                    <p:cond delay="0"/>
                                  </p:stCondLst>
                                  <p:childTnLst>
                                    <p:set>
                                      <p:cBhvr>
                                        <p:cTn id="10" dur="1" fill="hold">
                                          <p:stCondLst>
                                            <p:cond delay="0"/>
                                          </p:stCondLst>
                                        </p:cTn>
                                        <p:tgtEl>
                                          <p:spTgt spid="427060"/>
                                        </p:tgtEl>
                                        <p:attrNameLst>
                                          <p:attrName>style.visibility</p:attrName>
                                        </p:attrNameLst>
                                      </p:cBhvr>
                                      <p:to>
                                        <p:strVal val="visible"/>
                                      </p:to>
                                    </p:set>
                                    <p:animEffect transition="in" filter="wipe(down)">
                                      <p:cBhvr>
                                        <p:cTn id="11" dur="1000"/>
                                        <p:tgtEl>
                                          <p:spTgt spid="427060"/>
                                        </p:tgtEl>
                                      </p:cBhvr>
                                    </p:animEffect>
                                  </p:childTnLst>
                                </p:cTn>
                              </p:par>
                            </p:childTnLst>
                          </p:cTn>
                        </p:par>
                        <p:par>
                          <p:cTn id="12" fill="hold" nodeType="afterGroup">
                            <p:stCondLst>
                              <p:cond delay="2000"/>
                            </p:stCondLst>
                            <p:childTnLst>
                              <p:par>
                                <p:cTn id="13" presetID="22" presetClass="entr" presetSubtype="1" fill="hold" nodeType="afterEffect">
                                  <p:stCondLst>
                                    <p:cond delay="0"/>
                                  </p:stCondLst>
                                  <p:childTnLst>
                                    <p:set>
                                      <p:cBhvr>
                                        <p:cTn id="14" dur="1" fill="hold">
                                          <p:stCondLst>
                                            <p:cond delay="0"/>
                                          </p:stCondLst>
                                        </p:cTn>
                                        <p:tgtEl>
                                          <p:spTgt spid="427166"/>
                                        </p:tgtEl>
                                        <p:attrNameLst>
                                          <p:attrName>style.visibility</p:attrName>
                                        </p:attrNameLst>
                                      </p:cBhvr>
                                      <p:to>
                                        <p:strVal val="visible"/>
                                      </p:to>
                                    </p:set>
                                    <p:animEffect transition="in" filter="wipe(up)">
                                      <p:cBhvr>
                                        <p:cTn id="15" dur="500"/>
                                        <p:tgtEl>
                                          <p:spTgt spid="427166"/>
                                        </p:tgtEl>
                                      </p:cBhvr>
                                    </p:animEffect>
                                  </p:childTnLst>
                                </p:cTn>
                              </p:par>
                            </p:childTnLst>
                          </p:cTn>
                        </p:par>
                        <p:par>
                          <p:cTn id="16" fill="hold" nodeType="afterGroup">
                            <p:stCondLst>
                              <p:cond delay="2500"/>
                            </p:stCondLst>
                            <p:childTnLst>
                              <p:par>
                                <p:cTn id="17" presetID="22" presetClass="entr" presetSubtype="1" fill="hold" nodeType="afterEffect">
                                  <p:stCondLst>
                                    <p:cond delay="0"/>
                                  </p:stCondLst>
                                  <p:childTnLst>
                                    <p:set>
                                      <p:cBhvr>
                                        <p:cTn id="18" dur="1" fill="hold">
                                          <p:stCondLst>
                                            <p:cond delay="0"/>
                                          </p:stCondLst>
                                        </p:cTn>
                                        <p:tgtEl>
                                          <p:spTgt spid="427168"/>
                                        </p:tgtEl>
                                        <p:attrNameLst>
                                          <p:attrName>style.visibility</p:attrName>
                                        </p:attrNameLst>
                                      </p:cBhvr>
                                      <p:to>
                                        <p:strVal val="visible"/>
                                      </p:to>
                                    </p:set>
                                    <p:animEffect transition="in" filter="wipe(up)">
                                      <p:cBhvr>
                                        <p:cTn id="19" dur="500"/>
                                        <p:tgtEl>
                                          <p:spTgt spid="427168"/>
                                        </p:tgtEl>
                                      </p:cBhvr>
                                    </p:animEffect>
                                  </p:childTnLst>
                                </p:cTn>
                              </p:par>
                            </p:childTnLst>
                          </p:cTn>
                        </p:par>
                        <p:par>
                          <p:cTn id="20" fill="hold" nodeType="afterGroup">
                            <p:stCondLst>
                              <p:cond delay="3000"/>
                            </p:stCondLst>
                            <p:childTnLst>
                              <p:par>
                                <p:cTn id="21" presetID="22" presetClass="entr" presetSubtype="1" fill="hold" nodeType="afterEffect">
                                  <p:stCondLst>
                                    <p:cond delay="0"/>
                                  </p:stCondLst>
                                  <p:childTnLst>
                                    <p:set>
                                      <p:cBhvr>
                                        <p:cTn id="22" dur="1" fill="hold">
                                          <p:stCondLst>
                                            <p:cond delay="0"/>
                                          </p:stCondLst>
                                        </p:cTn>
                                        <p:tgtEl>
                                          <p:spTgt spid="427167"/>
                                        </p:tgtEl>
                                        <p:attrNameLst>
                                          <p:attrName>style.visibility</p:attrName>
                                        </p:attrNameLst>
                                      </p:cBhvr>
                                      <p:to>
                                        <p:strVal val="visible"/>
                                      </p:to>
                                    </p:set>
                                    <p:animEffect transition="in" filter="wipe(up)">
                                      <p:cBhvr>
                                        <p:cTn id="23" dur="500"/>
                                        <p:tgtEl>
                                          <p:spTgt spid="427167"/>
                                        </p:tgtEl>
                                      </p:cBhvr>
                                    </p:animEffect>
                                  </p:childTnLst>
                                </p:cTn>
                              </p:par>
                            </p:childTnLst>
                          </p:cTn>
                        </p:par>
                        <p:par>
                          <p:cTn id="24" fill="hold" nodeType="afterGroup">
                            <p:stCondLst>
                              <p:cond delay="3500"/>
                            </p:stCondLst>
                            <p:childTnLst>
                              <p:par>
                                <p:cTn id="25" presetID="22" presetClass="entr" presetSubtype="1" fill="hold" nodeType="afterEffect">
                                  <p:stCondLst>
                                    <p:cond delay="0"/>
                                  </p:stCondLst>
                                  <p:childTnLst>
                                    <p:set>
                                      <p:cBhvr>
                                        <p:cTn id="26" dur="1" fill="hold">
                                          <p:stCondLst>
                                            <p:cond delay="0"/>
                                          </p:stCondLst>
                                        </p:cTn>
                                        <p:tgtEl>
                                          <p:spTgt spid="427169"/>
                                        </p:tgtEl>
                                        <p:attrNameLst>
                                          <p:attrName>style.visibility</p:attrName>
                                        </p:attrNameLst>
                                      </p:cBhvr>
                                      <p:to>
                                        <p:strVal val="visible"/>
                                      </p:to>
                                    </p:set>
                                    <p:animEffect transition="in" filter="wipe(up)">
                                      <p:cBhvr>
                                        <p:cTn id="27" dur="500"/>
                                        <p:tgtEl>
                                          <p:spTgt spid="42716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7"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3000" fill="hold"/>
                                        <p:tgtEl>
                                          <p:spTgt spid="2"/>
                                        </p:tgtEl>
                                        <p:attrNameLst>
                                          <p:attrName>ppt_x</p:attrName>
                                        </p:attrNameLst>
                                      </p:cBhvr>
                                      <p:tavLst>
                                        <p:tav tm="0">
                                          <p:val>
                                            <p:strVal val="1+#ppt_w/2"/>
                                          </p:val>
                                        </p:tav>
                                        <p:tav tm="100000">
                                          <p:val>
                                            <p:strVal val="#ppt_x"/>
                                          </p:val>
                                        </p:tav>
                                      </p:tavLst>
                                    </p:anim>
                                    <p:anim calcmode="lin" valueType="num">
                                      <p:cBhvr additive="base">
                                        <p:cTn id="33" dur="3000" fill="hold"/>
                                        <p:tgtEl>
                                          <p:spTgt spid="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100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3000" fill="hold"/>
                                        <p:tgtEl>
                                          <p:spTgt spid="3"/>
                                        </p:tgtEl>
                                        <p:attrNameLst>
                                          <p:attrName>ppt_x</p:attrName>
                                        </p:attrNameLst>
                                      </p:cBhvr>
                                      <p:tavLst>
                                        <p:tav tm="0">
                                          <p:val>
                                            <p:strVal val="0-#ppt_w/2"/>
                                          </p:val>
                                        </p:tav>
                                        <p:tav tm="100000">
                                          <p:val>
                                            <p:strVal val="#ppt_x"/>
                                          </p:val>
                                        </p:tav>
                                      </p:tavLst>
                                    </p:anim>
                                    <p:anim calcmode="lin" valueType="num">
                                      <p:cBhvr additive="base">
                                        <p:cTn id="37" dur="3000" fill="hold"/>
                                        <p:tgtEl>
                                          <p:spTgt spid="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4000"/>
                            </p:stCondLst>
                            <p:childTnLst>
                              <p:par>
                                <p:cTn id="39" presetID="22" presetClass="entr" presetSubtype="1" fill="hold" nodeType="afterEffect">
                                  <p:stCondLst>
                                    <p:cond delay="1000"/>
                                  </p:stCondLst>
                                  <p:childTnLst>
                                    <p:set>
                                      <p:cBhvr>
                                        <p:cTn id="40" dur="1" fill="hold">
                                          <p:stCondLst>
                                            <p:cond delay="0"/>
                                          </p:stCondLst>
                                        </p:cTn>
                                        <p:tgtEl>
                                          <p:spTgt spid="427043"/>
                                        </p:tgtEl>
                                        <p:attrNameLst>
                                          <p:attrName>style.visibility</p:attrName>
                                        </p:attrNameLst>
                                      </p:cBhvr>
                                      <p:to>
                                        <p:strVal val="visible"/>
                                      </p:to>
                                    </p:set>
                                    <p:animEffect transition="in" filter="wipe(up)">
                                      <p:cBhvr>
                                        <p:cTn id="41" dur="3000"/>
                                        <p:tgtEl>
                                          <p:spTgt spid="427043"/>
                                        </p:tgtEl>
                                      </p:cBhvr>
                                    </p:animEffect>
                                  </p:childTnLst>
                                  <p:subTnLst>
                                    <p:audio>
                                      <p:cMediaNode>
                                        <p:cTn display="0" masterRel="sameClick">
                                          <p:stCondLst>
                                            <p:cond evt="begin" delay="0">
                                              <p:tn val="39"/>
                                            </p:cond>
                                          </p:stCondLst>
                                          <p:endCondLst>
                                            <p:cond evt="onStopAudio" delay="0">
                                              <p:tgtEl>
                                                <p:sldTgt/>
                                              </p:tgtEl>
                                            </p:cond>
                                          </p:endCondLst>
                                        </p:cTn>
                                        <p:tgtEl>
                                          <p:sndTgt r:embed="rId4" name="explode.wav"/>
                                        </p:tgtEl>
                                      </p:cMediaNode>
                                    </p:audio>
                                  </p:subTnLst>
                                </p:cTn>
                              </p:par>
                            </p:childTnLst>
                          </p:cTn>
                        </p:par>
                        <p:par>
                          <p:cTn id="42" fill="hold" nodeType="afterGroup">
                            <p:stCondLst>
                              <p:cond delay="8000"/>
                            </p:stCondLst>
                            <p:childTnLst>
                              <p:par>
                                <p:cTn id="43" presetID="22" presetClass="entr" presetSubtype="1" fill="hold" nodeType="afterEffect">
                                  <p:stCondLst>
                                    <p:cond delay="0"/>
                                  </p:stCondLst>
                                  <p:childTnLst>
                                    <p:set>
                                      <p:cBhvr>
                                        <p:cTn id="44" dur="1" fill="hold">
                                          <p:stCondLst>
                                            <p:cond delay="0"/>
                                          </p:stCondLst>
                                        </p:cTn>
                                        <p:tgtEl>
                                          <p:spTgt spid="427064"/>
                                        </p:tgtEl>
                                        <p:attrNameLst>
                                          <p:attrName>style.visibility</p:attrName>
                                        </p:attrNameLst>
                                      </p:cBhvr>
                                      <p:to>
                                        <p:strVal val="visible"/>
                                      </p:to>
                                    </p:set>
                                    <p:animEffect transition="in" filter="wipe(up)">
                                      <p:cBhvr>
                                        <p:cTn id="45" dur="2000"/>
                                        <p:tgtEl>
                                          <p:spTgt spid="427064"/>
                                        </p:tgtEl>
                                      </p:cBhvr>
                                    </p:animEffect>
                                  </p:childTnLst>
                                </p:cTn>
                              </p:par>
                              <p:par>
                                <p:cTn id="46" presetID="22" presetClass="entr" presetSubtype="1" fill="hold" nodeType="withEffect">
                                  <p:stCondLst>
                                    <p:cond delay="0"/>
                                  </p:stCondLst>
                                  <p:childTnLst>
                                    <p:set>
                                      <p:cBhvr>
                                        <p:cTn id="47" dur="1" fill="hold">
                                          <p:stCondLst>
                                            <p:cond delay="0"/>
                                          </p:stCondLst>
                                        </p:cTn>
                                        <p:tgtEl>
                                          <p:spTgt spid="427065"/>
                                        </p:tgtEl>
                                        <p:attrNameLst>
                                          <p:attrName>style.visibility</p:attrName>
                                        </p:attrNameLst>
                                      </p:cBhvr>
                                      <p:to>
                                        <p:strVal val="visible"/>
                                      </p:to>
                                    </p:set>
                                    <p:animEffect transition="in" filter="wipe(up)">
                                      <p:cBhvr>
                                        <p:cTn id="48" dur="2000"/>
                                        <p:tgtEl>
                                          <p:spTgt spid="427065"/>
                                        </p:tgtEl>
                                      </p:cBhvr>
                                    </p:animEffect>
                                  </p:childTnLst>
                                </p:cTn>
                              </p:par>
                              <p:par>
                                <p:cTn id="49" presetID="22" presetClass="entr" presetSubtype="1" fill="hold" nodeType="withEffect">
                                  <p:stCondLst>
                                    <p:cond delay="0"/>
                                  </p:stCondLst>
                                  <p:childTnLst>
                                    <p:set>
                                      <p:cBhvr>
                                        <p:cTn id="50" dur="1" fill="hold">
                                          <p:stCondLst>
                                            <p:cond delay="0"/>
                                          </p:stCondLst>
                                        </p:cTn>
                                        <p:tgtEl>
                                          <p:spTgt spid="427066"/>
                                        </p:tgtEl>
                                        <p:attrNameLst>
                                          <p:attrName>style.visibility</p:attrName>
                                        </p:attrNameLst>
                                      </p:cBhvr>
                                      <p:to>
                                        <p:strVal val="visible"/>
                                      </p:to>
                                    </p:set>
                                    <p:animEffect transition="in" filter="wipe(up)">
                                      <p:cBhvr>
                                        <p:cTn id="51" dur="2000"/>
                                        <p:tgtEl>
                                          <p:spTgt spid="427066"/>
                                        </p:tgtEl>
                                      </p:cBhvr>
                                    </p:animEffect>
                                  </p:childTnLst>
                                </p:cTn>
                              </p:par>
                              <p:par>
                                <p:cTn id="52" presetID="22" presetClass="entr" presetSubtype="1" fill="hold" nodeType="withEffect">
                                  <p:stCondLst>
                                    <p:cond delay="0"/>
                                  </p:stCondLst>
                                  <p:childTnLst>
                                    <p:set>
                                      <p:cBhvr>
                                        <p:cTn id="53" dur="1" fill="hold">
                                          <p:stCondLst>
                                            <p:cond delay="0"/>
                                          </p:stCondLst>
                                        </p:cTn>
                                        <p:tgtEl>
                                          <p:spTgt spid="427067"/>
                                        </p:tgtEl>
                                        <p:attrNameLst>
                                          <p:attrName>style.visibility</p:attrName>
                                        </p:attrNameLst>
                                      </p:cBhvr>
                                      <p:to>
                                        <p:strVal val="visible"/>
                                      </p:to>
                                    </p:set>
                                    <p:animEffect transition="in" filter="wipe(up)">
                                      <p:cBhvr>
                                        <p:cTn id="54" dur="2000"/>
                                        <p:tgtEl>
                                          <p:spTgt spid="427067"/>
                                        </p:tgtEl>
                                      </p:cBhvr>
                                    </p:animEffect>
                                  </p:childTnLst>
                                </p:cTn>
                              </p:par>
                              <p:par>
                                <p:cTn id="55" presetID="22" presetClass="entr" presetSubtype="1" fill="hold" nodeType="withEffect">
                                  <p:stCondLst>
                                    <p:cond delay="0"/>
                                  </p:stCondLst>
                                  <p:childTnLst>
                                    <p:set>
                                      <p:cBhvr>
                                        <p:cTn id="56" dur="1" fill="hold">
                                          <p:stCondLst>
                                            <p:cond delay="0"/>
                                          </p:stCondLst>
                                        </p:cTn>
                                        <p:tgtEl>
                                          <p:spTgt spid="427068"/>
                                        </p:tgtEl>
                                        <p:attrNameLst>
                                          <p:attrName>style.visibility</p:attrName>
                                        </p:attrNameLst>
                                      </p:cBhvr>
                                      <p:to>
                                        <p:strVal val="visible"/>
                                      </p:to>
                                    </p:set>
                                    <p:animEffect transition="in" filter="wipe(up)">
                                      <p:cBhvr>
                                        <p:cTn id="57" dur="2000"/>
                                        <p:tgtEl>
                                          <p:spTgt spid="427068"/>
                                        </p:tgtEl>
                                      </p:cBhvr>
                                    </p:animEffect>
                                  </p:childTnLst>
                                </p:cTn>
                              </p:par>
                              <p:par>
                                <p:cTn id="58" presetID="22" presetClass="entr" presetSubtype="1" fill="hold" nodeType="withEffect">
                                  <p:stCondLst>
                                    <p:cond delay="0"/>
                                  </p:stCondLst>
                                  <p:childTnLst>
                                    <p:set>
                                      <p:cBhvr>
                                        <p:cTn id="59" dur="1" fill="hold">
                                          <p:stCondLst>
                                            <p:cond delay="0"/>
                                          </p:stCondLst>
                                        </p:cTn>
                                        <p:tgtEl>
                                          <p:spTgt spid="427069"/>
                                        </p:tgtEl>
                                        <p:attrNameLst>
                                          <p:attrName>style.visibility</p:attrName>
                                        </p:attrNameLst>
                                      </p:cBhvr>
                                      <p:to>
                                        <p:strVal val="visible"/>
                                      </p:to>
                                    </p:set>
                                    <p:animEffect transition="in" filter="wipe(up)">
                                      <p:cBhvr>
                                        <p:cTn id="60" dur="2000"/>
                                        <p:tgtEl>
                                          <p:spTgt spid="427069"/>
                                        </p:tgtEl>
                                      </p:cBhvr>
                                    </p:animEffect>
                                  </p:childTnLst>
                                </p:cTn>
                              </p:par>
                              <p:par>
                                <p:cTn id="61" presetID="22" presetClass="entr" presetSubtype="1" fill="hold" nodeType="withEffect">
                                  <p:stCondLst>
                                    <p:cond delay="0"/>
                                  </p:stCondLst>
                                  <p:childTnLst>
                                    <p:set>
                                      <p:cBhvr>
                                        <p:cTn id="62" dur="1" fill="hold">
                                          <p:stCondLst>
                                            <p:cond delay="0"/>
                                          </p:stCondLst>
                                        </p:cTn>
                                        <p:tgtEl>
                                          <p:spTgt spid="427070"/>
                                        </p:tgtEl>
                                        <p:attrNameLst>
                                          <p:attrName>style.visibility</p:attrName>
                                        </p:attrNameLst>
                                      </p:cBhvr>
                                      <p:to>
                                        <p:strVal val="visible"/>
                                      </p:to>
                                    </p:set>
                                    <p:animEffect transition="in" filter="wipe(up)">
                                      <p:cBhvr>
                                        <p:cTn id="63" dur="2000"/>
                                        <p:tgtEl>
                                          <p:spTgt spid="427070"/>
                                        </p:tgtEl>
                                      </p:cBhvr>
                                    </p:animEffect>
                                  </p:childTnLst>
                                </p:cTn>
                              </p:par>
                              <p:par>
                                <p:cTn id="64" presetID="22" presetClass="entr" presetSubtype="1" fill="hold" nodeType="withEffect">
                                  <p:stCondLst>
                                    <p:cond delay="0"/>
                                  </p:stCondLst>
                                  <p:childTnLst>
                                    <p:set>
                                      <p:cBhvr>
                                        <p:cTn id="65" dur="1" fill="hold">
                                          <p:stCondLst>
                                            <p:cond delay="0"/>
                                          </p:stCondLst>
                                        </p:cTn>
                                        <p:tgtEl>
                                          <p:spTgt spid="427071"/>
                                        </p:tgtEl>
                                        <p:attrNameLst>
                                          <p:attrName>style.visibility</p:attrName>
                                        </p:attrNameLst>
                                      </p:cBhvr>
                                      <p:to>
                                        <p:strVal val="visible"/>
                                      </p:to>
                                    </p:set>
                                    <p:animEffect transition="in" filter="wipe(up)">
                                      <p:cBhvr>
                                        <p:cTn id="66" dur="2000"/>
                                        <p:tgtEl>
                                          <p:spTgt spid="427071"/>
                                        </p:tgtEl>
                                      </p:cBhvr>
                                    </p:animEffect>
                                  </p:childTnLst>
                                </p:cTn>
                              </p:par>
                              <p:par>
                                <p:cTn id="67" presetID="22" presetClass="entr" presetSubtype="1" fill="hold" nodeType="withEffect">
                                  <p:stCondLst>
                                    <p:cond delay="0"/>
                                  </p:stCondLst>
                                  <p:childTnLst>
                                    <p:set>
                                      <p:cBhvr>
                                        <p:cTn id="68" dur="1" fill="hold">
                                          <p:stCondLst>
                                            <p:cond delay="0"/>
                                          </p:stCondLst>
                                        </p:cTn>
                                        <p:tgtEl>
                                          <p:spTgt spid="427072"/>
                                        </p:tgtEl>
                                        <p:attrNameLst>
                                          <p:attrName>style.visibility</p:attrName>
                                        </p:attrNameLst>
                                      </p:cBhvr>
                                      <p:to>
                                        <p:strVal val="visible"/>
                                      </p:to>
                                    </p:set>
                                    <p:animEffect transition="in" filter="wipe(up)">
                                      <p:cBhvr>
                                        <p:cTn id="69" dur="2000"/>
                                        <p:tgtEl>
                                          <p:spTgt spid="427072"/>
                                        </p:tgtEl>
                                      </p:cBhvr>
                                    </p:animEffect>
                                  </p:childTnLst>
                                </p:cTn>
                              </p:par>
                              <p:par>
                                <p:cTn id="70" presetID="22" presetClass="entr" presetSubtype="1" fill="hold" nodeType="withEffect">
                                  <p:stCondLst>
                                    <p:cond delay="0"/>
                                  </p:stCondLst>
                                  <p:childTnLst>
                                    <p:set>
                                      <p:cBhvr>
                                        <p:cTn id="71" dur="1" fill="hold">
                                          <p:stCondLst>
                                            <p:cond delay="0"/>
                                          </p:stCondLst>
                                        </p:cTn>
                                        <p:tgtEl>
                                          <p:spTgt spid="427073"/>
                                        </p:tgtEl>
                                        <p:attrNameLst>
                                          <p:attrName>style.visibility</p:attrName>
                                        </p:attrNameLst>
                                      </p:cBhvr>
                                      <p:to>
                                        <p:strVal val="visible"/>
                                      </p:to>
                                    </p:set>
                                    <p:animEffect transition="in" filter="wipe(up)">
                                      <p:cBhvr>
                                        <p:cTn id="72" dur="2000"/>
                                        <p:tgtEl>
                                          <p:spTgt spid="427073"/>
                                        </p:tgtEl>
                                      </p:cBhvr>
                                    </p:animEffect>
                                  </p:childTnLst>
                                </p:cTn>
                              </p:par>
                              <p:par>
                                <p:cTn id="73" presetID="22" presetClass="entr" presetSubtype="1" fill="hold" nodeType="withEffect">
                                  <p:stCondLst>
                                    <p:cond delay="0"/>
                                  </p:stCondLst>
                                  <p:childTnLst>
                                    <p:set>
                                      <p:cBhvr>
                                        <p:cTn id="74" dur="1" fill="hold">
                                          <p:stCondLst>
                                            <p:cond delay="0"/>
                                          </p:stCondLst>
                                        </p:cTn>
                                        <p:tgtEl>
                                          <p:spTgt spid="427074"/>
                                        </p:tgtEl>
                                        <p:attrNameLst>
                                          <p:attrName>style.visibility</p:attrName>
                                        </p:attrNameLst>
                                      </p:cBhvr>
                                      <p:to>
                                        <p:strVal val="visible"/>
                                      </p:to>
                                    </p:set>
                                    <p:animEffect transition="in" filter="wipe(up)">
                                      <p:cBhvr>
                                        <p:cTn id="75" dur="2000"/>
                                        <p:tgtEl>
                                          <p:spTgt spid="427074"/>
                                        </p:tgtEl>
                                      </p:cBhvr>
                                    </p:animEffect>
                                  </p:childTnLst>
                                </p:cTn>
                              </p:par>
                              <p:par>
                                <p:cTn id="76" presetID="22" presetClass="entr" presetSubtype="1" fill="hold" nodeType="withEffect">
                                  <p:stCondLst>
                                    <p:cond delay="0"/>
                                  </p:stCondLst>
                                  <p:childTnLst>
                                    <p:set>
                                      <p:cBhvr>
                                        <p:cTn id="77" dur="1" fill="hold">
                                          <p:stCondLst>
                                            <p:cond delay="0"/>
                                          </p:stCondLst>
                                        </p:cTn>
                                        <p:tgtEl>
                                          <p:spTgt spid="427075"/>
                                        </p:tgtEl>
                                        <p:attrNameLst>
                                          <p:attrName>style.visibility</p:attrName>
                                        </p:attrNameLst>
                                      </p:cBhvr>
                                      <p:to>
                                        <p:strVal val="visible"/>
                                      </p:to>
                                    </p:set>
                                    <p:animEffect transition="in" filter="wipe(up)">
                                      <p:cBhvr>
                                        <p:cTn id="78" dur="2000"/>
                                        <p:tgtEl>
                                          <p:spTgt spid="427075"/>
                                        </p:tgtEl>
                                      </p:cBhvr>
                                    </p:animEffect>
                                  </p:childTnLst>
                                </p:cTn>
                              </p:par>
                              <p:par>
                                <p:cTn id="79" presetID="22" presetClass="entr" presetSubtype="1" fill="hold" nodeType="withEffect">
                                  <p:stCondLst>
                                    <p:cond delay="0"/>
                                  </p:stCondLst>
                                  <p:childTnLst>
                                    <p:set>
                                      <p:cBhvr>
                                        <p:cTn id="80" dur="1" fill="hold">
                                          <p:stCondLst>
                                            <p:cond delay="0"/>
                                          </p:stCondLst>
                                        </p:cTn>
                                        <p:tgtEl>
                                          <p:spTgt spid="427076"/>
                                        </p:tgtEl>
                                        <p:attrNameLst>
                                          <p:attrName>style.visibility</p:attrName>
                                        </p:attrNameLst>
                                      </p:cBhvr>
                                      <p:to>
                                        <p:strVal val="visible"/>
                                      </p:to>
                                    </p:set>
                                    <p:animEffect transition="in" filter="wipe(up)">
                                      <p:cBhvr>
                                        <p:cTn id="81" dur="2000"/>
                                        <p:tgtEl>
                                          <p:spTgt spid="427076"/>
                                        </p:tgtEl>
                                      </p:cBhvr>
                                    </p:animEffect>
                                  </p:childTnLst>
                                </p:cTn>
                              </p:par>
                              <p:par>
                                <p:cTn id="82" presetID="22" presetClass="entr" presetSubtype="1" fill="hold" nodeType="withEffect">
                                  <p:stCondLst>
                                    <p:cond delay="0"/>
                                  </p:stCondLst>
                                  <p:childTnLst>
                                    <p:set>
                                      <p:cBhvr>
                                        <p:cTn id="83" dur="1" fill="hold">
                                          <p:stCondLst>
                                            <p:cond delay="0"/>
                                          </p:stCondLst>
                                        </p:cTn>
                                        <p:tgtEl>
                                          <p:spTgt spid="427077"/>
                                        </p:tgtEl>
                                        <p:attrNameLst>
                                          <p:attrName>style.visibility</p:attrName>
                                        </p:attrNameLst>
                                      </p:cBhvr>
                                      <p:to>
                                        <p:strVal val="visible"/>
                                      </p:to>
                                    </p:set>
                                    <p:animEffect transition="in" filter="wipe(up)">
                                      <p:cBhvr>
                                        <p:cTn id="84" dur="2000"/>
                                        <p:tgtEl>
                                          <p:spTgt spid="427077"/>
                                        </p:tgtEl>
                                      </p:cBhvr>
                                    </p:animEffect>
                                  </p:childTnLst>
                                </p:cTn>
                              </p:par>
                              <p:par>
                                <p:cTn id="85" presetID="22" presetClass="entr" presetSubtype="1" fill="hold" nodeType="withEffect">
                                  <p:stCondLst>
                                    <p:cond delay="0"/>
                                  </p:stCondLst>
                                  <p:childTnLst>
                                    <p:set>
                                      <p:cBhvr>
                                        <p:cTn id="86" dur="1" fill="hold">
                                          <p:stCondLst>
                                            <p:cond delay="0"/>
                                          </p:stCondLst>
                                        </p:cTn>
                                        <p:tgtEl>
                                          <p:spTgt spid="427078"/>
                                        </p:tgtEl>
                                        <p:attrNameLst>
                                          <p:attrName>style.visibility</p:attrName>
                                        </p:attrNameLst>
                                      </p:cBhvr>
                                      <p:to>
                                        <p:strVal val="visible"/>
                                      </p:to>
                                    </p:set>
                                    <p:animEffect transition="in" filter="wipe(up)">
                                      <p:cBhvr>
                                        <p:cTn id="87" dur="2000"/>
                                        <p:tgtEl>
                                          <p:spTgt spid="427078"/>
                                        </p:tgtEl>
                                      </p:cBhvr>
                                    </p:animEffect>
                                  </p:childTnLst>
                                </p:cTn>
                              </p:par>
                              <p:par>
                                <p:cTn id="88" presetID="22" presetClass="entr" presetSubtype="1" fill="hold" nodeType="withEffect">
                                  <p:stCondLst>
                                    <p:cond delay="0"/>
                                  </p:stCondLst>
                                  <p:childTnLst>
                                    <p:set>
                                      <p:cBhvr>
                                        <p:cTn id="89" dur="1" fill="hold">
                                          <p:stCondLst>
                                            <p:cond delay="0"/>
                                          </p:stCondLst>
                                        </p:cTn>
                                        <p:tgtEl>
                                          <p:spTgt spid="427079"/>
                                        </p:tgtEl>
                                        <p:attrNameLst>
                                          <p:attrName>style.visibility</p:attrName>
                                        </p:attrNameLst>
                                      </p:cBhvr>
                                      <p:to>
                                        <p:strVal val="visible"/>
                                      </p:to>
                                    </p:set>
                                    <p:animEffect transition="in" filter="wipe(up)">
                                      <p:cBhvr>
                                        <p:cTn id="90" dur="2000"/>
                                        <p:tgtEl>
                                          <p:spTgt spid="427079"/>
                                        </p:tgtEl>
                                      </p:cBhvr>
                                    </p:animEffect>
                                  </p:childTnLst>
                                </p:cTn>
                              </p:par>
                              <p:par>
                                <p:cTn id="91" presetID="22" presetClass="entr" presetSubtype="1" fill="hold" nodeType="withEffect">
                                  <p:stCondLst>
                                    <p:cond delay="0"/>
                                  </p:stCondLst>
                                  <p:childTnLst>
                                    <p:set>
                                      <p:cBhvr>
                                        <p:cTn id="92" dur="1" fill="hold">
                                          <p:stCondLst>
                                            <p:cond delay="0"/>
                                          </p:stCondLst>
                                        </p:cTn>
                                        <p:tgtEl>
                                          <p:spTgt spid="427080"/>
                                        </p:tgtEl>
                                        <p:attrNameLst>
                                          <p:attrName>style.visibility</p:attrName>
                                        </p:attrNameLst>
                                      </p:cBhvr>
                                      <p:to>
                                        <p:strVal val="visible"/>
                                      </p:to>
                                    </p:set>
                                    <p:animEffect transition="in" filter="wipe(up)">
                                      <p:cBhvr>
                                        <p:cTn id="93" dur="2000"/>
                                        <p:tgtEl>
                                          <p:spTgt spid="427080"/>
                                        </p:tgtEl>
                                      </p:cBhvr>
                                    </p:animEffect>
                                  </p:childTnLst>
                                </p:cTn>
                              </p:par>
                              <p:par>
                                <p:cTn id="94" presetID="22" presetClass="entr" presetSubtype="1" fill="hold" nodeType="withEffect">
                                  <p:stCondLst>
                                    <p:cond delay="0"/>
                                  </p:stCondLst>
                                  <p:childTnLst>
                                    <p:set>
                                      <p:cBhvr>
                                        <p:cTn id="95" dur="1" fill="hold">
                                          <p:stCondLst>
                                            <p:cond delay="0"/>
                                          </p:stCondLst>
                                        </p:cTn>
                                        <p:tgtEl>
                                          <p:spTgt spid="427081"/>
                                        </p:tgtEl>
                                        <p:attrNameLst>
                                          <p:attrName>style.visibility</p:attrName>
                                        </p:attrNameLst>
                                      </p:cBhvr>
                                      <p:to>
                                        <p:strVal val="visible"/>
                                      </p:to>
                                    </p:set>
                                    <p:animEffect transition="in" filter="wipe(up)">
                                      <p:cBhvr>
                                        <p:cTn id="96" dur="2000"/>
                                        <p:tgtEl>
                                          <p:spTgt spid="427081"/>
                                        </p:tgtEl>
                                      </p:cBhvr>
                                    </p:animEffect>
                                  </p:childTnLst>
                                </p:cTn>
                              </p:par>
                              <p:par>
                                <p:cTn id="97" presetID="22" presetClass="entr" presetSubtype="1" fill="hold" nodeType="withEffect">
                                  <p:stCondLst>
                                    <p:cond delay="0"/>
                                  </p:stCondLst>
                                  <p:childTnLst>
                                    <p:set>
                                      <p:cBhvr>
                                        <p:cTn id="98" dur="1" fill="hold">
                                          <p:stCondLst>
                                            <p:cond delay="0"/>
                                          </p:stCondLst>
                                        </p:cTn>
                                        <p:tgtEl>
                                          <p:spTgt spid="427082"/>
                                        </p:tgtEl>
                                        <p:attrNameLst>
                                          <p:attrName>style.visibility</p:attrName>
                                        </p:attrNameLst>
                                      </p:cBhvr>
                                      <p:to>
                                        <p:strVal val="visible"/>
                                      </p:to>
                                    </p:set>
                                    <p:animEffect transition="in" filter="wipe(up)">
                                      <p:cBhvr>
                                        <p:cTn id="99" dur="2000"/>
                                        <p:tgtEl>
                                          <p:spTgt spid="427082"/>
                                        </p:tgtEl>
                                      </p:cBhvr>
                                    </p:animEffect>
                                  </p:childTnLst>
                                </p:cTn>
                              </p:par>
                              <p:par>
                                <p:cTn id="100" presetID="22" presetClass="entr" presetSubtype="1" fill="hold" nodeType="withEffect">
                                  <p:stCondLst>
                                    <p:cond delay="0"/>
                                  </p:stCondLst>
                                  <p:childTnLst>
                                    <p:set>
                                      <p:cBhvr>
                                        <p:cTn id="101" dur="1" fill="hold">
                                          <p:stCondLst>
                                            <p:cond delay="0"/>
                                          </p:stCondLst>
                                        </p:cTn>
                                        <p:tgtEl>
                                          <p:spTgt spid="427083"/>
                                        </p:tgtEl>
                                        <p:attrNameLst>
                                          <p:attrName>style.visibility</p:attrName>
                                        </p:attrNameLst>
                                      </p:cBhvr>
                                      <p:to>
                                        <p:strVal val="visible"/>
                                      </p:to>
                                    </p:set>
                                    <p:animEffect transition="in" filter="wipe(up)">
                                      <p:cBhvr>
                                        <p:cTn id="102" dur="2000"/>
                                        <p:tgtEl>
                                          <p:spTgt spid="427083"/>
                                        </p:tgtEl>
                                      </p:cBhvr>
                                    </p:animEffect>
                                  </p:childTnLst>
                                </p:cTn>
                              </p:par>
                              <p:par>
                                <p:cTn id="103" presetID="22" presetClass="entr" presetSubtype="1" fill="hold" nodeType="withEffect">
                                  <p:stCondLst>
                                    <p:cond delay="0"/>
                                  </p:stCondLst>
                                  <p:childTnLst>
                                    <p:set>
                                      <p:cBhvr>
                                        <p:cTn id="104" dur="1" fill="hold">
                                          <p:stCondLst>
                                            <p:cond delay="0"/>
                                          </p:stCondLst>
                                        </p:cTn>
                                        <p:tgtEl>
                                          <p:spTgt spid="427084"/>
                                        </p:tgtEl>
                                        <p:attrNameLst>
                                          <p:attrName>style.visibility</p:attrName>
                                        </p:attrNameLst>
                                      </p:cBhvr>
                                      <p:to>
                                        <p:strVal val="visible"/>
                                      </p:to>
                                    </p:set>
                                    <p:animEffect transition="in" filter="wipe(up)">
                                      <p:cBhvr>
                                        <p:cTn id="105" dur="2000"/>
                                        <p:tgtEl>
                                          <p:spTgt spid="427084"/>
                                        </p:tgtEl>
                                      </p:cBhvr>
                                    </p:animEffect>
                                  </p:childTnLst>
                                </p:cTn>
                              </p:par>
                              <p:par>
                                <p:cTn id="106" presetID="22" presetClass="entr" presetSubtype="1" fill="hold" nodeType="withEffect">
                                  <p:stCondLst>
                                    <p:cond delay="0"/>
                                  </p:stCondLst>
                                  <p:childTnLst>
                                    <p:set>
                                      <p:cBhvr>
                                        <p:cTn id="107" dur="1" fill="hold">
                                          <p:stCondLst>
                                            <p:cond delay="0"/>
                                          </p:stCondLst>
                                        </p:cTn>
                                        <p:tgtEl>
                                          <p:spTgt spid="427085"/>
                                        </p:tgtEl>
                                        <p:attrNameLst>
                                          <p:attrName>style.visibility</p:attrName>
                                        </p:attrNameLst>
                                      </p:cBhvr>
                                      <p:to>
                                        <p:strVal val="visible"/>
                                      </p:to>
                                    </p:set>
                                    <p:animEffect transition="in" filter="wipe(up)">
                                      <p:cBhvr>
                                        <p:cTn id="108" dur="2000"/>
                                        <p:tgtEl>
                                          <p:spTgt spid="427085"/>
                                        </p:tgtEl>
                                      </p:cBhvr>
                                    </p:animEffect>
                                  </p:childTnLst>
                                </p:cTn>
                              </p:par>
                              <p:par>
                                <p:cTn id="109" presetID="22" presetClass="entr" presetSubtype="1" fill="hold" nodeType="withEffect">
                                  <p:stCondLst>
                                    <p:cond delay="0"/>
                                  </p:stCondLst>
                                  <p:childTnLst>
                                    <p:set>
                                      <p:cBhvr>
                                        <p:cTn id="110" dur="1" fill="hold">
                                          <p:stCondLst>
                                            <p:cond delay="0"/>
                                          </p:stCondLst>
                                        </p:cTn>
                                        <p:tgtEl>
                                          <p:spTgt spid="427086"/>
                                        </p:tgtEl>
                                        <p:attrNameLst>
                                          <p:attrName>style.visibility</p:attrName>
                                        </p:attrNameLst>
                                      </p:cBhvr>
                                      <p:to>
                                        <p:strVal val="visible"/>
                                      </p:to>
                                    </p:set>
                                    <p:animEffect transition="in" filter="wipe(up)">
                                      <p:cBhvr>
                                        <p:cTn id="111" dur="2000"/>
                                        <p:tgtEl>
                                          <p:spTgt spid="427086"/>
                                        </p:tgtEl>
                                      </p:cBhvr>
                                    </p:animEffect>
                                  </p:childTnLst>
                                </p:cTn>
                              </p:par>
                              <p:par>
                                <p:cTn id="112" presetID="22" presetClass="entr" presetSubtype="1" fill="hold" nodeType="withEffect">
                                  <p:stCondLst>
                                    <p:cond delay="0"/>
                                  </p:stCondLst>
                                  <p:childTnLst>
                                    <p:set>
                                      <p:cBhvr>
                                        <p:cTn id="113" dur="1" fill="hold">
                                          <p:stCondLst>
                                            <p:cond delay="0"/>
                                          </p:stCondLst>
                                        </p:cTn>
                                        <p:tgtEl>
                                          <p:spTgt spid="427087"/>
                                        </p:tgtEl>
                                        <p:attrNameLst>
                                          <p:attrName>style.visibility</p:attrName>
                                        </p:attrNameLst>
                                      </p:cBhvr>
                                      <p:to>
                                        <p:strVal val="visible"/>
                                      </p:to>
                                    </p:set>
                                    <p:animEffect transition="in" filter="wipe(up)">
                                      <p:cBhvr>
                                        <p:cTn id="114" dur="2000"/>
                                        <p:tgtEl>
                                          <p:spTgt spid="427087"/>
                                        </p:tgtEl>
                                      </p:cBhvr>
                                    </p:animEffect>
                                  </p:childTnLst>
                                </p:cTn>
                              </p:par>
                              <p:par>
                                <p:cTn id="115" presetID="22" presetClass="entr" presetSubtype="1" fill="hold" nodeType="withEffect">
                                  <p:stCondLst>
                                    <p:cond delay="0"/>
                                  </p:stCondLst>
                                  <p:childTnLst>
                                    <p:set>
                                      <p:cBhvr>
                                        <p:cTn id="116" dur="1" fill="hold">
                                          <p:stCondLst>
                                            <p:cond delay="0"/>
                                          </p:stCondLst>
                                        </p:cTn>
                                        <p:tgtEl>
                                          <p:spTgt spid="427088"/>
                                        </p:tgtEl>
                                        <p:attrNameLst>
                                          <p:attrName>style.visibility</p:attrName>
                                        </p:attrNameLst>
                                      </p:cBhvr>
                                      <p:to>
                                        <p:strVal val="visible"/>
                                      </p:to>
                                    </p:set>
                                    <p:animEffect transition="in" filter="wipe(up)">
                                      <p:cBhvr>
                                        <p:cTn id="117" dur="2000"/>
                                        <p:tgtEl>
                                          <p:spTgt spid="427088"/>
                                        </p:tgtEl>
                                      </p:cBhvr>
                                    </p:animEffect>
                                  </p:childTnLst>
                                </p:cTn>
                              </p:par>
                              <p:par>
                                <p:cTn id="118" presetID="22" presetClass="entr" presetSubtype="1" fill="hold" nodeType="withEffect">
                                  <p:stCondLst>
                                    <p:cond delay="0"/>
                                  </p:stCondLst>
                                  <p:childTnLst>
                                    <p:set>
                                      <p:cBhvr>
                                        <p:cTn id="119" dur="1" fill="hold">
                                          <p:stCondLst>
                                            <p:cond delay="0"/>
                                          </p:stCondLst>
                                        </p:cTn>
                                        <p:tgtEl>
                                          <p:spTgt spid="427089"/>
                                        </p:tgtEl>
                                        <p:attrNameLst>
                                          <p:attrName>style.visibility</p:attrName>
                                        </p:attrNameLst>
                                      </p:cBhvr>
                                      <p:to>
                                        <p:strVal val="visible"/>
                                      </p:to>
                                    </p:set>
                                    <p:animEffect transition="in" filter="wipe(up)">
                                      <p:cBhvr>
                                        <p:cTn id="120" dur="2000"/>
                                        <p:tgtEl>
                                          <p:spTgt spid="427089"/>
                                        </p:tgtEl>
                                      </p:cBhvr>
                                    </p:animEffect>
                                  </p:childTnLst>
                                </p:cTn>
                              </p:par>
                              <p:par>
                                <p:cTn id="121" presetID="22" presetClass="entr" presetSubtype="1" fill="hold" nodeType="withEffect">
                                  <p:stCondLst>
                                    <p:cond delay="0"/>
                                  </p:stCondLst>
                                  <p:childTnLst>
                                    <p:set>
                                      <p:cBhvr>
                                        <p:cTn id="122" dur="1" fill="hold">
                                          <p:stCondLst>
                                            <p:cond delay="0"/>
                                          </p:stCondLst>
                                        </p:cTn>
                                        <p:tgtEl>
                                          <p:spTgt spid="427090"/>
                                        </p:tgtEl>
                                        <p:attrNameLst>
                                          <p:attrName>style.visibility</p:attrName>
                                        </p:attrNameLst>
                                      </p:cBhvr>
                                      <p:to>
                                        <p:strVal val="visible"/>
                                      </p:to>
                                    </p:set>
                                    <p:animEffect transition="in" filter="wipe(up)">
                                      <p:cBhvr>
                                        <p:cTn id="123" dur="2000"/>
                                        <p:tgtEl>
                                          <p:spTgt spid="427090"/>
                                        </p:tgtEl>
                                      </p:cBhvr>
                                    </p:animEffect>
                                  </p:childTnLst>
                                </p:cTn>
                              </p:par>
                              <p:par>
                                <p:cTn id="124" presetID="22" presetClass="entr" presetSubtype="1" fill="hold" nodeType="withEffect">
                                  <p:stCondLst>
                                    <p:cond delay="0"/>
                                  </p:stCondLst>
                                  <p:childTnLst>
                                    <p:set>
                                      <p:cBhvr>
                                        <p:cTn id="125" dur="1" fill="hold">
                                          <p:stCondLst>
                                            <p:cond delay="0"/>
                                          </p:stCondLst>
                                        </p:cTn>
                                        <p:tgtEl>
                                          <p:spTgt spid="427091"/>
                                        </p:tgtEl>
                                        <p:attrNameLst>
                                          <p:attrName>style.visibility</p:attrName>
                                        </p:attrNameLst>
                                      </p:cBhvr>
                                      <p:to>
                                        <p:strVal val="visible"/>
                                      </p:to>
                                    </p:set>
                                    <p:animEffect transition="in" filter="wipe(up)">
                                      <p:cBhvr>
                                        <p:cTn id="126" dur="2000"/>
                                        <p:tgtEl>
                                          <p:spTgt spid="427091"/>
                                        </p:tgtEl>
                                      </p:cBhvr>
                                    </p:animEffect>
                                  </p:childTnLst>
                                </p:cTn>
                              </p:par>
                              <p:par>
                                <p:cTn id="127" presetID="22" presetClass="entr" presetSubtype="1" fill="hold" nodeType="withEffect">
                                  <p:stCondLst>
                                    <p:cond delay="0"/>
                                  </p:stCondLst>
                                  <p:childTnLst>
                                    <p:set>
                                      <p:cBhvr>
                                        <p:cTn id="128" dur="1" fill="hold">
                                          <p:stCondLst>
                                            <p:cond delay="0"/>
                                          </p:stCondLst>
                                        </p:cTn>
                                        <p:tgtEl>
                                          <p:spTgt spid="427092"/>
                                        </p:tgtEl>
                                        <p:attrNameLst>
                                          <p:attrName>style.visibility</p:attrName>
                                        </p:attrNameLst>
                                      </p:cBhvr>
                                      <p:to>
                                        <p:strVal val="visible"/>
                                      </p:to>
                                    </p:set>
                                    <p:animEffect transition="in" filter="wipe(up)">
                                      <p:cBhvr>
                                        <p:cTn id="129" dur="2000"/>
                                        <p:tgtEl>
                                          <p:spTgt spid="427092"/>
                                        </p:tgtEl>
                                      </p:cBhvr>
                                    </p:animEffect>
                                  </p:childTnLst>
                                </p:cTn>
                              </p:par>
                              <p:par>
                                <p:cTn id="130" presetID="22" presetClass="entr" presetSubtype="1" fill="hold" nodeType="withEffect">
                                  <p:stCondLst>
                                    <p:cond delay="0"/>
                                  </p:stCondLst>
                                  <p:childTnLst>
                                    <p:set>
                                      <p:cBhvr>
                                        <p:cTn id="131" dur="1" fill="hold">
                                          <p:stCondLst>
                                            <p:cond delay="0"/>
                                          </p:stCondLst>
                                        </p:cTn>
                                        <p:tgtEl>
                                          <p:spTgt spid="427093"/>
                                        </p:tgtEl>
                                        <p:attrNameLst>
                                          <p:attrName>style.visibility</p:attrName>
                                        </p:attrNameLst>
                                      </p:cBhvr>
                                      <p:to>
                                        <p:strVal val="visible"/>
                                      </p:to>
                                    </p:set>
                                    <p:animEffect transition="in" filter="wipe(up)">
                                      <p:cBhvr>
                                        <p:cTn id="132" dur="2000"/>
                                        <p:tgtEl>
                                          <p:spTgt spid="427093"/>
                                        </p:tgtEl>
                                      </p:cBhvr>
                                    </p:animEffect>
                                  </p:childTnLst>
                                </p:cTn>
                              </p:par>
                              <p:par>
                                <p:cTn id="133" presetID="22" presetClass="entr" presetSubtype="1" fill="hold" nodeType="withEffect">
                                  <p:stCondLst>
                                    <p:cond delay="0"/>
                                  </p:stCondLst>
                                  <p:childTnLst>
                                    <p:set>
                                      <p:cBhvr>
                                        <p:cTn id="134" dur="1" fill="hold">
                                          <p:stCondLst>
                                            <p:cond delay="0"/>
                                          </p:stCondLst>
                                        </p:cTn>
                                        <p:tgtEl>
                                          <p:spTgt spid="427094"/>
                                        </p:tgtEl>
                                        <p:attrNameLst>
                                          <p:attrName>style.visibility</p:attrName>
                                        </p:attrNameLst>
                                      </p:cBhvr>
                                      <p:to>
                                        <p:strVal val="visible"/>
                                      </p:to>
                                    </p:set>
                                    <p:animEffect transition="in" filter="wipe(up)">
                                      <p:cBhvr>
                                        <p:cTn id="135" dur="2000"/>
                                        <p:tgtEl>
                                          <p:spTgt spid="427094"/>
                                        </p:tgtEl>
                                      </p:cBhvr>
                                    </p:animEffect>
                                  </p:childTnLst>
                                </p:cTn>
                              </p:par>
                              <p:par>
                                <p:cTn id="136" presetID="22" presetClass="entr" presetSubtype="1" fill="hold" nodeType="withEffect">
                                  <p:stCondLst>
                                    <p:cond delay="0"/>
                                  </p:stCondLst>
                                  <p:childTnLst>
                                    <p:set>
                                      <p:cBhvr>
                                        <p:cTn id="137" dur="1" fill="hold">
                                          <p:stCondLst>
                                            <p:cond delay="0"/>
                                          </p:stCondLst>
                                        </p:cTn>
                                        <p:tgtEl>
                                          <p:spTgt spid="427095"/>
                                        </p:tgtEl>
                                        <p:attrNameLst>
                                          <p:attrName>style.visibility</p:attrName>
                                        </p:attrNameLst>
                                      </p:cBhvr>
                                      <p:to>
                                        <p:strVal val="visible"/>
                                      </p:to>
                                    </p:set>
                                    <p:animEffect transition="in" filter="wipe(up)">
                                      <p:cBhvr>
                                        <p:cTn id="138" dur="2000"/>
                                        <p:tgtEl>
                                          <p:spTgt spid="427095"/>
                                        </p:tgtEl>
                                      </p:cBhvr>
                                    </p:animEffect>
                                  </p:childTnLst>
                                </p:cTn>
                              </p:par>
                              <p:par>
                                <p:cTn id="139" presetID="22" presetClass="entr" presetSubtype="1" fill="hold" nodeType="withEffect">
                                  <p:stCondLst>
                                    <p:cond delay="0"/>
                                  </p:stCondLst>
                                  <p:childTnLst>
                                    <p:set>
                                      <p:cBhvr>
                                        <p:cTn id="140" dur="1" fill="hold">
                                          <p:stCondLst>
                                            <p:cond delay="0"/>
                                          </p:stCondLst>
                                        </p:cTn>
                                        <p:tgtEl>
                                          <p:spTgt spid="427096"/>
                                        </p:tgtEl>
                                        <p:attrNameLst>
                                          <p:attrName>style.visibility</p:attrName>
                                        </p:attrNameLst>
                                      </p:cBhvr>
                                      <p:to>
                                        <p:strVal val="visible"/>
                                      </p:to>
                                    </p:set>
                                    <p:animEffect transition="in" filter="wipe(up)">
                                      <p:cBhvr>
                                        <p:cTn id="141" dur="2000"/>
                                        <p:tgtEl>
                                          <p:spTgt spid="427096"/>
                                        </p:tgtEl>
                                      </p:cBhvr>
                                    </p:animEffect>
                                  </p:childTnLst>
                                </p:cTn>
                              </p:par>
                              <p:par>
                                <p:cTn id="142" presetID="22" presetClass="entr" presetSubtype="1" fill="hold" nodeType="withEffect">
                                  <p:stCondLst>
                                    <p:cond delay="0"/>
                                  </p:stCondLst>
                                  <p:childTnLst>
                                    <p:set>
                                      <p:cBhvr>
                                        <p:cTn id="143" dur="1" fill="hold">
                                          <p:stCondLst>
                                            <p:cond delay="0"/>
                                          </p:stCondLst>
                                        </p:cTn>
                                        <p:tgtEl>
                                          <p:spTgt spid="427097"/>
                                        </p:tgtEl>
                                        <p:attrNameLst>
                                          <p:attrName>style.visibility</p:attrName>
                                        </p:attrNameLst>
                                      </p:cBhvr>
                                      <p:to>
                                        <p:strVal val="visible"/>
                                      </p:to>
                                    </p:set>
                                    <p:animEffect transition="in" filter="wipe(up)">
                                      <p:cBhvr>
                                        <p:cTn id="144" dur="2000"/>
                                        <p:tgtEl>
                                          <p:spTgt spid="427097"/>
                                        </p:tgtEl>
                                      </p:cBhvr>
                                    </p:animEffect>
                                  </p:childTnLst>
                                </p:cTn>
                              </p:par>
                              <p:par>
                                <p:cTn id="145" presetID="22" presetClass="entr" presetSubtype="1" fill="hold" nodeType="withEffect">
                                  <p:stCondLst>
                                    <p:cond delay="0"/>
                                  </p:stCondLst>
                                  <p:childTnLst>
                                    <p:set>
                                      <p:cBhvr>
                                        <p:cTn id="146" dur="1" fill="hold">
                                          <p:stCondLst>
                                            <p:cond delay="0"/>
                                          </p:stCondLst>
                                        </p:cTn>
                                        <p:tgtEl>
                                          <p:spTgt spid="427098"/>
                                        </p:tgtEl>
                                        <p:attrNameLst>
                                          <p:attrName>style.visibility</p:attrName>
                                        </p:attrNameLst>
                                      </p:cBhvr>
                                      <p:to>
                                        <p:strVal val="visible"/>
                                      </p:to>
                                    </p:set>
                                    <p:animEffect transition="in" filter="wipe(up)">
                                      <p:cBhvr>
                                        <p:cTn id="147" dur="2000"/>
                                        <p:tgtEl>
                                          <p:spTgt spid="427098"/>
                                        </p:tgtEl>
                                      </p:cBhvr>
                                    </p:animEffect>
                                  </p:childTnLst>
                                </p:cTn>
                              </p:par>
                              <p:par>
                                <p:cTn id="148" presetID="22" presetClass="entr" presetSubtype="1" fill="hold" nodeType="withEffect">
                                  <p:stCondLst>
                                    <p:cond delay="0"/>
                                  </p:stCondLst>
                                  <p:childTnLst>
                                    <p:set>
                                      <p:cBhvr>
                                        <p:cTn id="149" dur="1" fill="hold">
                                          <p:stCondLst>
                                            <p:cond delay="0"/>
                                          </p:stCondLst>
                                        </p:cTn>
                                        <p:tgtEl>
                                          <p:spTgt spid="427099"/>
                                        </p:tgtEl>
                                        <p:attrNameLst>
                                          <p:attrName>style.visibility</p:attrName>
                                        </p:attrNameLst>
                                      </p:cBhvr>
                                      <p:to>
                                        <p:strVal val="visible"/>
                                      </p:to>
                                    </p:set>
                                    <p:animEffect transition="in" filter="wipe(up)">
                                      <p:cBhvr>
                                        <p:cTn id="150" dur="2000"/>
                                        <p:tgtEl>
                                          <p:spTgt spid="427099"/>
                                        </p:tgtEl>
                                      </p:cBhvr>
                                    </p:animEffect>
                                  </p:childTnLst>
                                </p:cTn>
                              </p:par>
                              <p:par>
                                <p:cTn id="151" presetID="22" presetClass="entr" presetSubtype="1" fill="hold" nodeType="withEffect">
                                  <p:stCondLst>
                                    <p:cond delay="0"/>
                                  </p:stCondLst>
                                  <p:childTnLst>
                                    <p:set>
                                      <p:cBhvr>
                                        <p:cTn id="152" dur="1" fill="hold">
                                          <p:stCondLst>
                                            <p:cond delay="0"/>
                                          </p:stCondLst>
                                        </p:cTn>
                                        <p:tgtEl>
                                          <p:spTgt spid="427100"/>
                                        </p:tgtEl>
                                        <p:attrNameLst>
                                          <p:attrName>style.visibility</p:attrName>
                                        </p:attrNameLst>
                                      </p:cBhvr>
                                      <p:to>
                                        <p:strVal val="visible"/>
                                      </p:to>
                                    </p:set>
                                    <p:animEffect transition="in" filter="wipe(up)">
                                      <p:cBhvr>
                                        <p:cTn id="153" dur="2000"/>
                                        <p:tgtEl>
                                          <p:spTgt spid="427100"/>
                                        </p:tgtEl>
                                      </p:cBhvr>
                                    </p:animEffect>
                                  </p:childTnLst>
                                </p:cTn>
                              </p:par>
                              <p:par>
                                <p:cTn id="154" presetID="22" presetClass="entr" presetSubtype="1" fill="hold" nodeType="withEffect">
                                  <p:stCondLst>
                                    <p:cond delay="0"/>
                                  </p:stCondLst>
                                  <p:childTnLst>
                                    <p:set>
                                      <p:cBhvr>
                                        <p:cTn id="155" dur="1" fill="hold">
                                          <p:stCondLst>
                                            <p:cond delay="0"/>
                                          </p:stCondLst>
                                        </p:cTn>
                                        <p:tgtEl>
                                          <p:spTgt spid="427101"/>
                                        </p:tgtEl>
                                        <p:attrNameLst>
                                          <p:attrName>style.visibility</p:attrName>
                                        </p:attrNameLst>
                                      </p:cBhvr>
                                      <p:to>
                                        <p:strVal val="visible"/>
                                      </p:to>
                                    </p:set>
                                    <p:animEffect transition="in" filter="wipe(up)">
                                      <p:cBhvr>
                                        <p:cTn id="156" dur="2000"/>
                                        <p:tgtEl>
                                          <p:spTgt spid="427101"/>
                                        </p:tgtEl>
                                      </p:cBhvr>
                                    </p:animEffect>
                                  </p:childTnLst>
                                </p:cTn>
                              </p:par>
                              <p:par>
                                <p:cTn id="157" presetID="22" presetClass="entr" presetSubtype="1" fill="hold" nodeType="withEffect">
                                  <p:stCondLst>
                                    <p:cond delay="0"/>
                                  </p:stCondLst>
                                  <p:childTnLst>
                                    <p:set>
                                      <p:cBhvr>
                                        <p:cTn id="158" dur="1" fill="hold">
                                          <p:stCondLst>
                                            <p:cond delay="0"/>
                                          </p:stCondLst>
                                        </p:cTn>
                                        <p:tgtEl>
                                          <p:spTgt spid="427102"/>
                                        </p:tgtEl>
                                        <p:attrNameLst>
                                          <p:attrName>style.visibility</p:attrName>
                                        </p:attrNameLst>
                                      </p:cBhvr>
                                      <p:to>
                                        <p:strVal val="visible"/>
                                      </p:to>
                                    </p:set>
                                    <p:animEffect transition="in" filter="wipe(up)">
                                      <p:cBhvr>
                                        <p:cTn id="159" dur="2000"/>
                                        <p:tgtEl>
                                          <p:spTgt spid="427102"/>
                                        </p:tgtEl>
                                      </p:cBhvr>
                                    </p:animEffect>
                                  </p:childTnLst>
                                </p:cTn>
                              </p:par>
                              <p:par>
                                <p:cTn id="160" presetID="22" presetClass="entr" presetSubtype="1" fill="hold" nodeType="withEffect">
                                  <p:stCondLst>
                                    <p:cond delay="0"/>
                                  </p:stCondLst>
                                  <p:childTnLst>
                                    <p:set>
                                      <p:cBhvr>
                                        <p:cTn id="161" dur="1" fill="hold">
                                          <p:stCondLst>
                                            <p:cond delay="0"/>
                                          </p:stCondLst>
                                        </p:cTn>
                                        <p:tgtEl>
                                          <p:spTgt spid="427103"/>
                                        </p:tgtEl>
                                        <p:attrNameLst>
                                          <p:attrName>style.visibility</p:attrName>
                                        </p:attrNameLst>
                                      </p:cBhvr>
                                      <p:to>
                                        <p:strVal val="visible"/>
                                      </p:to>
                                    </p:set>
                                    <p:animEffect transition="in" filter="wipe(up)">
                                      <p:cBhvr>
                                        <p:cTn id="162" dur="2000"/>
                                        <p:tgtEl>
                                          <p:spTgt spid="427103"/>
                                        </p:tgtEl>
                                      </p:cBhvr>
                                    </p:animEffect>
                                  </p:childTnLst>
                                </p:cTn>
                              </p:par>
                              <p:par>
                                <p:cTn id="163" presetID="22" presetClass="entr" presetSubtype="1" fill="hold" nodeType="withEffect">
                                  <p:stCondLst>
                                    <p:cond delay="0"/>
                                  </p:stCondLst>
                                  <p:childTnLst>
                                    <p:set>
                                      <p:cBhvr>
                                        <p:cTn id="164" dur="1" fill="hold">
                                          <p:stCondLst>
                                            <p:cond delay="0"/>
                                          </p:stCondLst>
                                        </p:cTn>
                                        <p:tgtEl>
                                          <p:spTgt spid="427104"/>
                                        </p:tgtEl>
                                        <p:attrNameLst>
                                          <p:attrName>style.visibility</p:attrName>
                                        </p:attrNameLst>
                                      </p:cBhvr>
                                      <p:to>
                                        <p:strVal val="visible"/>
                                      </p:to>
                                    </p:set>
                                    <p:animEffect transition="in" filter="wipe(up)">
                                      <p:cBhvr>
                                        <p:cTn id="165" dur="2000"/>
                                        <p:tgtEl>
                                          <p:spTgt spid="427104"/>
                                        </p:tgtEl>
                                      </p:cBhvr>
                                    </p:animEffect>
                                  </p:childTnLst>
                                </p:cTn>
                              </p:par>
                              <p:par>
                                <p:cTn id="166" presetID="22" presetClass="entr" presetSubtype="1" fill="hold" nodeType="withEffect">
                                  <p:stCondLst>
                                    <p:cond delay="0"/>
                                  </p:stCondLst>
                                  <p:childTnLst>
                                    <p:set>
                                      <p:cBhvr>
                                        <p:cTn id="167" dur="1" fill="hold">
                                          <p:stCondLst>
                                            <p:cond delay="0"/>
                                          </p:stCondLst>
                                        </p:cTn>
                                        <p:tgtEl>
                                          <p:spTgt spid="427105"/>
                                        </p:tgtEl>
                                        <p:attrNameLst>
                                          <p:attrName>style.visibility</p:attrName>
                                        </p:attrNameLst>
                                      </p:cBhvr>
                                      <p:to>
                                        <p:strVal val="visible"/>
                                      </p:to>
                                    </p:set>
                                    <p:animEffect transition="in" filter="wipe(up)">
                                      <p:cBhvr>
                                        <p:cTn id="168" dur="2000"/>
                                        <p:tgtEl>
                                          <p:spTgt spid="427105"/>
                                        </p:tgtEl>
                                      </p:cBhvr>
                                    </p:animEffect>
                                  </p:childTnLst>
                                </p:cTn>
                              </p:par>
                              <p:par>
                                <p:cTn id="169" presetID="22" presetClass="entr" presetSubtype="1" fill="hold" nodeType="withEffect">
                                  <p:stCondLst>
                                    <p:cond delay="0"/>
                                  </p:stCondLst>
                                  <p:childTnLst>
                                    <p:set>
                                      <p:cBhvr>
                                        <p:cTn id="170" dur="1" fill="hold">
                                          <p:stCondLst>
                                            <p:cond delay="0"/>
                                          </p:stCondLst>
                                        </p:cTn>
                                        <p:tgtEl>
                                          <p:spTgt spid="427106"/>
                                        </p:tgtEl>
                                        <p:attrNameLst>
                                          <p:attrName>style.visibility</p:attrName>
                                        </p:attrNameLst>
                                      </p:cBhvr>
                                      <p:to>
                                        <p:strVal val="visible"/>
                                      </p:to>
                                    </p:set>
                                    <p:animEffect transition="in" filter="wipe(up)">
                                      <p:cBhvr>
                                        <p:cTn id="171" dur="2000"/>
                                        <p:tgtEl>
                                          <p:spTgt spid="427106"/>
                                        </p:tgtEl>
                                      </p:cBhvr>
                                    </p:animEffect>
                                  </p:childTnLst>
                                </p:cTn>
                              </p:par>
                              <p:par>
                                <p:cTn id="172" presetID="22" presetClass="entr" presetSubtype="1" fill="hold" nodeType="withEffect">
                                  <p:stCondLst>
                                    <p:cond delay="0"/>
                                  </p:stCondLst>
                                  <p:childTnLst>
                                    <p:set>
                                      <p:cBhvr>
                                        <p:cTn id="173" dur="1" fill="hold">
                                          <p:stCondLst>
                                            <p:cond delay="0"/>
                                          </p:stCondLst>
                                        </p:cTn>
                                        <p:tgtEl>
                                          <p:spTgt spid="427107"/>
                                        </p:tgtEl>
                                        <p:attrNameLst>
                                          <p:attrName>style.visibility</p:attrName>
                                        </p:attrNameLst>
                                      </p:cBhvr>
                                      <p:to>
                                        <p:strVal val="visible"/>
                                      </p:to>
                                    </p:set>
                                    <p:animEffect transition="in" filter="wipe(up)">
                                      <p:cBhvr>
                                        <p:cTn id="174" dur="2000"/>
                                        <p:tgtEl>
                                          <p:spTgt spid="427107"/>
                                        </p:tgtEl>
                                      </p:cBhvr>
                                    </p:animEffect>
                                  </p:childTnLst>
                                </p:cTn>
                              </p:par>
                              <p:par>
                                <p:cTn id="175" presetID="22" presetClass="entr" presetSubtype="1" fill="hold" nodeType="withEffect">
                                  <p:stCondLst>
                                    <p:cond delay="0"/>
                                  </p:stCondLst>
                                  <p:childTnLst>
                                    <p:set>
                                      <p:cBhvr>
                                        <p:cTn id="176" dur="1" fill="hold">
                                          <p:stCondLst>
                                            <p:cond delay="0"/>
                                          </p:stCondLst>
                                        </p:cTn>
                                        <p:tgtEl>
                                          <p:spTgt spid="427108"/>
                                        </p:tgtEl>
                                        <p:attrNameLst>
                                          <p:attrName>style.visibility</p:attrName>
                                        </p:attrNameLst>
                                      </p:cBhvr>
                                      <p:to>
                                        <p:strVal val="visible"/>
                                      </p:to>
                                    </p:set>
                                    <p:animEffect transition="in" filter="wipe(up)">
                                      <p:cBhvr>
                                        <p:cTn id="177" dur="2000"/>
                                        <p:tgtEl>
                                          <p:spTgt spid="427108"/>
                                        </p:tgtEl>
                                      </p:cBhvr>
                                    </p:animEffect>
                                  </p:childTnLst>
                                </p:cTn>
                              </p:par>
                              <p:par>
                                <p:cTn id="178" presetID="22" presetClass="entr" presetSubtype="1" fill="hold" nodeType="withEffect">
                                  <p:stCondLst>
                                    <p:cond delay="0"/>
                                  </p:stCondLst>
                                  <p:childTnLst>
                                    <p:set>
                                      <p:cBhvr>
                                        <p:cTn id="179" dur="1" fill="hold">
                                          <p:stCondLst>
                                            <p:cond delay="0"/>
                                          </p:stCondLst>
                                        </p:cTn>
                                        <p:tgtEl>
                                          <p:spTgt spid="427109"/>
                                        </p:tgtEl>
                                        <p:attrNameLst>
                                          <p:attrName>style.visibility</p:attrName>
                                        </p:attrNameLst>
                                      </p:cBhvr>
                                      <p:to>
                                        <p:strVal val="visible"/>
                                      </p:to>
                                    </p:set>
                                    <p:animEffect transition="in" filter="wipe(up)">
                                      <p:cBhvr>
                                        <p:cTn id="180" dur="2000"/>
                                        <p:tgtEl>
                                          <p:spTgt spid="427109"/>
                                        </p:tgtEl>
                                      </p:cBhvr>
                                    </p:animEffect>
                                  </p:childTnLst>
                                </p:cTn>
                              </p:par>
                              <p:par>
                                <p:cTn id="181" presetID="22" presetClass="entr" presetSubtype="1" fill="hold" nodeType="withEffect">
                                  <p:stCondLst>
                                    <p:cond delay="0"/>
                                  </p:stCondLst>
                                  <p:childTnLst>
                                    <p:set>
                                      <p:cBhvr>
                                        <p:cTn id="182" dur="1" fill="hold">
                                          <p:stCondLst>
                                            <p:cond delay="0"/>
                                          </p:stCondLst>
                                        </p:cTn>
                                        <p:tgtEl>
                                          <p:spTgt spid="427110"/>
                                        </p:tgtEl>
                                        <p:attrNameLst>
                                          <p:attrName>style.visibility</p:attrName>
                                        </p:attrNameLst>
                                      </p:cBhvr>
                                      <p:to>
                                        <p:strVal val="visible"/>
                                      </p:to>
                                    </p:set>
                                    <p:animEffect transition="in" filter="wipe(up)">
                                      <p:cBhvr>
                                        <p:cTn id="183" dur="2000"/>
                                        <p:tgtEl>
                                          <p:spTgt spid="427110"/>
                                        </p:tgtEl>
                                      </p:cBhvr>
                                    </p:animEffect>
                                  </p:childTnLst>
                                </p:cTn>
                              </p:par>
                              <p:par>
                                <p:cTn id="184" presetID="22" presetClass="entr" presetSubtype="1" fill="hold" nodeType="withEffect">
                                  <p:stCondLst>
                                    <p:cond delay="0"/>
                                  </p:stCondLst>
                                  <p:childTnLst>
                                    <p:set>
                                      <p:cBhvr>
                                        <p:cTn id="185" dur="1" fill="hold">
                                          <p:stCondLst>
                                            <p:cond delay="0"/>
                                          </p:stCondLst>
                                        </p:cTn>
                                        <p:tgtEl>
                                          <p:spTgt spid="427111"/>
                                        </p:tgtEl>
                                        <p:attrNameLst>
                                          <p:attrName>style.visibility</p:attrName>
                                        </p:attrNameLst>
                                      </p:cBhvr>
                                      <p:to>
                                        <p:strVal val="visible"/>
                                      </p:to>
                                    </p:set>
                                    <p:animEffect transition="in" filter="wipe(up)">
                                      <p:cBhvr>
                                        <p:cTn id="186" dur="2000"/>
                                        <p:tgtEl>
                                          <p:spTgt spid="427111"/>
                                        </p:tgtEl>
                                      </p:cBhvr>
                                    </p:animEffect>
                                  </p:childTnLst>
                                </p:cTn>
                              </p:par>
                              <p:par>
                                <p:cTn id="187" presetID="22" presetClass="entr" presetSubtype="1" fill="hold" nodeType="withEffect">
                                  <p:stCondLst>
                                    <p:cond delay="0"/>
                                  </p:stCondLst>
                                  <p:childTnLst>
                                    <p:set>
                                      <p:cBhvr>
                                        <p:cTn id="188" dur="1" fill="hold">
                                          <p:stCondLst>
                                            <p:cond delay="0"/>
                                          </p:stCondLst>
                                        </p:cTn>
                                        <p:tgtEl>
                                          <p:spTgt spid="427112"/>
                                        </p:tgtEl>
                                        <p:attrNameLst>
                                          <p:attrName>style.visibility</p:attrName>
                                        </p:attrNameLst>
                                      </p:cBhvr>
                                      <p:to>
                                        <p:strVal val="visible"/>
                                      </p:to>
                                    </p:set>
                                    <p:animEffect transition="in" filter="wipe(up)">
                                      <p:cBhvr>
                                        <p:cTn id="189" dur="2000"/>
                                        <p:tgtEl>
                                          <p:spTgt spid="427112"/>
                                        </p:tgtEl>
                                      </p:cBhvr>
                                    </p:animEffect>
                                  </p:childTnLst>
                                </p:cTn>
                              </p:par>
                              <p:par>
                                <p:cTn id="190" presetID="22" presetClass="entr" presetSubtype="1" fill="hold" nodeType="withEffect">
                                  <p:stCondLst>
                                    <p:cond delay="0"/>
                                  </p:stCondLst>
                                  <p:childTnLst>
                                    <p:set>
                                      <p:cBhvr>
                                        <p:cTn id="191" dur="1" fill="hold">
                                          <p:stCondLst>
                                            <p:cond delay="0"/>
                                          </p:stCondLst>
                                        </p:cTn>
                                        <p:tgtEl>
                                          <p:spTgt spid="427113"/>
                                        </p:tgtEl>
                                        <p:attrNameLst>
                                          <p:attrName>style.visibility</p:attrName>
                                        </p:attrNameLst>
                                      </p:cBhvr>
                                      <p:to>
                                        <p:strVal val="visible"/>
                                      </p:to>
                                    </p:set>
                                    <p:animEffect transition="in" filter="wipe(up)">
                                      <p:cBhvr>
                                        <p:cTn id="192" dur="2000"/>
                                        <p:tgtEl>
                                          <p:spTgt spid="427113"/>
                                        </p:tgtEl>
                                      </p:cBhvr>
                                    </p:animEffect>
                                  </p:childTnLst>
                                </p:cTn>
                              </p:par>
                              <p:par>
                                <p:cTn id="193" presetID="22" presetClass="entr" presetSubtype="1" fill="hold" nodeType="withEffect">
                                  <p:stCondLst>
                                    <p:cond delay="0"/>
                                  </p:stCondLst>
                                  <p:childTnLst>
                                    <p:set>
                                      <p:cBhvr>
                                        <p:cTn id="194" dur="1" fill="hold">
                                          <p:stCondLst>
                                            <p:cond delay="0"/>
                                          </p:stCondLst>
                                        </p:cTn>
                                        <p:tgtEl>
                                          <p:spTgt spid="427114"/>
                                        </p:tgtEl>
                                        <p:attrNameLst>
                                          <p:attrName>style.visibility</p:attrName>
                                        </p:attrNameLst>
                                      </p:cBhvr>
                                      <p:to>
                                        <p:strVal val="visible"/>
                                      </p:to>
                                    </p:set>
                                    <p:animEffect transition="in" filter="wipe(up)">
                                      <p:cBhvr>
                                        <p:cTn id="195" dur="2000"/>
                                        <p:tgtEl>
                                          <p:spTgt spid="427114"/>
                                        </p:tgtEl>
                                      </p:cBhvr>
                                    </p:animEffect>
                                  </p:childTnLst>
                                </p:cTn>
                              </p:par>
                              <p:par>
                                <p:cTn id="196" presetID="22" presetClass="entr" presetSubtype="1" fill="hold" nodeType="withEffect">
                                  <p:stCondLst>
                                    <p:cond delay="0"/>
                                  </p:stCondLst>
                                  <p:childTnLst>
                                    <p:set>
                                      <p:cBhvr>
                                        <p:cTn id="197" dur="1" fill="hold">
                                          <p:stCondLst>
                                            <p:cond delay="0"/>
                                          </p:stCondLst>
                                        </p:cTn>
                                        <p:tgtEl>
                                          <p:spTgt spid="427115"/>
                                        </p:tgtEl>
                                        <p:attrNameLst>
                                          <p:attrName>style.visibility</p:attrName>
                                        </p:attrNameLst>
                                      </p:cBhvr>
                                      <p:to>
                                        <p:strVal val="visible"/>
                                      </p:to>
                                    </p:set>
                                    <p:animEffect transition="in" filter="wipe(up)">
                                      <p:cBhvr>
                                        <p:cTn id="198" dur="2000"/>
                                        <p:tgtEl>
                                          <p:spTgt spid="427115"/>
                                        </p:tgtEl>
                                      </p:cBhvr>
                                    </p:animEffect>
                                  </p:childTnLst>
                                </p:cTn>
                              </p:par>
                              <p:par>
                                <p:cTn id="199" presetID="22" presetClass="entr" presetSubtype="1" fill="hold" nodeType="withEffect">
                                  <p:stCondLst>
                                    <p:cond delay="0"/>
                                  </p:stCondLst>
                                  <p:childTnLst>
                                    <p:set>
                                      <p:cBhvr>
                                        <p:cTn id="200" dur="1" fill="hold">
                                          <p:stCondLst>
                                            <p:cond delay="0"/>
                                          </p:stCondLst>
                                        </p:cTn>
                                        <p:tgtEl>
                                          <p:spTgt spid="427116"/>
                                        </p:tgtEl>
                                        <p:attrNameLst>
                                          <p:attrName>style.visibility</p:attrName>
                                        </p:attrNameLst>
                                      </p:cBhvr>
                                      <p:to>
                                        <p:strVal val="visible"/>
                                      </p:to>
                                    </p:set>
                                    <p:animEffect transition="in" filter="wipe(up)">
                                      <p:cBhvr>
                                        <p:cTn id="201" dur="2000"/>
                                        <p:tgtEl>
                                          <p:spTgt spid="427116"/>
                                        </p:tgtEl>
                                      </p:cBhvr>
                                    </p:animEffect>
                                  </p:childTnLst>
                                </p:cTn>
                              </p:par>
                              <p:par>
                                <p:cTn id="202" presetID="22" presetClass="entr" presetSubtype="1" fill="hold" nodeType="withEffect">
                                  <p:stCondLst>
                                    <p:cond delay="0"/>
                                  </p:stCondLst>
                                  <p:childTnLst>
                                    <p:set>
                                      <p:cBhvr>
                                        <p:cTn id="203" dur="1" fill="hold">
                                          <p:stCondLst>
                                            <p:cond delay="0"/>
                                          </p:stCondLst>
                                        </p:cTn>
                                        <p:tgtEl>
                                          <p:spTgt spid="427117"/>
                                        </p:tgtEl>
                                        <p:attrNameLst>
                                          <p:attrName>style.visibility</p:attrName>
                                        </p:attrNameLst>
                                      </p:cBhvr>
                                      <p:to>
                                        <p:strVal val="visible"/>
                                      </p:to>
                                    </p:set>
                                    <p:animEffect transition="in" filter="wipe(up)">
                                      <p:cBhvr>
                                        <p:cTn id="204" dur="2000"/>
                                        <p:tgtEl>
                                          <p:spTgt spid="427117"/>
                                        </p:tgtEl>
                                      </p:cBhvr>
                                    </p:animEffect>
                                  </p:childTnLst>
                                </p:cTn>
                              </p:par>
                              <p:par>
                                <p:cTn id="205" presetID="22" presetClass="entr" presetSubtype="1" fill="hold" nodeType="withEffect">
                                  <p:stCondLst>
                                    <p:cond delay="0"/>
                                  </p:stCondLst>
                                  <p:childTnLst>
                                    <p:set>
                                      <p:cBhvr>
                                        <p:cTn id="206" dur="1" fill="hold">
                                          <p:stCondLst>
                                            <p:cond delay="0"/>
                                          </p:stCondLst>
                                        </p:cTn>
                                        <p:tgtEl>
                                          <p:spTgt spid="427118"/>
                                        </p:tgtEl>
                                        <p:attrNameLst>
                                          <p:attrName>style.visibility</p:attrName>
                                        </p:attrNameLst>
                                      </p:cBhvr>
                                      <p:to>
                                        <p:strVal val="visible"/>
                                      </p:to>
                                    </p:set>
                                    <p:animEffect transition="in" filter="wipe(up)">
                                      <p:cBhvr>
                                        <p:cTn id="207" dur="2000"/>
                                        <p:tgtEl>
                                          <p:spTgt spid="427118"/>
                                        </p:tgtEl>
                                      </p:cBhvr>
                                    </p:animEffect>
                                  </p:childTnLst>
                                </p:cTn>
                              </p:par>
                              <p:par>
                                <p:cTn id="208" presetID="22" presetClass="entr" presetSubtype="1" fill="hold" nodeType="withEffect">
                                  <p:stCondLst>
                                    <p:cond delay="0"/>
                                  </p:stCondLst>
                                  <p:childTnLst>
                                    <p:set>
                                      <p:cBhvr>
                                        <p:cTn id="209" dur="1" fill="hold">
                                          <p:stCondLst>
                                            <p:cond delay="0"/>
                                          </p:stCondLst>
                                        </p:cTn>
                                        <p:tgtEl>
                                          <p:spTgt spid="427119"/>
                                        </p:tgtEl>
                                        <p:attrNameLst>
                                          <p:attrName>style.visibility</p:attrName>
                                        </p:attrNameLst>
                                      </p:cBhvr>
                                      <p:to>
                                        <p:strVal val="visible"/>
                                      </p:to>
                                    </p:set>
                                    <p:animEffect transition="in" filter="wipe(up)">
                                      <p:cBhvr>
                                        <p:cTn id="210" dur="2000"/>
                                        <p:tgtEl>
                                          <p:spTgt spid="427119"/>
                                        </p:tgtEl>
                                      </p:cBhvr>
                                    </p:animEffect>
                                  </p:childTnLst>
                                </p:cTn>
                              </p:par>
                              <p:par>
                                <p:cTn id="211" presetID="22" presetClass="entr" presetSubtype="1" fill="hold" nodeType="withEffect">
                                  <p:stCondLst>
                                    <p:cond delay="0"/>
                                  </p:stCondLst>
                                  <p:childTnLst>
                                    <p:set>
                                      <p:cBhvr>
                                        <p:cTn id="212" dur="1" fill="hold">
                                          <p:stCondLst>
                                            <p:cond delay="0"/>
                                          </p:stCondLst>
                                        </p:cTn>
                                        <p:tgtEl>
                                          <p:spTgt spid="427120"/>
                                        </p:tgtEl>
                                        <p:attrNameLst>
                                          <p:attrName>style.visibility</p:attrName>
                                        </p:attrNameLst>
                                      </p:cBhvr>
                                      <p:to>
                                        <p:strVal val="visible"/>
                                      </p:to>
                                    </p:set>
                                    <p:animEffect transition="in" filter="wipe(up)">
                                      <p:cBhvr>
                                        <p:cTn id="213" dur="2000"/>
                                        <p:tgtEl>
                                          <p:spTgt spid="427120"/>
                                        </p:tgtEl>
                                      </p:cBhvr>
                                    </p:animEffect>
                                  </p:childTnLst>
                                </p:cTn>
                              </p:par>
                              <p:par>
                                <p:cTn id="214" presetID="22" presetClass="entr" presetSubtype="1" fill="hold" nodeType="withEffect">
                                  <p:stCondLst>
                                    <p:cond delay="0"/>
                                  </p:stCondLst>
                                  <p:childTnLst>
                                    <p:set>
                                      <p:cBhvr>
                                        <p:cTn id="215" dur="1" fill="hold">
                                          <p:stCondLst>
                                            <p:cond delay="0"/>
                                          </p:stCondLst>
                                        </p:cTn>
                                        <p:tgtEl>
                                          <p:spTgt spid="427121"/>
                                        </p:tgtEl>
                                        <p:attrNameLst>
                                          <p:attrName>style.visibility</p:attrName>
                                        </p:attrNameLst>
                                      </p:cBhvr>
                                      <p:to>
                                        <p:strVal val="visible"/>
                                      </p:to>
                                    </p:set>
                                    <p:animEffect transition="in" filter="wipe(up)">
                                      <p:cBhvr>
                                        <p:cTn id="216" dur="2000"/>
                                        <p:tgtEl>
                                          <p:spTgt spid="427121"/>
                                        </p:tgtEl>
                                      </p:cBhvr>
                                    </p:animEffect>
                                  </p:childTnLst>
                                </p:cTn>
                              </p:par>
                              <p:par>
                                <p:cTn id="217" presetID="22" presetClass="entr" presetSubtype="1" fill="hold" nodeType="withEffect">
                                  <p:stCondLst>
                                    <p:cond delay="0"/>
                                  </p:stCondLst>
                                  <p:childTnLst>
                                    <p:set>
                                      <p:cBhvr>
                                        <p:cTn id="218" dur="1" fill="hold">
                                          <p:stCondLst>
                                            <p:cond delay="0"/>
                                          </p:stCondLst>
                                        </p:cTn>
                                        <p:tgtEl>
                                          <p:spTgt spid="427122"/>
                                        </p:tgtEl>
                                        <p:attrNameLst>
                                          <p:attrName>style.visibility</p:attrName>
                                        </p:attrNameLst>
                                      </p:cBhvr>
                                      <p:to>
                                        <p:strVal val="visible"/>
                                      </p:to>
                                    </p:set>
                                    <p:animEffect transition="in" filter="wipe(up)">
                                      <p:cBhvr>
                                        <p:cTn id="219" dur="2000"/>
                                        <p:tgtEl>
                                          <p:spTgt spid="427122"/>
                                        </p:tgtEl>
                                      </p:cBhvr>
                                    </p:animEffect>
                                  </p:childTnLst>
                                </p:cTn>
                              </p:par>
                              <p:par>
                                <p:cTn id="220" presetID="22" presetClass="entr" presetSubtype="1" fill="hold" nodeType="withEffect">
                                  <p:stCondLst>
                                    <p:cond delay="0"/>
                                  </p:stCondLst>
                                  <p:childTnLst>
                                    <p:set>
                                      <p:cBhvr>
                                        <p:cTn id="221" dur="1" fill="hold">
                                          <p:stCondLst>
                                            <p:cond delay="0"/>
                                          </p:stCondLst>
                                        </p:cTn>
                                        <p:tgtEl>
                                          <p:spTgt spid="427123"/>
                                        </p:tgtEl>
                                        <p:attrNameLst>
                                          <p:attrName>style.visibility</p:attrName>
                                        </p:attrNameLst>
                                      </p:cBhvr>
                                      <p:to>
                                        <p:strVal val="visible"/>
                                      </p:to>
                                    </p:set>
                                    <p:animEffect transition="in" filter="wipe(up)">
                                      <p:cBhvr>
                                        <p:cTn id="222" dur="2000"/>
                                        <p:tgtEl>
                                          <p:spTgt spid="427123"/>
                                        </p:tgtEl>
                                      </p:cBhvr>
                                    </p:animEffect>
                                  </p:childTnLst>
                                </p:cTn>
                              </p:par>
                              <p:par>
                                <p:cTn id="223" presetID="22" presetClass="entr" presetSubtype="1" fill="hold" nodeType="withEffect">
                                  <p:stCondLst>
                                    <p:cond delay="0"/>
                                  </p:stCondLst>
                                  <p:childTnLst>
                                    <p:set>
                                      <p:cBhvr>
                                        <p:cTn id="224" dur="1" fill="hold">
                                          <p:stCondLst>
                                            <p:cond delay="0"/>
                                          </p:stCondLst>
                                        </p:cTn>
                                        <p:tgtEl>
                                          <p:spTgt spid="427124"/>
                                        </p:tgtEl>
                                        <p:attrNameLst>
                                          <p:attrName>style.visibility</p:attrName>
                                        </p:attrNameLst>
                                      </p:cBhvr>
                                      <p:to>
                                        <p:strVal val="visible"/>
                                      </p:to>
                                    </p:set>
                                    <p:animEffect transition="in" filter="wipe(up)">
                                      <p:cBhvr>
                                        <p:cTn id="225" dur="2000"/>
                                        <p:tgtEl>
                                          <p:spTgt spid="427124"/>
                                        </p:tgtEl>
                                      </p:cBhvr>
                                    </p:animEffect>
                                  </p:childTnLst>
                                </p:cTn>
                              </p:par>
                              <p:par>
                                <p:cTn id="226" presetID="22" presetClass="entr" presetSubtype="1" fill="hold" nodeType="withEffect">
                                  <p:stCondLst>
                                    <p:cond delay="0"/>
                                  </p:stCondLst>
                                  <p:childTnLst>
                                    <p:set>
                                      <p:cBhvr>
                                        <p:cTn id="227" dur="1" fill="hold">
                                          <p:stCondLst>
                                            <p:cond delay="0"/>
                                          </p:stCondLst>
                                        </p:cTn>
                                        <p:tgtEl>
                                          <p:spTgt spid="427125"/>
                                        </p:tgtEl>
                                        <p:attrNameLst>
                                          <p:attrName>style.visibility</p:attrName>
                                        </p:attrNameLst>
                                      </p:cBhvr>
                                      <p:to>
                                        <p:strVal val="visible"/>
                                      </p:to>
                                    </p:set>
                                    <p:animEffect transition="in" filter="wipe(up)">
                                      <p:cBhvr>
                                        <p:cTn id="228" dur="2000"/>
                                        <p:tgtEl>
                                          <p:spTgt spid="427125"/>
                                        </p:tgtEl>
                                      </p:cBhvr>
                                    </p:animEffect>
                                  </p:childTnLst>
                                </p:cTn>
                              </p:par>
                              <p:par>
                                <p:cTn id="229" presetID="22" presetClass="entr" presetSubtype="1" fill="hold" nodeType="withEffect">
                                  <p:stCondLst>
                                    <p:cond delay="0"/>
                                  </p:stCondLst>
                                  <p:childTnLst>
                                    <p:set>
                                      <p:cBhvr>
                                        <p:cTn id="230" dur="1" fill="hold">
                                          <p:stCondLst>
                                            <p:cond delay="0"/>
                                          </p:stCondLst>
                                        </p:cTn>
                                        <p:tgtEl>
                                          <p:spTgt spid="427126"/>
                                        </p:tgtEl>
                                        <p:attrNameLst>
                                          <p:attrName>style.visibility</p:attrName>
                                        </p:attrNameLst>
                                      </p:cBhvr>
                                      <p:to>
                                        <p:strVal val="visible"/>
                                      </p:to>
                                    </p:set>
                                    <p:animEffect transition="in" filter="wipe(up)">
                                      <p:cBhvr>
                                        <p:cTn id="231" dur="2000"/>
                                        <p:tgtEl>
                                          <p:spTgt spid="427126"/>
                                        </p:tgtEl>
                                      </p:cBhvr>
                                    </p:animEffect>
                                  </p:childTnLst>
                                </p:cTn>
                              </p:par>
                              <p:par>
                                <p:cTn id="232" presetID="22" presetClass="entr" presetSubtype="1" fill="hold" nodeType="withEffect">
                                  <p:stCondLst>
                                    <p:cond delay="0"/>
                                  </p:stCondLst>
                                  <p:childTnLst>
                                    <p:set>
                                      <p:cBhvr>
                                        <p:cTn id="233" dur="1" fill="hold">
                                          <p:stCondLst>
                                            <p:cond delay="0"/>
                                          </p:stCondLst>
                                        </p:cTn>
                                        <p:tgtEl>
                                          <p:spTgt spid="427127"/>
                                        </p:tgtEl>
                                        <p:attrNameLst>
                                          <p:attrName>style.visibility</p:attrName>
                                        </p:attrNameLst>
                                      </p:cBhvr>
                                      <p:to>
                                        <p:strVal val="visible"/>
                                      </p:to>
                                    </p:set>
                                    <p:animEffect transition="in" filter="wipe(up)">
                                      <p:cBhvr>
                                        <p:cTn id="234" dur="2000"/>
                                        <p:tgtEl>
                                          <p:spTgt spid="427127"/>
                                        </p:tgtEl>
                                      </p:cBhvr>
                                    </p:animEffect>
                                  </p:childTnLst>
                                </p:cTn>
                              </p:par>
                              <p:par>
                                <p:cTn id="235" presetID="22" presetClass="entr" presetSubtype="1" fill="hold" nodeType="withEffect">
                                  <p:stCondLst>
                                    <p:cond delay="0"/>
                                  </p:stCondLst>
                                  <p:childTnLst>
                                    <p:set>
                                      <p:cBhvr>
                                        <p:cTn id="236" dur="1" fill="hold">
                                          <p:stCondLst>
                                            <p:cond delay="0"/>
                                          </p:stCondLst>
                                        </p:cTn>
                                        <p:tgtEl>
                                          <p:spTgt spid="427128"/>
                                        </p:tgtEl>
                                        <p:attrNameLst>
                                          <p:attrName>style.visibility</p:attrName>
                                        </p:attrNameLst>
                                      </p:cBhvr>
                                      <p:to>
                                        <p:strVal val="visible"/>
                                      </p:to>
                                    </p:set>
                                    <p:animEffect transition="in" filter="wipe(up)">
                                      <p:cBhvr>
                                        <p:cTn id="237" dur="2000"/>
                                        <p:tgtEl>
                                          <p:spTgt spid="427128"/>
                                        </p:tgtEl>
                                      </p:cBhvr>
                                    </p:animEffect>
                                  </p:childTnLst>
                                </p:cTn>
                              </p:par>
                              <p:par>
                                <p:cTn id="238" presetID="22" presetClass="entr" presetSubtype="1" fill="hold" nodeType="withEffect">
                                  <p:stCondLst>
                                    <p:cond delay="0"/>
                                  </p:stCondLst>
                                  <p:childTnLst>
                                    <p:set>
                                      <p:cBhvr>
                                        <p:cTn id="239" dur="1" fill="hold">
                                          <p:stCondLst>
                                            <p:cond delay="0"/>
                                          </p:stCondLst>
                                        </p:cTn>
                                        <p:tgtEl>
                                          <p:spTgt spid="427129"/>
                                        </p:tgtEl>
                                        <p:attrNameLst>
                                          <p:attrName>style.visibility</p:attrName>
                                        </p:attrNameLst>
                                      </p:cBhvr>
                                      <p:to>
                                        <p:strVal val="visible"/>
                                      </p:to>
                                    </p:set>
                                    <p:animEffect transition="in" filter="wipe(up)">
                                      <p:cBhvr>
                                        <p:cTn id="240" dur="2000"/>
                                        <p:tgtEl>
                                          <p:spTgt spid="427129"/>
                                        </p:tgtEl>
                                      </p:cBhvr>
                                    </p:animEffect>
                                  </p:childTnLst>
                                </p:cTn>
                              </p:par>
                              <p:par>
                                <p:cTn id="241" presetID="22" presetClass="entr" presetSubtype="1" fill="hold" nodeType="withEffect">
                                  <p:stCondLst>
                                    <p:cond delay="0"/>
                                  </p:stCondLst>
                                  <p:childTnLst>
                                    <p:set>
                                      <p:cBhvr>
                                        <p:cTn id="242" dur="1" fill="hold">
                                          <p:stCondLst>
                                            <p:cond delay="0"/>
                                          </p:stCondLst>
                                        </p:cTn>
                                        <p:tgtEl>
                                          <p:spTgt spid="427130"/>
                                        </p:tgtEl>
                                        <p:attrNameLst>
                                          <p:attrName>style.visibility</p:attrName>
                                        </p:attrNameLst>
                                      </p:cBhvr>
                                      <p:to>
                                        <p:strVal val="visible"/>
                                      </p:to>
                                    </p:set>
                                    <p:animEffect transition="in" filter="wipe(up)">
                                      <p:cBhvr>
                                        <p:cTn id="243" dur="2000"/>
                                        <p:tgtEl>
                                          <p:spTgt spid="427130"/>
                                        </p:tgtEl>
                                      </p:cBhvr>
                                    </p:animEffect>
                                  </p:childTnLst>
                                </p:cTn>
                              </p:par>
                              <p:par>
                                <p:cTn id="244" presetID="22" presetClass="entr" presetSubtype="1" fill="hold" nodeType="withEffect">
                                  <p:stCondLst>
                                    <p:cond delay="0"/>
                                  </p:stCondLst>
                                  <p:childTnLst>
                                    <p:set>
                                      <p:cBhvr>
                                        <p:cTn id="245" dur="1" fill="hold">
                                          <p:stCondLst>
                                            <p:cond delay="0"/>
                                          </p:stCondLst>
                                        </p:cTn>
                                        <p:tgtEl>
                                          <p:spTgt spid="427131"/>
                                        </p:tgtEl>
                                        <p:attrNameLst>
                                          <p:attrName>style.visibility</p:attrName>
                                        </p:attrNameLst>
                                      </p:cBhvr>
                                      <p:to>
                                        <p:strVal val="visible"/>
                                      </p:to>
                                    </p:set>
                                    <p:animEffect transition="in" filter="wipe(up)">
                                      <p:cBhvr>
                                        <p:cTn id="246" dur="2000"/>
                                        <p:tgtEl>
                                          <p:spTgt spid="427131"/>
                                        </p:tgtEl>
                                      </p:cBhvr>
                                    </p:animEffect>
                                  </p:childTnLst>
                                </p:cTn>
                              </p:par>
                              <p:par>
                                <p:cTn id="247" presetID="22" presetClass="entr" presetSubtype="1" fill="hold" nodeType="withEffect">
                                  <p:stCondLst>
                                    <p:cond delay="0"/>
                                  </p:stCondLst>
                                  <p:childTnLst>
                                    <p:set>
                                      <p:cBhvr>
                                        <p:cTn id="248" dur="1" fill="hold">
                                          <p:stCondLst>
                                            <p:cond delay="0"/>
                                          </p:stCondLst>
                                        </p:cTn>
                                        <p:tgtEl>
                                          <p:spTgt spid="427132"/>
                                        </p:tgtEl>
                                        <p:attrNameLst>
                                          <p:attrName>style.visibility</p:attrName>
                                        </p:attrNameLst>
                                      </p:cBhvr>
                                      <p:to>
                                        <p:strVal val="visible"/>
                                      </p:to>
                                    </p:set>
                                    <p:animEffect transition="in" filter="wipe(up)">
                                      <p:cBhvr>
                                        <p:cTn id="249" dur="2000"/>
                                        <p:tgtEl>
                                          <p:spTgt spid="427132"/>
                                        </p:tgtEl>
                                      </p:cBhvr>
                                    </p:animEffect>
                                  </p:childTnLst>
                                </p:cTn>
                              </p:par>
                              <p:par>
                                <p:cTn id="250" presetID="22" presetClass="entr" presetSubtype="1" fill="hold" nodeType="withEffect">
                                  <p:stCondLst>
                                    <p:cond delay="0"/>
                                  </p:stCondLst>
                                  <p:childTnLst>
                                    <p:set>
                                      <p:cBhvr>
                                        <p:cTn id="251" dur="1" fill="hold">
                                          <p:stCondLst>
                                            <p:cond delay="0"/>
                                          </p:stCondLst>
                                        </p:cTn>
                                        <p:tgtEl>
                                          <p:spTgt spid="427133"/>
                                        </p:tgtEl>
                                        <p:attrNameLst>
                                          <p:attrName>style.visibility</p:attrName>
                                        </p:attrNameLst>
                                      </p:cBhvr>
                                      <p:to>
                                        <p:strVal val="visible"/>
                                      </p:to>
                                    </p:set>
                                    <p:animEffect transition="in" filter="wipe(up)">
                                      <p:cBhvr>
                                        <p:cTn id="252" dur="2000"/>
                                        <p:tgtEl>
                                          <p:spTgt spid="427133"/>
                                        </p:tgtEl>
                                      </p:cBhvr>
                                    </p:animEffect>
                                  </p:childTnLst>
                                </p:cTn>
                              </p:par>
                              <p:par>
                                <p:cTn id="253" presetID="22" presetClass="entr" presetSubtype="1" fill="hold" nodeType="withEffect">
                                  <p:stCondLst>
                                    <p:cond delay="0"/>
                                  </p:stCondLst>
                                  <p:childTnLst>
                                    <p:set>
                                      <p:cBhvr>
                                        <p:cTn id="254" dur="1" fill="hold">
                                          <p:stCondLst>
                                            <p:cond delay="0"/>
                                          </p:stCondLst>
                                        </p:cTn>
                                        <p:tgtEl>
                                          <p:spTgt spid="427134"/>
                                        </p:tgtEl>
                                        <p:attrNameLst>
                                          <p:attrName>style.visibility</p:attrName>
                                        </p:attrNameLst>
                                      </p:cBhvr>
                                      <p:to>
                                        <p:strVal val="visible"/>
                                      </p:to>
                                    </p:set>
                                    <p:animEffect transition="in" filter="wipe(up)">
                                      <p:cBhvr>
                                        <p:cTn id="255" dur="2000"/>
                                        <p:tgtEl>
                                          <p:spTgt spid="427134"/>
                                        </p:tgtEl>
                                      </p:cBhvr>
                                    </p:animEffect>
                                  </p:childTnLst>
                                </p:cTn>
                              </p:par>
                              <p:par>
                                <p:cTn id="256" presetID="22" presetClass="entr" presetSubtype="1" fill="hold" nodeType="withEffect">
                                  <p:stCondLst>
                                    <p:cond delay="0"/>
                                  </p:stCondLst>
                                  <p:childTnLst>
                                    <p:set>
                                      <p:cBhvr>
                                        <p:cTn id="257" dur="1" fill="hold">
                                          <p:stCondLst>
                                            <p:cond delay="0"/>
                                          </p:stCondLst>
                                        </p:cTn>
                                        <p:tgtEl>
                                          <p:spTgt spid="427135"/>
                                        </p:tgtEl>
                                        <p:attrNameLst>
                                          <p:attrName>style.visibility</p:attrName>
                                        </p:attrNameLst>
                                      </p:cBhvr>
                                      <p:to>
                                        <p:strVal val="visible"/>
                                      </p:to>
                                    </p:set>
                                    <p:animEffect transition="in" filter="wipe(up)">
                                      <p:cBhvr>
                                        <p:cTn id="258" dur="2000"/>
                                        <p:tgtEl>
                                          <p:spTgt spid="427135"/>
                                        </p:tgtEl>
                                      </p:cBhvr>
                                    </p:animEffect>
                                  </p:childTnLst>
                                </p:cTn>
                              </p:par>
                              <p:par>
                                <p:cTn id="259" presetID="22" presetClass="entr" presetSubtype="1" fill="hold" nodeType="withEffect">
                                  <p:stCondLst>
                                    <p:cond delay="0"/>
                                  </p:stCondLst>
                                  <p:childTnLst>
                                    <p:set>
                                      <p:cBhvr>
                                        <p:cTn id="260" dur="1" fill="hold">
                                          <p:stCondLst>
                                            <p:cond delay="0"/>
                                          </p:stCondLst>
                                        </p:cTn>
                                        <p:tgtEl>
                                          <p:spTgt spid="427136"/>
                                        </p:tgtEl>
                                        <p:attrNameLst>
                                          <p:attrName>style.visibility</p:attrName>
                                        </p:attrNameLst>
                                      </p:cBhvr>
                                      <p:to>
                                        <p:strVal val="visible"/>
                                      </p:to>
                                    </p:set>
                                    <p:animEffect transition="in" filter="wipe(up)">
                                      <p:cBhvr>
                                        <p:cTn id="261" dur="2000"/>
                                        <p:tgtEl>
                                          <p:spTgt spid="427136"/>
                                        </p:tgtEl>
                                      </p:cBhvr>
                                    </p:animEffect>
                                  </p:childTnLst>
                                </p:cTn>
                              </p:par>
                              <p:par>
                                <p:cTn id="262" presetID="22" presetClass="entr" presetSubtype="1" fill="hold" nodeType="withEffect">
                                  <p:stCondLst>
                                    <p:cond delay="0"/>
                                  </p:stCondLst>
                                  <p:childTnLst>
                                    <p:set>
                                      <p:cBhvr>
                                        <p:cTn id="263" dur="1" fill="hold">
                                          <p:stCondLst>
                                            <p:cond delay="0"/>
                                          </p:stCondLst>
                                        </p:cTn>
                                        <p:tgtEl>
                                          <p:spTgt spid="427137"/>
                                        </p:tgtEl>
                                        <p:attrNameLst>
                                          <p:attrName>style.visibility</p:attrName>
                                        </p:attrNameLst>
                                      </p:cBhvr>
                                      <p:to>
                                        <p:strVal val="visible"/>
                                      </p:to>
                                    </p:set>
                                    <p:animEffect transition="in" filter="wipe(up)">
                                      <p:cBhvr>
                                        <p:cTn id="264" dur="2000"/>
                                        <p:tgtEl>
                                          <p:spTgt spid="427137"/>
                                        </p:tgtEl>
                                      </p:cBhvr>
                                    </p:animEffect>
                                  </p:childTnLst>
                                </p:cTn>
                              </p:par>
                              <p:par>
                                <p:cTn id="265" presetID="22" presetClass="entr" presetSubtype="1" fill="hold" nodeType="withEffect">
                                  <p:stCondLst>
                                    <p:cond delay="0"/>
                                  </p:stCondLst>
                                  <p:childTnLst>
                                    <p:set>
                                      <p:cBhvr>
                                        <p:cTn id="266" dur="1" fill="hold">
                                          <p:stCondLst>
                                            <p:cond delay="0"/>
                                          </p:stCondLst>
                                        </p:cTn>
                                        <p:tgtEl>
                                          <p:spTgt spid="427138"/>
                                        </p:tgtEl>
                                        <p:attrNameLst>
                                          <p:attrName>style.visibility</p:attrName>
                                        </p:attrNameLst>
                                      </p:cBhvr>
                                      <p:to>
                                        <p:strVal val="visible"/>
                                      </p:to>
                                    </p:set>
                                    <p:animEffect transition="in" filter="wipe(up)">
                                      <p:cBhvr>
                                        <p:cTn id="267" dur="2000"/>
                                        <p:tgtEl>
                                          <p:spTgt spid="427138"/>
                                        </p:tgtEl>
                                      </p:cBhvr>
                                    </p:animEffect>
                                  </p:childTnLst>
                                </p:cTn>
                              </p:par>
                              <p:par>
                                <p:cTn id="268" presetID="22" presetClass="entr" presetSubtype="1" fill="hold" nodeType="withEffect">
                                  <p:stCondLst>
                                    <p:cond delay="0"/>
                                  </p:stCondLst>
                                  <p:childTnLst>
                                    <p:set>
                                      <p:cBhvr>
                                        <p:cTn id="269" dur="1" fill="hold">
                                          <p:stCondLst>
                                            <p:cond delay="0"/>
                                          </p:stCondLst>
                                        </p:cTn>
                                        <p:tgtEl>
                                          <p:spTgt spid="427139"/>
                                        </p:tgtEl>
                                        <p:attrNameLst>
                                          <p:attrName>style.visibility</p:attrName>
                                        </p:attrNameLst>
                                      </p:cBhvr>
                                      <p:to>
                                        <p:strVal val="visible"/>
                                      </p:to>
                                    </p:set>
                                    <p:animEffect transition="in" filter="wipe(up)">
                                      <p:cBhvr>
                                        <p:cTn id="270" dur="2000"/>
                                        <p:tgtEl>
                                          <p:spTgt spid="427139"/>
                                        </p:tgtEl>
                                      </p:cBhvr>
                                    </p:animEffect>
                                  </p:childTnLst>
                                </p:cTn>
                              </p:par>
                              <p:par>
                                <p:cTn id="271" presetID="22" presetClass="entr" presetSubtype="1" fill="hold" nodeType="withEffect">
                                  <p:stCondLst>
                                    <p:cond delay="0"/>
                                  </p:stCondLst>
                                  <p:childTnLst>
                                    <p:set>
                                      <p:cBhvr>
                                        <p:cTn id="272" dur="1" fill="hold">
                                          <p:stCondLst>
                                            <p:cond delay="0"/>
                                          </p:stCondLst>
                                        </p:cTn>
                                        <p:tgtEl>
                                          <p:spTgt spid="427140"/>
                                        </p:tgtEl>
                                        <p:attrNameLst>
                                          <p:attrName>style.visibility</p:attrName>
                                        </p:attrNameLst>
                                      </p:cBhvr>
                                      <p:to>
                                        <p:strVal val="visible"/>
                                      </p:to>
                                    </p:set>
                                    <p:animEffect transition="in" filter="wipe(up)">
                                      <p:cBhvr>
                                        <p:cTn id="273" dur="2000"/>
                                        <p:tgtEl>
                                          <p:spTgt spid="427140"/>
                                        </p:tgtEl>
                                      </p:cBhvr>
                                    </p:animEffect>
                                  </p:childTnLst>
                                </p:cTn>
                              </p:par>
                              <p:par>
                                <p:cTn id="274" presetID="22" presetClass="entr" presetSubtype="1" fill="hold" nodeType="withEffect">
                                  <p:stCondLst>
                                    <p:cond delay="0"/>
                                  </p:stCondLst>
                                  <p:childTnLst>
                                    <p:set>
                                      <p:cBhvr>
                                        <p:cTn id="275" dur="1" fill="hold">
                                          <p:stCondLst>
                                            <p:cond delay="0"/>
                                          </p:stCondLst>
                                        </p:cTn>
                                        <p:tgtEl>
                                          <p:spTgt spid="427141"/>
                                        </p:tgtEl>
                                        <p:attrNameLst>
                                          <p:attrName>style.visibility</p:attrName>
                                        </p:attrNameLst>
                                      </p:cBhvr>
                                      <p:to>
                                        <p:strVal val="visible"/>
                                      </p:to>
                                    </p:set>
                                    <p:animEffect transition="in" filter="wipe(up)">
                                      <p:cBhvr>
                                        <p:cTn id="276" dur="2000"/>
                                        <p:tgtEl>
                                          <p:spTgt spid="427141"/>
                                        </p:tgtEl>
                                      </p:cBhvr>
                                    </p:animEffect>
                                  </p:childTnLst>
                                </p:cTn>
                              </p:par>
                              <p:par>
                                <p:cTn id="277" presetID="22" presetClass="entr" presetSubtype="1" fill="hold" nodeType="withEffect">
                                  <p:stCondLst>
                                    <p:cond delay="0"/>
                                  </p:stCondLst>
                                  <p:childTnLst>
                                    <p:set>
                                      <p:cBhvr>
                                        <p:cTn id="278" dur="1" fill="hold">
                                          <p:stCondLst>
                                            <p:cond delay="0"/>
                                          </p:stCondLst>
                                        </p:cTn>
                                        <p:tgtEl>
                                          <p:spTgt spid="427142"/>
                                        </p:tgtEl>
                                        <p:attrNameLst>
                                          <p:attrName>style.visibility</p:attrName>
                                        </p:attrNameLst>
                                      </p:cBhvr>
                                      <p:to>
                                        <p:strVal val="visible"/>
                                      </p:to>
                                    </p:set>
                                    <p:animEffect transition="in" filter="wipe(up)">
                                      <p:cBhvr>
                                        <p:cTn id="279" dur="2000"/>
                                        <p:tgtEl>
                                          <p:spTgt spid="427142"/>
                                        </p:tgtEl>
                                      </p:cBhvr>
                                    </p:animEffect>
                                  </p:childTnLst>
                                </p:cTn>
                              </p:par>
                              <p:par>
                                <p:cTn id="280" presetID="22" presetClass="entr" presetSubtype="1" fill="hold" nodeType="withEffect">
                                  <p:stCondLst>
                                    <p:cond delay="0"/>
                                  </p:stCondLst>
                                  <p:childTnLst>
                                    <p:set>
                                      <p:cBhvr>
                                        <p:cTn id="281" dur="1" fill="hold">
                                          <p:stCondLst>
                                            <p:cond delay="0"/>
                                          </p:stCondLst>
                                        </p:cTn>
                                        <p:tgtEl>
                                          <p:spTgt spid="427143"/>
                                        </p:tgtEl>
                                        <p:attrNameLst>
                                          <p:attrName>style.visibility</p:attrName>
                                        </p:attrNameLst>
                                      </p:cBhvr>
                                      <p:to>
                                        <p:strVal val="visible"/>
                                      </p:to>
                                    </p:set>
                                    <p:animEffect transition="in" filter="wipe(up)">
                                      <p:cBhvr>
                                        <p:cTn id="282" dur="2000"/>
                                        <p:tgtEl>
                                          <p:spTgt spid="427143"/>
                                        </p:tgtEl>
                                      </p:cBhvr>
                                    </p:animEffect>
                                  </p:childTnLst>
                                </p:cTn>
                              </p:par>
                              <p:par>
                                <p:cTn id="283" presetID="22" presetClass="entr" presetSubtype="1" fill="hold" nodeType="withEffect">
                                  <p:stCondLst>
                                    <p:cond delay="0"/>
                                  </p:stCondLst>
                                  <p:childTnLst>
                                    <p:set>
                                      <p:cBhvr>
                                        <p:cTn id="284" dur="1" fill="hold">
                                          <p:stCondLst>
                                            <p:cond delay="0"/>
                                          </p:stCondLst>
                                        </p:cTn>
                                        <p:tgtEl>
                                          <p:spTgt spid="427144"/>
                                        </p:tgtEl>
                                        <p:attrNameLst>
                                          <p:attrName>style.visibility</p:attrName>
                                        </p:attrNameLst>
                                      </p:cBhvr>
                                      <p:to>
                                        <p:strVal val="visible"/>
                                      </p:to>
                                    </p:set>
                                    <p:animEffect transition="in" filter="wipe(up)">
                                      <p:cBhvr>
                                        <p:cTn id="285" dur="2000"/>
                                        <p:tgtEl>
                                          <p:spTgt spid="427144"/>
                                        </p:tgtEl>
                                      </p:cBhvr>
                                    </p:animEffect>
                                  </p:childTnLst>
                                </p:cTn>
                              </p:par>
                              <p:par>
                                <p:cTn id="286" presetID="22" presetClass="entr" presetSubtype="1" fill="hold" nodeType="withEffect">
                                  <p:stCondLst>
                                    <p:cond delay="0"/>
                                  </p:stCondLst>
                                  <p:childTnLst>
                                    <p:set>
                                      <p:cBhvr>
                                        <p:cTn id="287" dur="1" fill="hold">
                                          <p:stCondLst>
                                            <p:cond delay="0"/>
                                          </p:stCondLst>
                                        </p:cTn>
                                        <p:tgtEl>
                                          <p:spTgt spid="427145"/>
                                        </p:tgtEl>
                                        <p:attrNameLst>
                                          <p:attrName>style.visibility</p:attrName>
                                        </p:attrNameLst>
                                      </p:cBhvr>
                                      <p:to>
                                        <p:strVal val="visible"/>
                                      </p:to>
                                    </p:set>
                                    <p:animEffect transition="in" filter="wipe(up)">
                                      <p:cBhvr>
                                        <p:cTn id="288" dur="2000"/>
                                        <p:tgtEl>
                                          <p:spTgt spid="427145"/>
                                        </p:tgtEl>
                                      </p:cBhvr>
                                    </p:animEffect>
                                  </p:childTnLst>
                                </p:cTn>
                              </p:par>
                              <p:par>
                                <p:cTn id="289" presetID="22" presetClass="entr" presetSubtype="1" fill="hold" nodeType="withEffect">
                                  <p:stCondLst>
                                    <p:cond delay="0"/>
                                  </p:stCondLst>
                                  <p:childTnLst>
                                    <p:set>
                                      <p:cBhvr>
                                        <p:cTn id="290" dur="1" fill="hold">
                                          <p:stCondLst>
                                            <p:cond delay="0"/>
                                          </p:stCondLst>
                                        </p:cTn>
                                        <p:tgtEl>
                                          <p:spTgt spid="427146"/>
                                        </p:tgtEl>
                                        <p:attrNameLst>
                                          <p:attrName>style.visibility</p:attrName>
                                        </p:attrNameLst>
                                      </p:cBhvr>
                                      <p:to>
                                        <p:strVal val="visible"/>
                                      </p:to>
                                    </p:set>
                                    <p:animEffect transition="in" filter="wipe(up)">
                                      <p:cBhvr>
                                        <p:cTn id="291" dur="2000"/>
                                        <p:tgtEl>
                                          <p:spTgt spid="427146"/>
                                        </p:tgtEl>
                                      </p:cBhvr>
                                    </p:animEffect>
                                  </p:childTnLst>
                                </p:cTn>
                              </p:par>
                              <p:par>
                                <p:cTn id="292" presetID="22" presetClass="entr" presetSubtype="1" fill="hold" nodeType="withEffect">
                                  <p:stCondLst>
                                    <p:cond delay="0"/>
                                  </p:stCondLst>
                                  <p:childTnLst>
                                    <p:set>
                                      <p:cBhvr>
                                        <p:cTn id="293" dur="1" fill="hold">
                                          <p:stCondLst>
                                            <p:cond delay="0"/>
                                          </p:stCondLst>
                                        </p:cTn>
                                        <p:tgtEl>
                                          <p:spTgt spid="427147"/>
                                        </p:tgtEl>
                                        <p:attrNameLst>
                                          <p:attrName>style.visibility</p:attrName>
                                        </p:attrNameLst>
                                      </p:cBhvr>
                                      <p:to>
                                        <p:strVal val="visible"/>
                                      </p:to>
                                    </p:set>
                                    <p:animEffect transition="in" filter="wipe(up)">
                                      <p:cBhvr>
                                        <p:cTn id="294" dur="2000"/>
                                        <p:tgtEl>
                                          <p:spTgt spid="427147"/>
                                        </p:tgtEl>
                                      </p:cBhvr>
                                    </p:animEffect>
                                  </p:childTnLst>
                                </p:cTn>
                              </p:par>
                              <p:par>
                                <p:cTn id="295" presetID="22" presetClass="entr" presetSubtype="1" fill="hold" nodeType="withEffect">
                                  <p:stCondLst>
                                    <p:cond delay="0"/>
                                  </p:stCondLst>
                                  <p:childTnLst>
                                    <p:set>
                                      <p:cBhvr>
                                        <p:cTn id="296" dur="1" fill="hold">
                                          <p:stCondLst>
                                            <p:cond delay="0"/>
                                          </p:stCondLst>
                                        </p:cTn>
                                        <p:tgtEl>
                                          <p:spTgt spid="427148"/>
                                        </p:tgtEl>
                                        <p:attrNameLst>
                                          <p:attrName>style.visibility</p:attrName>
                                        </p:attrNameLst>
                                      </p:cBhvr>
                                      <p:to>
                                        <p:strVal val="visible"/>
                                      </p:to>
                                    </p:set>
                                    <p:animEffect transition="in" filter="wipe(up)">
                                      <p:cBhvr>
                                        <p:cTn id="297" dur="2000"/>
                                        <p:tgtEl>
                                          <p:spTgt spid="427148"/>
                                        </p:tgtEl>
                                      </p:cBhvr>
                                    </p:animEffect>
                                  </p:childTnLst>
                                </p:cTn>
                              </p:par>
                              <p:par>
                                <p:cTn id="298" presetID="22" presetClass="entr" presetSubtype="1" fill="hold" nodeType="withEffect">
                                  <p:stCondLst>
                                    <p:cond delay="0"/>
                                  </p:stCondLst>
                                  <p:childTnLst>
                                    <p:set>
                                      <p:cBhvr>
                                        <p:cTn id="299" dur="1" fill="hold">
                                          <p:stCondLst>
                                            <p:cond delay="0"/>
                                          </p:stCondLst>
                                        </p:cTn>
                                        <p:tgtEl>
                                          <p:spTgt spid="427149"/>
                                        </p:tgtEl>
                                        <p:attrNameLst>
                                          <p:attrName>style.visibility</p:attrName>
                                        </p:attrNameLst>
                                      </p:cBhvr>
                                      <p:to>
                                        <p:strVal val="visible"/>
                                      </p:to>
                                    </p:set>
                                    <p:animEffect transition="in" filter="wipe(up)">
                                      <p:cBhvr>
                                        <p:cTn id="300" dur="2000"/>
                                        <p:tgtEl>
                                          <p:spTgt spid="427149"/>
                                        </p:tgtEl>
                                      </p:cBhvr>
                                    </p:animEffect>
                                  </p:childTnLst>
                                </p:cTn>
                              </p:par>
                              <p:par>
                                <p:cTn id="301" presetID="22" presetClass="entr" presetSubtype="1" fill="hold" nodeType="withEffect">
                                  <p:stCondLst>
                                    <p:cond delay="0"/>
                                  </p:stCondLst>
                                  <p:childTnLst>
                                    <p:set>
                                      <p:cBhvr>
                                        <p:cTn id="302" dur="1" fill="hold">
                                          <p:stCondLst>
                                            <p:cond delay="0"/>
                                          </p:stCondLst>
                                        </p:cTn>
                                        <p:tgtEl>
                                          <p:spTgt spid="427150"/>
                                        </p:tgtEl>
                                        <p:attrNameLst>
                                          <p:attrName>style.visibility</p:attrName>
                                        </p:attrNameLst>
                                      </p:cBhvr>
                                      <p:to>
                                        <p:strVal val="visible"/>
                                      </p:to>
                                    </p:set>
                                    <p:animEffect transition="in" filter="wipe(up)">
                                      <p:cBhvr>
                                        <p:cTn id="303" dur="2000"/>
                                        <p:tgtEl>
                                          <p:spTgt spid="427150"/>
                                        </p:tgtEl>
                                      </p:cBhvr>
                                    </p:animEffect>
                                  </p:childTnLst>
                                </p:cTn>
                              </p:par>
                              <p:par>
                                <p:cTn id="304" presetID="22" presetClass="entr" presetSubtype="1" fill="hold" nodeType="withEffect">
                                  <p:stCondLst>
                                    <p:cond delay="0"/>
                                  </p:stCondLst>
                                  <p:childTnLst>
                                    <p:set>
                                      <p:cBhvr>
                                        <p:cTn id="305" dur="1" fill="hold">
                                          <p:stCondLst>
                                            <p:cond delay="0"/>
                                          </p:stCondLst>
                                        </p:cTn>
                                        <p:tgtEl>
                                          <p:spTgt spid="427151"/>
                                        </p:tgtEl>
                                        <p:attrNameLst>
                                          <p:attrName>style.visibility</p:attrName>
                                        </p:attrNameLst>
                                      </p:cBhvr>
                                      <p:to>
                                        <p:strVal val="visible"/>
                                      </p:to>
                                    </p:set>
                                    <p:animEffect transition="in" filter="wipe(up)">
                                      <p:cBhvr>
                                        <p:cTn id="306" dur="2000"/>
                                        <p:tgtEl>
                                          <p:spTgt spid="427151"/>
                                        </p:tgtEl>
                                      </p:cBhvr>
                                    </p:animEffect>
                                  </p:childTnLst>
                                </p:cTn>
                              </p:par>
                              <p:par>
                                <p:cTn id="307" presetID="22" presetClass="entr" presetSubtype="1" fill="hold" nodeType="withEffect">
                                  <p:stCondLst>
                                    <p:cond delay="0"/>
                                  </p:stCondLst>
                                  <p:childTnLst>
                                    <p:set>
                                      <p:cBhvr>
                                        <p:cTn id="308" dur="1" fill="hold">
                                          <p:stCondLst>
                                            <p:cond delay="0"/>
                                          </p:stCondLst>
                                        </p:cTn>
                                        <p:tgtEl>
                                          <p:spTgt spid="427152"/>
                                        </p:tgtEl>
                                        <p:attrNameLst>
                                          <p:attrName>style.visibility</p:attrName>
                                        </p:attrNameLst>
                                      </p:cBhvr>
                                      <p:to>
                                        <p:strVal val="visible"/>
                                      </p:to>
                                    </p:set>
                                    <p:animEffect transition="in" filter="wipe(up)">
                                      <p:cBhvr>
                                        <p:cTn id="309" dur="2000"/>
                                        <p:tgtEl>
                                          <p:spTgt spid="427152"/>
                                        </p:tgtEl>
                                      </p:cBhvr>
                                    </p:animEffect>
                                  </p:childTnLst>
                                </p:cTn>
                              </p:par>
                              <p:par>
                                <p:cTn id="310" presetID="22" presetClass="entr" presetSubtype="1" fill="hold" nodeType="withEffect">
                                  <p:stCondLst>
                                    <p:cond delay="0"/>
                                  </p:stCondLst>
                                  <p:childTnLst>
                                    <p:set>
                                      <p:cBhvr>
                                        <p:cTn id="311" dur="1" fill="hold">
                                          <p:stCondLst>
                                            <p:cond delay="0"/>
                                          </p:stCondLst>
                                        </p:cTn>
                                        <p:tgtEl>
                                          <p:spTgt spid="427153"/>
                                        </p:tgtEl>
                                        <p:attrNameLst>
                                          <p:attrName>style.visibility</p:attrName>
                                        </p:attrNameLst>
                                      </p:cBhvr>
                                      <p:to>
                                        <p:strVal val="visible"/>
                                      </p:to>
                                    </p:set>
                                    <p:animEffect transition="in" filter="wipe(up)">
                                      <p:cBhvr>
                                        <p:cTn id="312" dur="2000"/>
                                        <p:tgtEl>
                                          <p:spTgt spid="427153"/>
                                        </p:tgtEl>
                                      </p:cBhvr>
                                    </p:animEffect>
                                  </p:childTnLst>
                                </p:cTn>
                              </p:par>
                              <p:par>
                                <p:cTn id="313" presetID="22" presetClass="entr" presetSubtype="1" fill="hold" nodeType="withEffect">
                                  <p:stCondLst>
                                    <p:cond delay="0"/>
                                  </p:stCondLst>
                                  <p:childTnLst>
                                    <p:set>
                                      <p:cBhvr>
                                        <p:cTn id="314" dur="1" fill="hold">
                                          <p:stCondLst>
                                            <p:cond delay="0"/>
                                          </p:stCondLst>
                                        </p:cTn>
                                        <p:tgtEl>
                                          <p:spTgt spid="427154"/>
                                        </p:tgtEl>
                                        <p:attrNameLst>
                                          <p:attrName>style.visibility</p:attrName>
                                        </p:attrNameLst>
                                      </p:cBhvr>
                                      <p:to>
                                        <p:strVal val="visible"/>
                                      </p:to>
                                    </p:set>
                                    <p:animEffect transition="in" filter="wipe(up)">
                                      <p:cBhvr>
                                        <p:cTn id="315" dur="2000"/>
                                        <p:tgtEl>
                                          <p:spTgt spid="427154"/>
                                        </p:tgtEl>
                                      </p:cBhvr>
                                    </p:animEffect>
                                  </p:childTnLst>
                                </p:cTn>
                              </p:par>
                              <p:par>
                                <p:cTn id="316" presetID="22" presetClass="entr" presetSubtype="1" fill="hold" nodeType="withEffect">
                                  <p:stCondLst>
                                    <p:cond delay="0"/>
                                  </p:stCondLst>
                                  <p:childTnLst>
                                    <p:set>
                                      <p:cBhvr>
                                        <p:cTn id="317" dur="1" fill="hold">
                                          <p:stCondLst>
                                            <p:cond delay="0"/>
                                          </p:stCondLst>
                                        </p:cTn>
                                        <p:tgtEl>
                                          <p:spTgt spid="427155"/>
                                        </p:tgtEl>
                                        <p:attrNameLst>
                                          <p:attrName>style.visibility</p:attrName>
                                        </p:attrNameLst>
                                      </p:cBhvr>
                                      <p:to>
                                        <p:strVal val="visible"/>
                                      </p:to>
                                    </p:set>
                                    <p:animEffect transition="in" filter="wipe(up)">
                                      <p:cBhvr>
                                        <p:cTn id="318" dur="2000"/>
                                        <p:tgtEl>
                                          <p:spTgt spid="427155"/>
                                        </p:tgtEl>
                                      </p:cBhvr>
                                    </p:animEffect>
                                  </p:childTnLst>
                                </p:cTn>
                              </p:par>
                              <p:par>
                                <p:cTn id="319" presetID="22" presetClass="entr" presetSubtype="1" fill="hold" nodeType="withEffect">
                                  <p:stCondLst>
                                    <p:cond delay="0"/>
                                  </p:stCondLst>
                                  <p:childTnLst>
                                    <p:set>
                                      <p:cBhvr>
                                        <p:cTn id="320" dur="1" fill="hold">
                                          <p:stCondLst>
                                            <p:cond delay="0"/>
                                          </p:stCondLst>
                                        </p:cTn>
                                        <p:tgtEl>
                                          <p:spTgt spid="427156"/>
                                        </p:tgtEl>
                                        <p:attrNameLst>
                                          <p:attrName>style.visibility</p:attrName>
                                        </p:attrNameLst>
                                      </p:cBhvr>
                                      <p:to>
                                        <p:strVal val="visible"/>
                                      </p:to>
                                    </p:set>
                                    <p:animEffect transition="in" filter="wipe(up)">
                                      <p:cBhvr>
                                        <p:cTn id="321" dur="2000"/>
                                        <p:tgtEl>
                                          <p:spTgt spid="427156"/>
                                        </p:tgtEl>
                                      </p:cBhvr>
                                    </p:animEffect>
                                  </p:childTnLst>
                                </p:cTn>
                              </p:par>
                              <p:par>
                                <p:cTn id="322" presetID="22" presetClass="entr" presetSubtype="1" fill="hold" nodeType="withEffect">
                                  <p:stCondLst>
                                    <p:cond delay="0"/>
                                  </p:stCondLst>
                                  <p:childTnLst>
                                    <p:set>
                                      <p:cBhvr>
                                        <p:cTn id="323" dur="1" fill="hold">
                                          <p:stCondLst>
                                            <p:cond delay="0"/>
                                          </p:stCondLst>
                                        </p:cTn>
                                        <p:tgtEl>
                                          <p:spTgt spid="427157"/>
                                        </p:tgtEl>
                                        <p:attrNameLst>
                                          <p:attrName>style.visibility</p:attrName>
                                        </p:attrNameLst>
                                      </p:cBhvr>
                                      <p:to>
                                        <p:strVal val="visible"/>
                                      </p:to>
                                    </p:set>
                                    <p:animEffect transition="in" filter="wipe(up)">
                                      <p:cBhvr>
                                        <p:cTn id="324" dur="2000"/>
                                        <p:tgtEl>
                                          <p:spTgt spid="427157"/>
                                        </p:tgtEl>
                                      </p:cBhvr>
                                    </p:animEffect>
                                  </p:childTnLst>
                                </p:cTn>
                              </p:par>
                              <p:par>
                                <p:cTn id="325" presetID="22" presetClass="entr" presetSubtype="1" fill="hold" nodeType="withEffect">
                                  <p:stCondLst>
                                    <p:cond delay="0"/>
                                  </p:stCondLst>
                                  <p:childTnLst>
                                    <p:set>
                                      <p:cBhvr>
                                        <p:cTn id="326" dur="1" fill="hold">
                                          <p:stCondLst>
                                            <p:cond delay="0"/>
                                          </p:stCondLst>
                                        </p:cTn>
                                        <p:tgtEl>
                                          <p:spTgt spid="427158"/>
                                        </p:tgtEl>
                                        <p:attrNameLst>
                                          <p:attrName>style.visibility</p:attrName>
                                        </p:attrNameLst>
                                      </p:cBhvr>
                                      <p:to>
                                        <p:strVal val="visible"/>
                                      </p:to>
                                    </p:set>
                                    <p:animEffect transition="in" filter="wipe(up)">
                                      <p:cBhvr>
                                        <p:cTn id="327" dur="2000"/>
                                        <p:tgtEl>
                                          <p:spTgt spid="427158"/>
                                        </p:tgtEl>
                                      </p:cBhvr>
                                    </p:animEffect>
                                  </p:childTnLst>
                                </p:cTn>
                              </p:par>
                              <p:par>
                                <p:cTn id="328" presetID="22" presetClass="entr" presetSubtype="1" fill="hold" nodeType="withEffect">
                                  <p:stCondLst>
                                    <p:cond delay="0"/>
                                  </p:stCondLst>
                                  <p:childTnLst>
                                    <p:set>
                                      <p:cBhvr>
                                        <p:cTn id="329" dur="1" fill="hold">
                                          <p:stCondLst>
                                            <p:cond delay="0"/>
                                          </p:stCondLst>
                                        </p:cTn>
                                        <p:tgtEl>
                                          <p:spTgt spid="427159"/>
                                        </p:tgtEl>
                                        <p:attrNameLst>
                                          <p:attrName>style.visibility</p:attrName>
                                        </p:attrNameLst>
                                      </p:cBhvr>
                                      <p:to>
                                        <p:strVal val="visible"/>
                                      </p:to>
                                    </p:set>
                                    <p:animEffect transition="in" filter="wipe(up)">
                                      <p:cBhvr>
                                        <p:cTn id="330" dur="2000"/>
                                        <p:tgtEl>
                                          <p:spTgt spid="427159"/>
                                        </p:tgtEl>
                                      </p:cBhvr>
                                    </p:animEffect>
                                  </p:childTnLst>
                                </p:cTn>
                              </p:par>
                              <p:par>
                                <p:cTn id="331" presetID="22" presetClass="entr" presetSubtype="1" fill="hold" nodeType="withEffect">
                                  <p:stCondLst>
                                    <p:cond delay="0"/>
                                  </p:stCondLst>
                                  <p:childTnLst>
                                    <p:set>
                                      <p:cBhvr>
                                        <p:cTn id="332" dur="1" fill="hold">
                                          <p:stCondLst>
                                            <p:cond delay="0"/>
                                          </p:stCondLst>
                                        </p:cTn>
                                        <p:tgtEl>
                                          <p:spTgt spid="427160"/>
                                        </p:tgtEl>
                                        <p:attrNameLst>
                                          <p:attrName>style.visibility</p:attrName>
                                        </p:attrNameLst>
                                      </p:cBhvr>
                                      <p:to>
                                        <p:strVal val="visible"/>
                                      </p:to>
                                    </p:set>
                                    <p:animEffect transition="in" filter="wipe(up)">
                                      <p:cBhvr>
                                        <p:cTn id="333" dur="2000"/>
                                        <p:tgtEl>
                                          <p:spTgt spid="427160"/>
                                        </p:tgtEl>
                                      </p:cBhvr>
                                    </p:animEffect>
                                  </p:childTnLst>
                                </p:cTn>
                              </p:par>
                              <p:par>
                                <p:cTn id="334" presetID="22" presetClass="entr" presetSubtype="1" fill="hold" nodeType="withEffect">
                                  <p:stCondLst>
                                    <p:cond delay="0"/>
                                  </p:stCondLst>
                                  <p:childTnLst>
                                    <p:set>
                                      <p:cBhvr>
                                        <p:cTn id="335" dur="1" fill="hold">
                                          <p:stCondLst>
                                            <p:cond delay="0"/>
                                          </p:stCondLst>
                                        </p:cTn>
                                        <p:tgtEl>
                                          <p:spTgt spid="427161"/>
                                        </p:tgtEl>
                                        <p:attrNameLst>
                                          <p:attrName>style.visibility</p:attrName>
                                        </p:attrNameLst>
                                      </p:cBhvr>
                                      <p:to>
                                        <p:strVal val="visible"/>
                                      </p:to>
                                    </p:set>
                                    <p:animEffect transition="in" filter="wipe(up)">
                                      <p:cBhvr>
                                        <p:cTn id="336" dur="2000"/>
                                        <p:tgtEl>
                                          <p:spTgt spid="427161"/>
                                        </p:tgtEl>
                                      </p:cBhvr>
                                    </p:animEffect>
                                  </p:childTnLst>
                                </p:cTn>
                              </p:par>
                              <p:par>
                                <p:cTn id="337" presetID="22" presetClass="entr" presetSubtype="1" fill="hold" nodeType="withEffect">
                                  <p:stCondLst>
                                    <p:cond delay="0"/>
                                  </p:stCondLst>
                                  <p:childTnLst>
                                    <p:set>
                                      <p:cBhvr>
                                        <p:cTn id="338" dur="1" fill="hold">
                                          <p:stCondLst>
                                            <p:cond delay="0"/>
                                          </p:stCondLst>
                                        </p:cTn>
                                        <p:tgtEl>
                                          <p:spTgt spid="427162"/>
                                        </p:tgtEl>
                                        <p:attrNameLst>
                                          <p:attrName>style.visibility</p:attrName>
                                        </p:attrNameLst>
                                      </p:cBhvr>
                                      <p:to>
                                        <p:strVal val="visible"/>
                                      </p:to>
                                    </p:set>
                                    <p:animEffect transition="in" filter="wipe(up)">
                                      <p:cBhvr>
                                        <p:cTn id="339" dur="2000"/>
                                        <p:tgtEl>
                                          <p:spTgt spid="427162"/>
                                        </p:tgtEl>
                                      </p:cBhvr>
                                    </p:animEffect>
                                  </p:childTnLst>
                                </p:cTn>
                              </p:par>
                              <p:par>
                                <p:cTn id="340" presetID="22" presetClass="entr" presetSubtype="1" fill="hold" nodeType="withEffect">
                                  <p:stCondLst>
                                    <p:cond delay="0"/>
                                  </p:stCondLst>
                                  <p:childTnLst>
                                    <p:set>
                                      <p:cBhvr>
                                        <p:cTn id="341" dur="1" fill="hold">
                                          <p:stCondLst>
                                            <p:cond delay="0"/>
                                          </p:stCondLst>
                                        </p:cTn>
                                        <p:tgtEl>
                                          <p:spTgt spid="427163"/>
                                        </p:tgtEl>
                                        <p:attrNameLst>
                                          <p:attrName>style.visibility</p:attrName>
                                        </p:attrNameLst>
                                      </p:cBhvr>
                                      <p:to>
                                        <p:strVal val="visible"/>
                                      </p:to>
                                    </p:set>
                                    <p:animEffect transition="in" filter="wipe(up)">
                                      <p:cBhvr>
                                        <p:cTn id="342" dur="2000"/>
                                        <p:tgtEl>
                                          <p:spTgt spid="427163"/>
                                        </p:tgtEl>
                                      </p:cBhvr>
                                    </p:animEffect>
                                  </p:childTnLst>
                                </p:cTn>
                              </p:par>
                              <p:par>
                                <p:cTn id="343" presetID="22" presetClass="entr" presetSubtype="1" fill="hold" nodeType="withEffect">
                                  <p:stCondLst>
                                    <p:cond delay="0"/>
                                  </p:stCondLst>
                                  <p:childTnLst>
                                    <p:set>
                                      <p:cBhvr>
                                        <p:cTn id="344" dur="1" fill="hold">
                                          <p:stCondLst>
                                            <p:cond delay="0"/>
                                          </p:stCondLst>
                                        </p:cTn>
                                        <p:tgtEl>
                                          <p:spTgt spid="427164"/>
                                        </p:tgtEl>
                                        <p:attrNameLst>
                                          <p:attrName>style.visibility</p:attrName>
                                        </p:attrNameLst>
                                      </p:cBhvr>
                                      <p:to>
                                        <p:strVal val="visible"/>
                                      </p:to>
                                    </p:set>
                                    <p:animEffect transition="in" filter="wipe(up)">
                                      <p:cBhvr>
                                        <p:cTn id="345" dur="2000"/>
                                        <p:tgtEl>
                                          <p:spTgt spid="427164"/>
                                        </p:tgtEl>
                                      </p:cBhvr>
                                    </p:animEffect>
                                  </p:childTnLst>
                                </p:cTn>
                              </p:par>
                              <p:par>
                                <p:cTn id="346" presetID="22" presetClass="entr" presetSubtype="1" fill="hold" nodeType="withEffect">
                                  <p:stCondLst>
                                    <p:cond delay="0"/>
                                  </p:stCondLst>
                                  <p:childTnLst>
                                    <p:set>
                                      <p:cBhvr>
                                        <p:cTn id="347" dur="1" fill="hold">
                                          <p:stCondLst>
                                            <p:cond delay="0"/>
                                          </p:stCondLst>
                                        </p:cTn>
                                        <p:tgtEl>
                                          <p:spTgt spid="427165"/>
                                        </p:tgtEl>
                                        <p:attrNameLst>
                                          <p:attrName>style.visibility</p:attrName>
                                        </p:attrNameLst>
                                      </p:cBhvr>
                                      <p:to>
                                        <p:strVal val="visible"/>
                                      </p:to>
                                    </p:set>
                                    <p:animEffect transition="in" filter="wipe(up)">
                                      <p:cBhvr>
                                        <p:cTn id="348" dur="2000"/>
                                        <p:tgtEl>
                                          <p:spTgt spid="427165"/>
                                        </p:tgtEl>
                                      </p:cBhvr>
                                    </p:animEffect>
                                  </p:childTnLst>
                                </p:cTn>
                              </p:par>
                            </p:childTnLst>
                          </p:cTn>
                        </p:par>
                        <p:par>
                          <p:cTn id="349" fill="hold" nodeType="afterGroup">
                            <p:stCondLst>
                              <p:cond delay="10000"/>
                            </p:stCondLst>
                            <p:childTnLst>
                              <p:par>
                                <p:cTn id="350" presetID="22" presetClass="entr" presetSubtype="1" fill="hold" nodeType="afterEffect">
                                  <p:stCondLst>
                                    <p:cond delay="0"/>
                                  </p:stCondLst>
                                  <p:childTnLst>
                                    <p:set>
                                      <p:cBhvr>
                                        <p:cTn id="351" dur="1" fill="hold">
                                          <p:stCondLst>
                                            <p:cond delay="0"/>
                                          </p:stCondLst>
                                        </p:cTn>
                                        <p:tgtEl>
                                          <p:spTgt spid="427045"/>
                                        </p:tgtEl>
                                        <p:attrNameLst>
                                          <p:attrName>style.visibility</p:attrName>
                                        </p:attrNameLst>
                                      </p:cBhvr>
                                      <p:to>
                                        <p:strVal val="visible"/>
                                      </p:to>
                                    </p:set>
                                    <p:animEffect transition="in" filter="wipe(up)">
                                      <p:cBhvr>
                                        <p:cTn id="352" dur="1000"/>
                                        <p:tgtEl>
                                          <p:spTgt spid="427045"/>
                                        </p:tgtEl>
                                      </p:cBhvr>
                                    </p:animEffect>
                                  </p:childTnLst>
                                </p:cTn>
                              </p:par>
                              <p:par>
                                <p:cTn id="353" presetID="22" presetClass="entr" presetSubtype="1" fill="hold" nodeType="withEffect">
                                  <p:stCondLst>
                                    <p:cond delay="0"/>
                                  </p:stCondLst>
                                  <p:childTnLst>
                                    <p:set>
                                      <p:cBhvr>
                                        <p:cTn id="354" dur="1" fill="hold">
                                          <p:stCondLst>
                                            <p:cond delay="0"/>
                                          </p:stCondLst>
                                        </p:cTn>
                                        <p:tgtEl>
                                          <p:spTgt spid="427048"/>
                                        </p:tgtEl>
                                        <p:attrNameLst>
                                          <p:attrName>style.visibility</p:attrName>
                                        </p:attrNameLst>
                                      </p:cBhvr>
                                      <p:to>
                                        <p:strVal val="visible"/>
                                      </p:to>
                                    </p:set>
                                    <p:animEffect transition="in" filter="wipe(up)">
                                      <p:cBhvr>
                                        <p:cTn id="355" dur="1000"/>
                                        <p:tgtEl>
                                          <p:spTgt spid="427048"/>
                                        </p:tgtEl>
                                      </p:cBhvr>
                                    </p:animEffect>
                                  </p:childTnLst>
                                </p:cTn>
                              </p:par>
                              <p:par>
                                <p:cTn id="356" presetID="22" presetClass="entr" presetSubtype="1" fill="hold" nodeType="withEffect">
                                  <p:stCondLst>
                                    <p:cond delay="0"/>
                                  </p:stCondLst>
                                  <p:childTnLst>
                                    <p:set>
                                      <p:cBhvr>
                                        <p:cTn id="357" dur="1" fill="hold">
                                          <p:stCondLst>
                                            <p:cond delay="0"/>
                                          </p:stCondLst>
                                        </p:cTn>
                                        <p:tgtEl>
                                          <p:spTgt spid="427049"/>
                                        </p:tgtEl>
                                        <p:attrNameLst>
                                          <p:attrName>style.visibility</p:attrName>
                                        </p:attrNameLst>
                                      </p:cBhvr>
                                      <p:to>
                                        <p:strVal val="visible"/>
                                      </p:to>
                                    </p:set>
                                    <p:animEffect transition="in" filter="wipe(up)">
                                      <p:cBhvr>
                                        <p:cTn id="358" dur="1000"/>
                                        <p:tgtEl>
                                          <p:spTgt spid="427049"/>
                                        </p:tgtEl>
                                      </p:cBhvr>
                                    </p:animEffect>
                                  </p:childTnLst>
                                </p:cTn>
                              </p:par>
                              <p:par>
                                <p:cTn id="359" presetID="22" presetClass="entr" presetSubtype="1" fill="hold" nodeType="withEffect">
                                  <p:stCondLst>
                                    <p:cond delay="0"/>
                                  </p:stCondLst>
                                  <p:childTnLst>
                                    <p:set>
                                      <p:cBhvr>
                                        <p:cTn id="360" dur="1" fill="hold">
                                          <p:stCondLst>
                                            <p:cond delay="0"/>
                                          </p:stCondLst>
                                        </p:cTn>
                                        <p:tgtEl>
                                          <p:spTgt spid="427050"/>
                                        </p:tgtEl>
                                        <p:attrNameLst>
                                          <p:attrName>style.visibility</p:attrName>
                                        </p:attrNameLst>
                                      </p:cBhvr>
                                      <p:to>
                                        <p:strVal val="visible"/>
                                      </p:to>
                                    </p:set>
                                    <p:animEffect transition="in" filter="wipe(up)">
                                      <p:cBhvr>
                                        <p:cTn id="361" dur="1000"/>
                                        <p:tgtEl>
                                          <p:spTgt spid="427050"/>
                                        </p:tgtEl>
                                      </p:cBhvr>
                                    </p:animEffect>
                                  </p:childTnLst>
                                </p:cTn>
                              </p:par>
                              <p:par>
                                <p:cTn id="362" presetID="22" presetClass="entr" presetSubtype="1" fill="hold" nodeType="withEffect">
                                  <p:stCondLst>
                                    <p:cond delay="0"/>
                                  </p:stCondLst>
                                  <p:childTnLst>
                                    <p:set>
                                      <p:cBhvr>
                                        <p:cTn id="363" dur="1" fill="hold">
                                          <p:stCondLst>
                                            <p:cond delay="0"/>
                                          </p:stCondLst>
                                        </p:cTn>
                                        <p:tgtEl>
                                          <p:spTgt spid="427053"/>
                                        </p:tgtEl>
                                        <p:attrNameLst>
                                          <p:attrName>style.visibility</p:attrName>
                                        </p:attrNameLst>
                                      </p:cBhvr>
                                      <p:to>
                                        <p:strVal val="visible"/>
                                      </p:to>
                                    </p:set>
                                    <p:animEffect transition="in" filter="wipe(up)">
                                      <p:cBhvr>
                                        <p:cTn id="364" dur="1000"/>
                                        <p:tgtEl>
                                          <p:spTgt spid="427053"/>
                                        </p:tgtEl>
                                      </p:cBhvr>
                                    </p:animEffect>
                                  </p:childTnLst>
                                </p:cTn>
                              </p:par>
                              <p:par>
                                <p:cTn id="365" presetID="22" presetClass="entr" presetSubtype="1" fill="hold" nodeType="withEffect">
                                  <p:stCondLst>
                                    <p:cond delay="0"/>
                                  </p:stCondLst>
                                  <p:childTnLst>
                                    <p:set>
                                      <p:cBhvr>
                                        <p:cTn id="366" dur="1" fill="hold">
                                          <p:stCondLst>
                                            <p:cond delay="0"/>
                                          </p:stCondLst>
                                        </p:cTn>
                                        <p:tgtEl>
                                          <p:spTgt spid="427054"/>
                                        </p:tgtEl>
                                        <p:attrNameLst>
                                          <p:attrName>style.visibility</p:attrName>
                                        </p:attrNameLst>
                                      </p:cBhvr>
                                      <p:to>
                                        <p:strVal val="visible"/>
                                      </p:to>
                                    </p:set>
                                    <p:animEffect transition="in" filter="wipe(up)">
                                      <p:cBhvr>
                                        <p:cTn id="367" dur="1000"/>
                                        <p:tgtEl>
                                          <p:spTgt spid="427054"/>
                                        </p:tgtEl>
                                      </p:cBhvr>
                                    </p:animEffect>
                                  </p:childTnLst>
                                </p:cTn>
                              </p:par>
                              <p:par>
                                <p:cTn id="368" presetID="22" presetClass="entr" presetSubtype="1" fill="hold" nodeType="withEffect">
                                  <p:stCondLst>
                                    <p:cond delay="0"/>
                                  </p:stCondLst>
                                  <p:childTnLst>
                                    <p:set>
                                      <p:cBhvr>
                                        <p:cTn id="369" dur="1" fill="hold">
                                          <p:stCondLst>
                                            <p:cond delay="0"/>
                                          </p:stCondLst>
                                        </p:cTn>
                                        <p:tgtEl>
                                          <p:spTgt spid="427029"/>
                                        </p:tgtEl>
                                        <p:attrNameLst>
                                          <p:attrName>style.visibility</p:attrName>
                                        </p:attrNameLst>
                                      </p:cBhvr>
                                      <p:to>
                                        <p:strVal val="visible"/>
                                      </p:to>
                                    </p:set>
                                    <p:animEffect transition="in" filter="wipe(up)">
                                      <p:cBhvr>
                                        <p:cTn id="370" dur="1000"/>
                                        <p:tgtEl>
                                          <p:spTgt spid="427029"/>
                                        </p:tgtEl>
                                      </p:cBhvr>
                                    </p:animEffect>
                                  </p:childTnLst>
                                </p:cTn>
                              </p:par>
                              <p:par>
                                <p:cTn id="371" presetID="22" presetClass="entr" presetSubtype="1" fill="hold" nodeType="withEffect">
                                  <p:stCondLst>
                                    <p:cond delay="0"/>
                                  </p:stCondLst>
                                  <p:childTnLst>
                                    <p:set>
                                      <p:cBhvr>
                                        <p:cTn id="372" dur="1" fill="hold">
                                          <p:stCondLst>
                                            <p:cond delay="0"/>
                                          </p:stCondLst>
                                        </p:cTn>
                                        <p:tgtEl>
                                          <p:spTgt spid="427030"/>
                                        </p:tgtEl>
                                        <p:attrNameLst>
                                          <p:attrName>style.visibility</p:attrName>
                                        </p:attrNameLst>
                                      </p:cBhvr>
                                      <p:to>
                                        <p:strVal val="visible"/>
                                      </p:to>
                                    </p:set>
                                    <p:animEffect transition="in" filter="wipe(up)">
                                      <p:cBhvr>
                                        <p:cTn id="373" dur="1000"/>
                                        <p:tgtEl>
                                          <p:spTgt spid="427030"/>
                                        </p:tgtEl>
                                      </p:cBhvr>
                                    </p:animEffect>
                                  </p:childTnLst>
                                </p:cTn>
                              </p:par>
                              <p:par>
                                <p:cTn id="374" presetID="22" presetClass="entr" presetSubtype="1" fill="hold" nodeType="withEffect">
                                  <p:stCondLst>
                                    <p:cond delay="0"/>
                                  </p:stCondLst>
                                  <p:childTnLst>
                                    <p:set>
                                      <p:cBhvr>
                                        <p:cTn id="375" dur="1" fill="hold">
                                          <p:stCondLst>
                                            <p:cond delay="0"/>
                                          </p:stCondLst>
                                        </p:cTn>
                                        <p:tgtEl>
                                          <p:spTgt spid="427055"/>
                                        </p:tgtEl>
                                        <p:attrNameLst>
                                          <p:attrName>style.visibility</p:attrName>
                                        </p:attrNameLst>
                                      </p:cBhvr>
                                      <p:to>
                                        <p:strVal val="visible"/>
                                      </p:to>
                                    </p:set>
                                    <p:animEffect transition="in" filter="wipe(up)">
                                      <p:cBhvr>
                                        <p:cTn id="376" dur="1000"/>
                                        <p:tgtEl>
                                          <p:spTgt spid="427055"/>
                                        </p:tgtEl>
                                      </p:cBhvr>
                                    </p:animEffect>
                                  </p:childTnLst>
                                </p:cTn>
                              </p:par>
                              <p:par>
                                <p:cTn id="377" presetID="22" presetClass="entr" presetSubtype="1" fill="hold" nodeType="withEffect">
                                  <p:stCondLst>
                                    <p:cond delay="0"/>
                                  </p:stCondLst>
                                  <p:childTnLst>
                                    <p:set>
                                      <p:cBhvr>
                                        <p:cTn id="378" dur="1" fill="hold">
                                          <p:stCondLst>
                                            <p:cond delay="0"/>
                                          </p:stCondLst>
                                        </p:cTn>
                                        <p:tgtEl>
                                          <p:spTgt spid="427020"/>
                                        </p:tgtEl>
                                        <p:attrNameLst>
                                          <p:attrName>style.visibility</p:attrName>
                                        </p:attrNameLst>
                                      </p:cBhvr>
                                      <p:to>
                                        <p:strVal val="visible"/>
                                      </p:to>
                                    </p:set>
                                    <p:animEffect transition="in" filter="wipe(up)">
                                      <p:cBhvr>
                                        <p:cTn id="379" dur="1000"/>
                                        <p:tgtEl>
                                          <p:spTgt spid="427020"/>
                                        </p:tgtEl>
                                      </p:cBhvr>
                                    </p:animEffect>
                                  </p:childTnLst>
                                </p:cTn>
                              </p:par>
                              <p:par>
                                <p:cTn id="380" presetID="22" presetClass="entr" presetSubtype="1" fill="hold" nodeType="withEffect">
                                  <p:stCondLst>
                                    <p:cond delay="0"/>
                                  </p:stCondLst>
                                  <p:childTnLst>
                                    <p:set>
                                      <p:cBhvr>
                                        <p:cTn id="381" dur="1" fill="hold">
                                          <p:stCondLst>
                                            <p:cond delay="0"/>
                                          </p:stCondLst>
                                        </p:cTn>
                                        <p:tgtEl>
                                          <p:spTgt spid="427019"/>
                                        </p:tgtEl>
                                        <p:attrNameLst>
                                          <p:attrName>style.visibility</p:attrName>
                                        </p:attrNameLst>
                                      </p:cBhvr>
                                      <p:to>
                                        <p:strVal val="visible"/>
                                      </p:to>
                                    </p:set>
                                    <p:animEffect transition="in" filter="wipe(up)">
                                      <p:cBhvr>
                                        <p:cTn id="382" dur="1000"/>
                                        <p:tgtEl>
                                          <p:spTgt spid="427019"/>
                                        </p:tgtEl>
                                      </p:cBhvr>
                                    </p:animEffect>
                                  </p:childTnLst>
                                </p:cTn>
                              </p:par>
                              <p:par>
                                <p:cTn id="383" presetID="22" presetClass="entr" presetSubtype="1" fill="hold" nodeType="withEffect">
                                  <p:stCondLst>
                                    <p:cond delay="0"/>
                                  </p:stCondLst>
                                  <p:childTnLst>
                                    <p:set>
                                      <p:cBhvr>
                                        <p:cTn id="384" dur="1" fill="hold">
                                          <p:stCondLst>
                                            <p:cond delay="0"/>
                                          </p:stCondLst>
                                        </p:cTn>
                                        <p:tgtEl>
                                          <p:spTgt spid="427023"/>
                                        </p:tgtEl>
                                        <p:attrNameLst>
                                          <p:attrName>style.visibility</p:attrName>
                                        </p:attrNameLst>
                                      </p:cBhvr>
                                      <p:to>
                                        <p:strVal val="visible"/>
                                      </p:to>
                                    </p:set>
                                    <p:animEffect transition="in" filter="wipe(up)">
                                      <p:cBhvr>
                                        <p:cTn id="385" dur="1000"/>
                                        <p:tgtEl>
                                          <p:spTgt spid="427023"/>
                                        </p:tgtEl>
                                      </p:cBhvr>
                                    </p:animEffect>
                                  </p:childTnLst>
                                </p:cTn>
                              </p:par>
                              <p:par>
                                <p:cTn id="386" presetID="22" presetClass="entr" presetSubtype="1" fill="hold" nodeType="withEffect">
                                  <p:stCondLst>
                                    <p:cond delay="0"/>
                                  </p:stCondLst>
                                  <p:childTnLst>
                                    <p:set>
                                      <p:cBhvr>
                                        <p:cTn id="387" dur="1" fill="hold">
                                          <p:stCondLst>
                                            <p:cond delay="0"/>
                                          </p:stCondLst>
                                        </p:cTn>
                                        <p:tgtEl>
                                          <p:spTgt spid="427017"/>
                                        </p:tgtEl>
                                        <p:attrNameLst>
                                          <p:attrName>style.visibility</p:attrName>
                                        </p:attrNameLst>
                                      </p:cBhvr>
                                      <p:to>
                                        <p:strVal val="visible"/>
                                      </p:to>
                                    </p:set>
                                    <p:animEffect transition="in" filter="wipe(up)">
                                      <p:cBhvr>
                                        <p:cTn id="388" dur="1000"/>
                                        <p:tgtEl>
                                          <p:spTgt spid="427017"/>
                                        </p:tgtEl>
                                      </p:cBhvr>
                                    </p:animEffect>
                                  </p:childTnLst>
                                </p:cTn>
                              </p:par>
                              <p:par>
                                <p:cTn id="389" presetID="22" presetClass="entr" presetSubtype="1" fill="hold" nodeType="withEffect">
                                  <p:stCondLst>
                                    <p:cond delay="0"/>
                                  </p:stCondLst>
                                  <p:childTnLst>
                                    <p:set>
                                      <p:cBhvr>
                                        <p:cTn id="390" dur="1" fill="hold">
                                          <p:stCondLst>
                                            <p:cond delay="0"/>
                                          </p:stCondLst>
                                        </p:cTn>
                                        <p:tgtEl>
                                          <p:spTgt spid="427016"/>
                                        </p:tgtEl>
                                        <p:attrNameLst>
                                          <p:attrName>style.visibility</p:attrName>
                                        </p:attrNameLst>
                                      </p:cBhvr>
                                      <p:to>
                                        <p:strVal val="visible"/>
                                      </p:to>
                                    </p:set>
                                    <p:animEffect transition="in" filter="wipe(up)">
                                      <p:cBhvr>
                                        <p:cTn id="391" dur="1000"/>
                                        <p:tgtEl>
                                          <p:spTgt spid="427016"/>
                                        </p:tgtEl>
                                      </p:cBhvr>
                                    </p:animEffect>
                                  </p:childTnLst>
                                </p:cTn>
                              </p:par>
                              <p:par>
                                <p:cTn id="392" presetID="22" presetClass="entr" presetSubtype="1" fill="hold" nodeType="withEffect">
                                  <p:stCondLst>
                                    <p:cond delay="0"/>
                                  </p:stCondLst>
                                  <p:childTnLst>
                                    <p:set>
                                      <p:cBhvr>
                                        <p:cTn id="393" dur="1" fill="hold">
                                          <p:stCondLst>
                                            <p:cond delay="0"/>
                                          </p:stCondLst>
                                        </p:cTn>
                                        <p:tgtEl>
                                          <p:spTgt spid="427012"/>
                                        </p:tgtEl>
                                        <p:attrNameLst>
                                          <p:attrName>style.visibility</p:attrName>
                                        </p:attrNameLst>
                                      </p:cBhvr>
                                      <p:to>
                                        <p:strVal val="visible"/>
                                      </p:to>
                                    </p:set>
                                    <p:animEffect transition="in" filter="wipe(up)">
                                      <p:cBhvr>
                                        <p:cTn id="394" dur="1000"/>
                                        <p:tgtEl>
                                          <p:spTgt spid="427012"/>
                                        </p:tgtEl>
                                      </p:cBhvr>
                                    </p:animEffect>
                                  </p:childTnLst>
                                </p:cTn>
                              </p:par>
                              <p:par>
                                <p:cTn id="395" presetID="22" presetClass="entr" presetSubtype="1" fill="hold" nodeType="withEffect">
                                  <p:stCondLst>
                                    <p:cond delay="0"/>
                                  </p:stCondLst>
                                  <p:childTnLst>
                                    <p:set>
                                      <p:cBhvr>
                                        <p:cTn id="396" dur="1" fill="hold">
                                          <p:stCondLst>
                                            <p:cond delay="0"/>
                                          </p:stCondLst>
                                        </p:cTn>
                                        <p:tgtEl>
                                          <p:spTgt spid="427022"/>
                                        </p:tgtEl>
                                        <p:attrNameLst>
                                          <p:attrName>style.visibility</p:attrName>
                                        </p:attrNameLst>
                                      </p:cBhvr>
                                      <p:to>
                                        <p:strVal val="visible"/>
                                      </p:to>
                                    </p:set>
                                    <p:animEffect transition="in" filter="wipe(up)">
                                      <p:cBhvr>
                                        <p:cTn id="397" dur="1000"/>
                                        <p:tgtEl>
                                          <p:spTgt spid="427022"/>
                                        </p:tgtEl>
                                      </p:cBhvr>
                                    </p:animEffect>
                                  </p:childTnLst>
                                </p:cTn>
                              </p:par>
                              <p:par>
                                <p:cTn id="398" presetID="22" presetClass="entr" presetSubtype="1" fill="hold" nodeType="withEffect">
                                  <p:stCondLst>
                                    <p:cond delay="0"/>
                                  </p:stCondLst>
                                  <p:childTnLst>
                                    <p:set>
                                      <p:cBhvr>
                                        <p:cTn id="399" dur="1" fill="hold">
                                          <p:stCondLst>
                                            <p:cond delay="0"/>
                                          </p:stCondLst>
                                        </p:cTn>
                                        <p:tgtEl>
                                          <p:spTgt spid="427021"/>
                                        </p:tgtEl>
                                        <p:attrNameLst>
                                          <p:attrName>style.visibility</p:attrName>
                                        </p:attrNameLst>
                                      </p:cBhvr>
                                      <p:to>
                                        <p:strVal val="visible"/>
                                      </p:to>
                                    </p:set>
                                    <p:animEffect transition="in" filter="wipe(up)">
                                      <p:cBhvr>
                                        <p:cTn id="400" dur="1000"/>
                                        <p:tgtEl>
                                          <p:spTgt spid="427021"/>
                                        </p:tgtEl>
                                      </p:cBhvr>
                                    </p:animEffect>
                                  </p:childTnLst>
                                </p:cTn>
                              </p:par>
                              <p:par>
                                <p:cTn id="401" presetID="22" presetClass="entr" presetSubtype="1" fill="hold" nodeType="withEffect">
                                  <p:stCondLst>
                                    <p:cond delay="0"/>
                                  </p:stCondLst>
                                  <p:childTnLst>
                                    <p:set>
                                      <p:cBhvr>
                                        <p:cTn id="402" dur="1" fill="hold">
                                          <p:stCondLst>
                                            <p:cond delay="0"/>
                                          </p:stCondLst>
                                        </p:cTn>
                                        <p:tgtEl>
                                          <p:spTgt spid="427028"/>
                                        </p:tgtEl>
                                        <p:attrNameLst>
                                          <p:attrName>style.visibility</p:attrName>
                                        </p:attrNameLst>
                                      </p:cBhvr>
                                      <p:to>
                                        <p:strVal val="visible"/>
                                      </p:to>
                                    </p:set>
                                    <p:animEffect transition="in" filter="wipe(up)">
                                      <p:cBhvr>
                                        <p:cTn id="403" dur="1000"/>
                                        <p:tgtEl>
                                          <p:spTgt spid="427028"/>
                                        </p:tgtEl>
                                      </p:cBhvr>
                                    </p:animEffect>
                                  </p:childTnLst>
                                </p:cTn>
                              </p:par>
                              <p:par>
                                <p:cTn id="404" presetID="22" presetClass="entr" presetSubtype="1" fill="hold" nodeType="withEffect">
                                  <p:stCondLst>
                                    <p:cond delay="0"/>
                                  </p:stCondLst>
                                  <p:childTnLst>
                                    <p:set>
                                      <p:cBhvr>
                                        <p:cTn id="405" dur="1" fill="hold">
                                          <p:stCondLst>
                                            <p:cond delay="0"/>
                                          </p:stCondLst>
                                        </p:cTn>
                                        <p:tgtEl>
                                          <p:spTgt spid="427046"/>
                                        </p:tgtEl>
                                        <p:attrNameLst>
                                          <p:attrName>style.visibility</p:attrName>
                                        </p:attrNameLst>
                                      </p:cBhvr>
                                      <p:to>
                                        <p:strVal val="visible"/>
                                      </p:to>
                                    </p:set>
                                    <p:animEffect transition="in" filter="wipe(up)">
                                      <p:cBhvr>
                                        <p:cTn id="406" dur="1000"/>
                                        <p:tgtEl>
                                          <p:spTgt spid="427046"/>
                                        </p:tgtEl>
                                      </p:cBhvr>
                                    </p:animEffect>
                                  </p:childTnLst>
                                </p:cTn>
                              </p:par>
                              <p:par>
                                <p:cTn id="407" presetID="22" presetClass="entr" presetSubtype="1" fill="hold" nodeType="withEffect">
                                  <p:stCondLst>
                                    <p:cond delay="0"/>
                                  </p:stCondLst>
                                  <p:childTnLst>
                                    <p:set>
                                      <p:cBhvr>
                                        <p:cTn id="408" dur="1" fill="hold">
                                          <p:stCondLst>
                                            <p:cond delay="0"/>
                                          </p:stCondLst>
                                        </p:cTn>
                                        <p:tgtEl>
                                          <p:spTgt spid="427051"/>
                                        </p:tgtEl>
                                        <p:attrNameLst>
                                          <p:attrName>style.visibility</p:attrName>
                                        </p:attrNameLst>
                                      </p:cBhvr>
                                      <p:to>
                                        <p:strVal val="visible"/>
                                      </p:to>
                                    </p:set>
                                    <p:animEffect transition="in" filter="wipe(up)">
                                      <p:cBhvr>
                                        <p:cTn id="409" dur="1000"/>
                                        <p:tgtEl>
                                          <p:spTgt spid="427051"/>
                                        </p:tgtEl>
                                      </p:cBhvr>
                                    </p:animEffect>
                                  </p:childTnLst>
                                </p:cTn>
                              </p:par>
                              <p:par>
                                <p:cTn id="410" presetID="22" presetClass="entr" presetSubtype="1" fill="hold" nodeType="withEffect">
                                  <p:stCondLst>
                                    <p:cond delay="0"/>
                                  </p:stCondLst>
                                  <p:childTnLst>
                                    <p:set>
                                      <p:cBhvr>
                                        <p:cTn id="411" dur="1" fill="hold">
                                          <p:stCondLst>
                                            <p:cond delay="0"/>
                                          </p:stCondLst>
                                        </p:cTn>
                                        <p:tgtEl>
                                          <p:spTgt spid="427032"/>
                                        </p:tgtEl>
                                        <p:attrNameLst>
                                          <p:attrName>style.visibility</p:attrName>
                                        </p:attrNameLst>
                                      </p:cBhvr>
                                      <p:to>
                                        <p:strVal val="visible"/>
                                      </p:to>
                                    </p:set>
                                    <p:animEffect transition="in" filter="wipe(up)">
                                      <p:cBhvr>
                                        <p:cTn id="412" dur="1000"/>
                                        <p:tgtEl>
                                          <p:spTgt spid="427032"/>
                                        </p:tgtEl>
                                      </p:cBhvr>
                                    </p:animEffect>
                                  </p:childTnLst>
                                </p:cTn>
                              </p:par>
                              <p:par>
                                <p:cTn id="413" presetID="22" presetClass="entr" presetSubtype="1" fill="hold" nodeType="withEffect">
                                  <p:stCondLst>
                                    <p:cond delay="0"/>
                                  </p:stCondLst>
                                  <p:childTnLst>
                                    <p:set>
                                      <p:cBhvr>
                                        <p:cTn id="414" dur="1" fill="hold">
                                          <p:stCondLst>
                                            <p:cond delay="0"/>
                                          </p:stCondLst>
                                        </p:cTn>
                                        <p:tgtEl>
                                          <p:spTgt spid="427047"/>
                                        </p:tgtEl>
                                        <p:attrNameLst>
                                          <p:attrName>style.visibility</p:attrName>
                                        </p:attrNameLst>
                                      </p:cBhvr>
                                      <p:to>
                                        <p:strVal val="visible"/>
                                      </p:to>
                                    </p:set>
                                    <p:animEffect transition="in" filter="wipe(up)">
                                      <p:cBhvr>
                                        <p:cTn id="415" dur="1000"/>
                                        <p:tgtEl>
                                          <p:spTgt spid="427047"/>
                                        </p:tgtEl>
                                      </p:cBhvr>
                                    </p:animEffect>
                                  </p:childTnLst>
                                </p:cTn>
                              </p:par>
                              <p:par>
                                <p:cTn id="416" presetID="22" presetClass="entr" presetSubtype="1" fill="hold" nodeType="withEffect">
                                  <p:stCondLst>
                                    <p:cond delay="0"/>
                                  </p:stCondLst>
                                  <p:childTnLst>
                                    <p:set>
                                      <p:cBhvr>
                                        <p:cTn id="417" dur="1" fill="hold">
                                          <p:stCondLst>
                                            <p:cond delay="0"/>
                                          </p:stCondLst>
                                        </p:cTn>
                                        <p:tgtEl>
                                          <p:spTgt spid="427014"/>
                                        </p:tgtEl>
                                        <p:attrNameLst>
                                          <p:attrName>style.visibility</p:attrName>
                                        </p:attrNameLst>
                                      </p:cBhvr>
                                      <p:to>
                                        <p:strVal val="visible"/>
                                      </p:to>
                                    </p:set>
                                    <p:animEffect transition="in" filter="wipe(up)">
                                      <p:cBhvr>
                                        <p:cTn id="418" dur="1000"/>
                                        <p:tgtEl>
                                          <p:spTgt spid="427014"/>
                                        </p:tgtEl>
                                      </p:cBhvr>
                                    </p:animEffect>
                                  </p:childTnLst>
                                </p:cTn>
                              </p:par>
                              <p:par>
                                <p:cTn id="419" presetID="22" presetClass="entr" presetSubtype="1" fill="hold" nodeType="withEffect">
                                  <p:stCondLst>
                                    <p:cond delay="0"/>
                                  </p:stCondLst>
                                  <p:childTnLst>
                                    <p:set>
                                      <p:cBhvr>
                                        <p:cTn id="420" dur="1" fill="hold">
                                          <p:stCondLst>
                                            <p:cond delay="0"/>
                                          </p:stCondLst>
                                        </p:cTn>
                                        <p:tgtEl>
                                          <p:spTgt spid="427015"/>
                                        </p:tgtEl>
                                        <p:attrNameLst>
                                          <p:attrName>style.visibility</p:attrName>
                                        </p:attrNameLst>
                                      </p:cBhvr>
                                      <p:to>
                                        <p:strVal val="visible"/>
                                      </p:to>
                                    </p:set>
                                    <p:animEffect transition="in" filter="wipe(up)">
                                      <p:cBhvr>
                                        <p:cTn id="421" dur="1000"/>
                                        <p:tgtEl>
                                          <p:spTgt spid="427015"/>
                                        </p:tgtEl>
                                      </p:cBhvr>
                                    </p:animEffect>
                                  </p:childTnLst>
                                </p:cTn>
                              </p:par>
                              <p:par>
                                <p:cTn id="422" presetID="22" presetClass="entr" presetSubtype="1" fill="hold" nodeType="withEffect">
                                  <p:stCondLst>
                                    <p:cond delay="0"/>
                                  </p:stCondLst>
                                  <p:childTnLst>
                                    <p:set>
                                      <p:cBhvr>
                                        <p:cTn id="423" dur="1" fill="hold">
                                          <p:stCondLst>
                                            <p:cond delay="0"/>
                                          </p:stCondLst>
                                        </p:cTn>
                                        <p:tgtEl>
                                          <p:spTgt spid="427018"/>
                                        </p:tgtEl>
                                        <p:attrNameLst>
                                          <p:attrName>style.visibility</p:attrName>
                                        </p:attrNameLst>
                                      </p:cBhvr>
                                      <p:to>
                                        <p:strVal val="visible"/>
                                      </p:to>
                                    </p:set>
                                    <p:animEffect transition="in" filter="wipe(up)">
                                      <p:cBhvr>
                                        <p:cTn id="424" dur="1000"/>
                                        <p:tgtEl>
                                          <p:spTgt spid="427018"/>
                                        </p:tgtEl>
                                      </p:cBhvr>
                                    </p:animEffect>
                                  </p:childTnLst>
                                </p:cTn>
                              </p:par>
                              <p:par>
                                <p:cTn id="425" presetID="22" presetClass="entr" presetSubtype="1" fill="hold" nodeType="withEffect">
                                  <p:stCondLst>
                                    <p:cond delay="0"/>
                                  </p:stCondLst>
                                  <p:childTnLst>
                                    <p:set>
                                      <p:cBhvr>
                                        <p:cTn id="426" dur="1" fill="hold">
                                          <p:stCondLst>
                                            <p:cond delay="0"/>
                                          </p:stCondLst>
                                        </p:cTn>
                                        <p:tgtEl>
                                          <p:spTgt spid="427031"/>
                                        </p:tgtEl>
                                        <p:attrNameLst>
                                          <p:attrName>style.visibility</p:attrName>
                                        </p:attrNameLst>
                                      </p:cBhvr>
                                      <p:to>
                                        <p:strVal val="visible"/>
                                      </p:to>
                                    </p:set>
                                    <p:animEffect transition="in" filter="wipe(up)">
                                      <p:cBhvr>
                                        <p:cTn id="427" dur="1000"/>
                                        <p:tgtEl>
                                          <p:spTgt spid="427031"/>
                                        </p:tgtEl>
                                      </p:cBhvr>
                                    </p:animEffect>
                                  </p:childTnLst>
                                </p:cTn>
                              </p:par>
                              <p:par>
                                <p:cTn id="428" presetID="22" presetClass="entr" presetSubtype="1" fill="hold" nodeType="withEffect">
                                  <p:stCondLst>
                                    <p:cond delay="0"/>
                                  </p:stCondLst>
                                  <p:childTnLst>
                                    <p:set>
                                      <p:cBhvr>
                                        <p:cTn id="429" dur="1" fill="hold">
                                          <p:stCondLst>
                                            <p:cond delay="0"/>
                                          </p:stCondLst>
                                        </p:cTn>
                                        <p:tgtEl>
                                          <p:spTgt spid="427033"/>
                                        </p:tgtEl>
                                        <p:attrNameLst>
                                          <p:attrName>style.visibility</p:attrName>
                                        </p:attrNameLst>
                                      </p:cBhvr>
                                      <p:to>
                                        <p:strVal val="visible"/>
                                      </p:to>
                                    </p:set>
                                    <p:animEffect transition="in" filter="wipe(up)">
                                      <p:cBhvr>
                                        <p:cTn id="430" dur="1000"/>
                                        <p:tgtEl>
                                          <p:spTgt spid="427033"/>
                                        </p:tgtEl>
                                      </p:cBhvr>
                                    </p:animEffect>
                                  </p:childTnLst>
                                </p:cTn>
                              </p:par>
                              <p:par>
                                <p:cTn id="431" presetID="22" presetClass="entr" presetSubtype="1" fill="hold" nodeType="withEffect">
                                  <p:stCondLst>
                                    <p:cond delay="0"/>
                                  </p:stCondLst>
                                  <p:childTnLst>
                                    <p:set>
                                      <p:cBhvr>
                                        <p:cTn id="432" dur="1" fill="hold">
                                          <p:stCondLst>
                                            <p:cond delay="0"/>
                                          </p:stCondLst>
                                        </p:cTn>
                                        <p:tgtEl>
                                          <p:spTgt spid="427024"/>
                                        </p:tgtEl>
                                        <p:attrNameLst>
                                          <p:attrName>style.visibility</p:attrName>
                                        </p:attrNameLst>
                                      </p:cBhvr>
                                      <p:to>
                                        <p:strVal val="visible"/>
                                      </p:to>
                                    </p:set>
                                    <p:animEffect transition="in" filter="wipe(up)">
                                      <p:cBhvr>
                                        <p:cTn id="433" dur="1000"/>
                                        <p:tgtEl>
                                          <p:spTgt spid="427024"/>
                                        </p:tgtEl>
                                      </p:cBhvr>
                                    </p:animEffect>
                                  </p:childTnLst>
                                </p:cTn>
                              </p:par>
                              <p:par>
                                <p:cTn id="434" presetID="22" presetClass="entr" presetSubtype="1" fill="hold" nodeType="withEffect">
                                  <p:stCondLst>
                                    <p:cond delay="0"/>
                                  </p:stCondLst>
                                  <p:childTnLst>
                                    <p:set>
                                      <p:cBhvr>
                                        <p:cTn id="435" dur="1" fill="hold">
                                          <p:stCondLst>
                                            <p:cond delay="0"/>
                                          </p:stCondLst>
                                        </p:cTn>
                                        <p:tgtEl>
                                          <p:spTgt spid="427027"/>
                                        </p:tgtEl>
                                        <p:attrNameLst>
                                          <p:attrName>style.visibility</p:attrName>
                                        </p:attrNameLst>
                                      </p:cBhvr>
                                      <p:to>
                                        <p:strVal val="visible"/>
                                      </p:to>
                                    </p:set>
                                    <p:animEffect transition="in" filter="wipe(up)">
                                      <p:cBhvr>
                                        <p:cTn id="436" dur="1000"/>
                                        <p:tgtEl>
                                          <p:spTgt spid="427027"/>
                                        </p:tgtEl>
                                      </p:cBhvr>
                                    </p:animEffect>
                                  </p:childTnLst>
                                </p:cTn>
                              </p:par>
                              <p:par>
                                <p:cTn id="437" presetID="22" presetClass="entr" presetSubtype="1" fill="hold" nodeType="withEffect">
                                  <p:stCondLst>
                                    <p:cond delay="0"/>
                                  </p:stCondLst>
                                  <p:childTnLst>
                                    <p:set>
                                      <p:cBhvr>
                                        <p:cTn id="438" dur="1" fill="hold">
                                          <p:stCondLst>
                                            <p:cond delay="0"/>
                                          </p:stCondLst>
                                        </p:cTn>
                                        <p:tgtEl>
                                          <p:spTgt spid="427025"/>
                                        </p:tgtEl>
                                        <p:attrNameLst>
                                          <p:attrName>style.visibility</p:attrName>
                                        </p:attrNameLst>
                                      </p:cBhvr>
                                      <p:to>
                                        <p:strVal val="visible"/>
                                      </p:to>
                                    </p:set>
                                    <p:animEffect transition="in" filter="wipe(up)">
                                      <p:cBhvr>
                                        <p:cTn id="439" dur="1000"/>
                                        <p:tgtEl>
                                          <p:spTgt spid="427025"/>
                                        </p:tgtEl>
                                      </p:cBhvr>
                                    </p:animEffect>
                                  </p:childTnLst>
                                </p:cTn>
                              </p:par>
                              <p:par>
                                <p:cTn id="440" presetID="22" presetClass="entr" presetSubtype="1" fill="hold" nodeType="withEffect">
                                  <p:stCondLst>
                                    <p:cond delay="0"/>
                                  </p:stCondLst>
                                  <p:childTnLst>
                                    <p:set>
                                      <p:cBhvr>
                                        <p:cTn id="441" dur="1" fill="hold">
                                          <p:stCondLst>
                                            <p:cond delay="0"/>
                                          </p:stCondLst>
                                        </p:cTn>
                                        <p:tgtEl>
                                          <p:spTgt spid="427026"/>
                                        </p:tgtEl>
                                        <p:attrNameLst>
                                          <p:attrName>style.visibility</p:attrName>
                                        </p:attrNameLst>
                                      </p:cBhvr>
                                      <p:to>
                                        <p:strVal val="visible"/>
                                      </p:to>
                                    </p:set>
                                    <p:animEffect transition="in" filter="wipe(up)">
                                      <p:cBhvr>
                                        <p:cTn id="442" dur="1000"/>
                                        <p:tgtEl>
                                          <p:spTgt spid="427026"/>
                                        </p:tgtEl>
                                      </p:cBhvr>
                                    </p:animEffect>
                                  </p:childTnLst>
                                </p:cTn>
                              </p:par>
                            </p:childTnLst>
                          </p:cTn>
                        </p:par>
                        <p:par>
                          <p:cTn id="443" fill="hold" nodeType="afterGroup">
                            <p:stCondLst>
                              <p:cond delay="11000"/>
                            </p:stCondLst>
                            <p:childTnLst>
                              <p:par>
                                <p:cTn id="444" presetID="22" presetClass="entr" presetSubtype="1" fill="hold" nodeType="afterEffect">
                                  <p:stCondLst>
                                    <p:cond delay="0"/>
                                  </p:stCondLst>
                                  <p:childTnLst>
                                    <p:set>
                                      <p:cBhvr>
                                        <p:cTn id="445" dur="1" fill="hold">
                                          <p:stCondLst>
                                            <p:cond delay="0"/>
                                          </p:stCondLst>
                                        </p:cTn>
                                        <p:tgtEl>
                                          <p:spTgt spid="427062"/>
                                        </p:tgtEl>
                                        <p:attrNameLst>
                                          <p:attrName>style.visibility</p:attrName>
                                        </p:attrNameLst>
                                      </p:cBhvr>
                                      <p:to>
                                        <p:strVal val="visible"/>
                                      </p:to>
                                    </p:set>
                                    <p:animEffect transition="in" filter="wipe(up)">
                                      <p:cBhvr>
                                        <p:cTn id="446" dur="1000"/>
                                        <p:tgtEl>
                                          <p:spTgt spid="427062"/>
                                        </p:tgtEl>
                                      </p:cBhvr>
                                    </p:animEffect>
                                  </p:childTnLst>
                                </p:cTn>
                              </p:par>
                            </p:childTnLst>
                          </p:cTn>
                        </p:par>
                        <p:par>
                          <p:cTn id="447" fill="hold" nodeType="afterGroup">
                            <p:stCondLst>
                              <p:cond delay="12000"/>
                            </p:stCondLst>
                            <p:childTnLst>
                              <p:par>
                                <p:cTn id="448" presetID="22" presetClass="entr" presetSubtype="1" fill="hold" nodeType="afterEffect">
                                  <p:stCondLst>
                                    <p:cond delay="0"/>
                                  </p:stCondLst>
                                  <p:childTnLst>
                                    <p:set>
                                      <p:cBhvr>
                                        <p:cTn id="449" dur="1" fill="hold">
                                          <p:stCondLst>
                                            <p:cond delay="0"/>
                                          </p:stCondLst>
                                        </p:cTn>
                                        <p:tgtEl>
                                          <p:spTgt spid="427170"/>
                                        </p:tgtEl>
                                        <p:attrNameLst>
                                          <p:attrName>style.visibility</p:attrName>
                                        </p:attrNameLst>
                                      </p:cBhvr>
                                      <p:to>
                                        <p:strVal val="visible"/>
                                      </p:to>
                                    </p:set>
                                    <p:animEffect transition="in" filter="wipe(up)">
                                      <p:cBhvr>
                                        <p:cTn id="450" dur="1000"/>
                                        <p:tgtEl>
                                          <p:spTgt spid="427170"/>
                                        </p:tgtEl>
                                      </p:cBhvr>
                                    </p:animEffect>
                                  </p:childTnLst>
                                </p:cTn>
                              </p:par>
                              <p:par>
                                <p:cTn id="451" presetID="22" presetClass="entr" presetSubtype="1" fill="hold" nodeType="withEffect">
                                  <p:stCondLst>
                                    <p:cond delay="0"/>
                                  </p:stCondLst>
                                  <p:childTnLst>
                                    <p:set>
                                      <p:cBhvr>
                                        <p:cTn id="452" dur="1" fill="hold">
                                          <p:stCondLst>
                                            <p:cond delay="0"/>
                                          </p:stCondLst>
                                        </p:cTn>
                                        <p:tgtEl>
                                          <p:spTgt spid="427056"/>
                                        </p:tgtEl>
                                        <p:attrNameLst>
                                          <p:attrName>style.visibility</p:attrName>
                                        </p:attrNameLst>
                                      </p:cBhvr>
                                      <p:to>
                                        <p:strVal val="visible"/>
                                      </p:to>
                                    </p:set>
                                    <p:animEffect transition="in" filter="wipe(up)">
                                      <p:cBhvr>
                                        <p:cTn id="453" dur="1000"/>
                                        <p:tgtEl>
                                          <p:spTgt spid="427056"/>
                                        </p:tgtEl>
                                      </p:cBhvr>
                                    </p:animEffect>
                                  </p:childTnLst>
                                </p:cTn>
                              </p:par>
                              <p:par>
                                <p:cTn id="454" presetID="22" presetClass="entr" presetSubtype="1" fill="hold" nodeType="withEffect">
                                  <p:stCondLst>
                                    <p:cond delay="0"/>
                                  </p:stCondLst>
                                  <p:childTnLst>
                                    <p:set>
                                      <p:cBhvr>
                                        <p:cTn id="455" dur="1" fill="hold">
                                          <p:stCondLst>
                                            <p:cond delay="0"/>
                                          </p:stCondLst>
                                        </p:cTn>
                                        <p:tgtEl>
                                          <p:spTgt spid="427175"/>
                                        </p:tgtEl>
                                        <p:attrNameLst>
                                          <p:attrName>style.visibility</p:attrName>
                                        </p:attrNameLst>
                                      </p:cBhvr>
                                      <p:to>
                                        <p:strVal val="visible"/>
                                      </p:to>
                                    </p:set>
                                    <p:animEffect transition="in" filter="wipe(up)">
                                      <p:cBhvr>
                                        <p:cTn id="456" dur="1000"/>
                                        <p:tgtEl>
                                          <p:spTgt spid="427175"/>
                                        </p:tgtEl>
                                      </p:cBhvr>
                                    </p:animEffect>
                                  </p:childTnLst>
                                </p:cTn>
                              </p:par>
                              <p:par>
                                <p:cTn id="457" presetID="22" presetClass="entr" presetSubtype="1" fill="hold" nodeType="withEffect">
                                  <p:stCondLst>
                                    <p:cond delay="0"/>
                                  </p:stCondLst>
                                  <p:childTnLst>
                                    <p:set>
                                      <p:cBhvr>
                                        <p:cTn id="458" dur="1" fill="hold">
                                          <p:stCondLst>
                                            <p:cond delay="0"/>
                                          </p:stCondLst>
                                        </p:cTn>
                                        <p:tgtEl>
                                          <p:spTgt spid="427044"/>
                                        </p:tgtEl>
                                        <p:attrNameLst>
                                          <p:attrName>style.visibility</p:attrName>
                                        </p:attrNameLst>
                                      </p:cBhvr>
                                      <p:to>
                                        <p:strVal val="visible"/>
                                      </p:to>
                                    </p:set>
                                    <p:animEffect transition="in" filter="wipe(up)">
                                      <p:cBhvr>
                                        <p:cTn id="459" dur="1000"/>
                                        <p:tgtEl>
                                          <p:spTgt spid="427044"/>
                                        </p:tgtEl>
                                      </p:cBhvr>
                                    </p:animEffect>
                                  </p:childTnLst>
                                </p:cTn>
                              </p:par>
                              <p:par>
                                <p:cTn id="460" presetID="22" presetClass="entr" presetSubtype="1" fill="hold" nodeType="withEffect">
                                  <p:stCondLst>
                                    <p:cond delay="0"/>
                                  </p:stCondLst>
                                  <p:childTnLst>
                                    <p:set>
                                      <p:cBhvr>
                                        <p:cTn id="461" dur="1" fill="hold">
                                          <p:stCondLst>
                                            <p:cond delay="0"/>
                                          </p:stCondLst>
                                        </p:cTn>
                                        <p:tgtEl>
                                          <p:spTgt spid="427171"/>
                                        </p:tgtEl>
                                        <p:attrNameLst>
                                          <p:attrName>style.visibility</p:attrName>
                                        </p:attrNameLst>
                                      </p:cBhvr>
                                      <p:to>
                                        <p:strVal val="visible"/>
                                      </p:to>
                                    </p:set>
                                    <p:animEffect transition="in" filter="wipe(up)">
                                      <p:cBhvr>
                                        <p:cTn id="462" dur="1000"/>
                                        <p:tgtEl>
                                          <p:spTgt spid="427171"/>
                                        </p:tgtEl>
                                      </p:cBhvr>
                                    </p:animEffect>
                                  </p:childTnLst>
                                </p:cTn>
                              </p:par>
                              <p:par>
                                <p:cTn id="463" presetID="22" presetClass="entr" presetSubtype="1" fill="hold" nodeType="withEffect">
                                  <p:stCondLst>
                                    <p:cond delay="0"/>
                                  </p:stCondLst>
                                  <p:childTnLst>
                                    <p:set>
                                      <p:cBhvr>
                                        <p:cTn id="464" dur="1" fill="hold">
                                          <p:stCondLst>
                                            <p:cond delay="0"/>
                                          </p:stCondLst>
                                        </p:cTn>
                                        <p:tgtEl>
                                          <p:spTgt spid="427052"/>
                                        </p:tgtEl>
                                        <p:attrNameLst>
                                          <p:attrName>style.visibility</p:attrName>
                                        </p:attrNameLst>
                                      </p:cBhvr>
                                      <p:to>
                                        <p:strVal val="visible"/>
                                      </p:to>
                                    </p:set>
                                    <p:animEffect transition="in" filter="wipe(up)">
                                      <p:cBhvr>
                                        <p:cTn id="465" dur="1000"/>
                                        <p:tgtEl>
                                          <p:spTgt spid="427052"/>
                                        </p:tgtEl>
                                      </p:cBhvr>
                                    </p:animEffect>
                                  </p:childTnLst>
                                </p:cTn>
                              </p:par>
                              <p:par>
                                <p:cTn id="466" presetID="22" presetClass="entr" presetSubtype="1" fill="hold" nodeType="withEffect">
                                  <p:stCondLst>
                                    <p:cond delay="0"/>
                                  </p:stCondLst>
                                  <p:childTnLst>
                                    <p:set>
                                      <p:cBhvr>
                                        <p:cTn id="467" dur="1" fill="hold">
                                          <p:stCondLst>
                                            <p:cond delay="0"/>
                                          </p:stCondLst>
                                        </p:cTn>
                                        <p:tgtEl>
                                          <p:spTgt spid="427063"/>
                                        </p:tgtEl>
                                        <p:attrNameLst>
                                          <p:attrName>style.visibility</p:attrName>
                                        </p:attrNameLst>
                                      </p:cBhvr>
                                      <p:to>
                                        <p:strVal val="visible"/>
                                      </p:to>
                                    </p:set>
                                    <p:animEffect transition="in" filter="wipe(up)">
                                      <p:cBhvr>
                                        <p:cTn id="468" dur="1000"/>
                                        <p:tgtEl>
                                          <p:spTgt spid="427063"/>
                                        </p:tgtEl>
                                      </p:cBhvr>
                                    </p:animEffect>
                                  </p:childTnLst>
                                </p:cTn>
                              </p:par>
                            </p:childTnLst>
                          </p:cTn>
                        </p:par>
                        <p:par>
                          <p:cTn id="469" fill="hold" nodeType="afterGroup">
                            <p:stCondLst>
                              <p:cond delay="13000"/>
                            </p:stCondLst>
                            <p:childTnLst>
                              <p:par>
                                <p:cTn id="470" presetID="22" presetClass="entr" presetSubtype="1" fill="hold" nodeType="afterEffect">
                                  <p:stCondLst>
                                    <p:cond delay="0"/>
                                  </p:stCondLst>
                                  <p:childTnLst>
                                    <p:set>
                                      <p:cBhvr>
                                        <p:cTn id="471" dur="1" fill="hold">
                                          <p:stCondLst>
                                            <p:cond delay="0"/>
                                          </p:stCondLst>
                                        </p:cTn>
                                        <p:tgtEl>
                                          <p:spTgt spid="427013"/>
                                        </p:tgtEl>
                                        <p:attrNameLst>
                                          <p:attrName>style.visibility</p:attrName>
                                        </p:attrNameLst>
                                      </p:cBhvr>
                                      <p:to>
                                        <p:strVal val="visible"/>
                                      </p:to>
                                    </p:set>
                                    <p:animEffect transition="in" filter="wipe(up)">
                                      <p:cBhvr>
                                        <p:cTn id="472" dur="1000"/>
                                        <p:tgtEl>
                                          <p:spTgt spid="427013"/>
                                        </p:tgtEl>
                                      </p:cBhvr>
                                    </p:animEffect>
                                  </p:childTnLst>
                                </p:cTn>
                              </p:par>
                              <p:par>
                                <p:cTn id="473" presetID="22" presetClass="entr" presetSubtype="1" fill="hold" nodeType="withEffect">
                                  <p:stCondLst>
                                    <p:cond delay="0"/>
                                  </p:stCondLst>
                                  <p:childTnLst>
                                    <p:set>
                                      <p:cBhvr>
                                        <p:cTn id="474" dur="1" fill="hold">
                                          <p:stCondLst>
                                            <p:cond delay="0"/>
                                          </p:stCondLst>
                                        </p:cTn>
                                        <p:tgtEl>
                                          <p:spTgt spid="427174"/>
                                        </p:tgtEl>
                                        <p:attrNameLst>
                                          <p:attrName>style.visibility</p:attrName>
                                        </p:attrNameLst>
                                      </p:cBhvr>
                                      <p:to>
                                        <p:strVal val="visible"/>
                                      </p:to>
                                    </p:set>
                                    <p:animEffect transition="in" filter="wipe(up)">
                                      <p:cBhvr>
                                        <p:cTn id="475" dur="1000"/>
                                        <p:tgtEl>
                                          <p:spTgt spid="427174"/>
                                        </p:tgtEl>
                                      </p:cBhvr>
                                    </p:animEffect>
                                  </p:childTnLst>
                                </p:cTn>
                              </p:par>
                            </p:childTnLst>
                          </p:cTn>
                        </p:par>
                      </p:childTnLst>
                    </p:cTn>
                  </p:par>
                  <p:par>
                    <p:cTn id="476" fill="hold" nodeType="clickPar">
                      <p:stCondLst>
                        <p:cond delay="indefinite"/>
                      </p:stCondLst>
                      <p:childTnLst>
                        <p:par>
                          <p:cTn id="477" fill="hold" nodeType="withGroup">
                            <p:stCondLst>
                              <p:cond delay="0"/>
                            </p:stCondLst>
                            <p:childTnLst>
                              <p:par>
                                <p:cTn id="478" presetID="9" presetClass="entr" presetSubtype="0" fill="hold" grpId="0" nodeType="clickEffect">
                                  <p:stCondLst>
                                    <p:cond delay="0"/>
                                  </p:stCondLst>
                                  <p:childTnLst>
                                    <p:set>
                                      <p:cBhvr>
                                        <p:cTn id="479" dur="1" fill="hold">
                                          <p:stCondLst>
                                            <p:cond delay="0"/>
                                          </p:stCondLst>
                                        </p:cTn>
                                        <p:tgtEl>
                                          <p:spTgt spid="427176"/>
                                        </p:tgtEl>
                                        <p:attrNameLst>
                                          <p:attrName>style.visibility</p:attrName>
                                        </p:attrNameLst>
                                      </p:cBhvr>
                                      <p:to>
                                        <p:strVal val="visible"/>
                                      </p:to>
                                    </p:set>
                                    <p:animEffect transition="in" filter="dissolve">
                                      <p:cBhvr>
                                        <p:cTn id="480" dur="500"/>
                                        <p:tgtEl>
                                          <p:spTgt spid="427176"/>
                                        </p:tgtEl>
                                      </p:cBhvr>
                                    </p:animEffect>
                                  </p:childTnLst>
                                </p:cTn>
                              </p:par>
                              <p:par>
                                <p:cTn id="481" presetID="9" presetClass="entr" presetSubtype="0" fill="hold" grpId="0" nodeType="withEffect">
                                  <p:stCondLst>
                                    <p:cond delay="0"/>
                                  </p:stCondLst>
                                  <p:childTnLst>
                                    <p:set>
                                      <p:cBhvr>
                                        <p:cTn id="482" dur="1" fill="hold">
                                          <p:stCondLst>
                                            <p:cond delay="0"/>
                                          </p:stCondLst>
                                        </p:cTn>
                                        <p:tgtEl>
                                          <p:spTgt spid="427177"/>
                                        </p:tgtEl>
                                        <p:attrNameLst>
                                          <p:attrName>style.visibility</p:attrName>
                                        </p:attrNameLst>
                                      </p:cBhvr>
                                      <p:to>
                                        <p:strVal val="visible"/>
                                      </p:to>
                                    </p:set>
                                    <p:animEffect transition="in" filter="dissolve">
                                      <p:cBhvr>
                                        <p:cTn id="483" dur="500"/>
                                        <p:tgtEl>
                                          <p:spTgt spid="427177"/>
                                        </p:tgtEl>
                                      </p:cBhvr>
                                    </p:animEffect>
                                  </p:childTnLst>
                                </p:cTn>
                              </p:par>
                              <p:par>
                                <p:cTn id="484" presetID="9" presetClass="entr" presetSubtype="0" fill="hold" grpId="0" nodeType="withEffect">
                                  <p:stCondLst>
                                    <p:cond delay="0"/>
                                  </p:stCondLst>
                                  <p:childTnLst>
                                    <p:set>
                                      <p:cBhvr>
                                        <p:cTn id="485" dur="1" fill="hold">
                                          <p:stCondLst>
                                            <p:cond delay="0"/>
                                          </p:stCondLst>
                                        </p:cTn>
                                        <p:tgtEl>
                                          <p:spTgt spid="427178"/>
                                        </p:tgtEl>
                                        <p:attrNameLst>
                                          <p:attrName>style.visibility</p:attrName>
                                        </p:attrNameLst>
                                      </p:cBhvr>
                                      <p:to>
                                        <p:strVal val="visible"/>
                                      </p:to>
                                    </p:set>
                                    <p:animEffect transition="in" filter="dissolve">
                                      <p:cBhvr>
                                        <p:cTn id="486" dur="500"/>
                                        <p:tgtEl>
                                          <p:spTgt spid="427178"/>
                                        </p:tgtEl>
                                      </p:cBhvr>
                                    </p:animEffect>
                                  </p:childTnLst>
                                </p:cTn>
                              </p:par>
                            </p:childTnLst>
                          </p:cTn>
                        </p:par>
                      </p:childTnLst>
                    </p:cTn>
                  </p:par>
                  <p:par>
                    <p:cTn id="487" fill="hold" nodeType="clickPar">
                      <p:stCondLst>
                        <p:cond delay="indefinite"/>
                      </p:stCondLst>
                      <p:childTnLst>
                        <p:par>
                          <p:cTn id="488" fill="hold" nodeType="withGroup">
                            <p:stCondLst>
                              <p:cond delay="0"/>
                            </p:stCondLst>
                            <p:childTnLst>
                              <p:par>
                                <p:cTn id="489" presetID="9" presetClass="entr" presetSubtype="0" fill="hold" grpId="0" nodeType="clickEffect">
                                  <p:stCondLst>
                                    <p:cond delay="0"/>
                                  </p:stCondLst>
                                  <p:childTnLst>
                                    <p:set>
                                      <p:cBhvr>
                                        <p:cTn id="490" dur="1" fill="hold">
                                          <p:stCondLst>
                                            <p:cond delay="0"/>
                                          </p:stCondLst>
                                        </p:cTn>
                                        <p:tgtEl>
                                          <p:spTgt spid="427179"/>
                                        </p:tgtEl>
                                        <p:attrNameLst>
                                          <p:attrName>style.visibility</p:attrName>
                                        </p:attrNameLst>
                                      </p:cBhvr>
                                      <p:to>
                                        <p:strVal val="visible"/>
                                      </p:to>
                                    </p:set>
                                    <p:animEffect transition="in" filter="dissolve">
                                      <p:cBhvr>
                                        <p:cTn id="491" dur="500"/>
                                        <p:tgtEl>
                                          <p:spTgt spid="427179"/>
                                        </p:tgtEl>
                                      </p:cBhvr>
                                    </p:animEffect>
                                  </p:childTnLst>
                                </p:cTn>
                              </p:par>
                              <p:par>
                                <p:cTn id="492" presetID="9" presetClass="entr" presetSubtype="0" fill="hold" grpId="0" nodeType="withEffect">
                                  <p:stCondLst>
                                    <p:cond delay="0"/>
                                  </p:stCondLst>
                                  <p:childTnLst>
                                    <p:set>
                                      <p:cBhvr>
                                        <p:cTn id="493" dur="1" fill="hold">
                                          <p:stCondLst>
                                            <p:cond delay="0"/>
                                          </p:stCondLst>
                                        </p:cTn>
                                        <p:tgtEl>
                                          <p:spTgt spid="427180"/>
                                        </p:tgtEl>
                                        <p:attrNameLst>
                                          <p:attrName>style.visibility</p:attrName>
                                        </p:attrNameLst>
                                      </p:cBhvr>
                                      <p:to>
                                        <p:strVal val="visible"/>
                                      </p:to>
                                    </p:set>
                                    <p:animEffect transition="in" filter="dissolve">
                                      <p:cBhvr>
                                        <p:cTn id="494" dur="500"/>
                                        <p:tgtEl>
                                          <p:spTgt spid="427180"/>
                                        </p:tgtEl>
                                      </p:cBhvr>
                                    </p:animEffect>
                                  </p:childTnLst>
                                </p:cTn>
                              </p:par>
                              <p:par>
                                <p:cTn id="495" presetID="9" presetClass="entr" presetSubtype="0" fill="hold" grpId="0" nodeType="withEffect">
                                  <p:stCondLst>
                                    <p:cond delay="0"/>
                                  </p:stCondLst>
                                  <p:childTnLst>
                                    <p:set>
                                      <p:cBhvr>
                                        <p:cTn id="496" dur="1" fill="hold">
                                          <p:stCondLst>
                                            <p:cond delay="0"/>
                                          </p:stCondLst>
                                        </p:cTn>
                                        <p:tgtEl>
                                          <p:spTgt spid="427181"/>
                                        </p:tgtEl>
                                        <p:attrNameLst>
                                          <p:attrName>style.visibility</p:attrName>
                                        </p:attrNameLst>
                                      </p:cBhvr>
                                      <p:to>
                                        <p:strVal val="visible"/>
                                      </p:to>
                                    </p:set>
                                    <p:animEffect transition="in" filter="dissolve">
                                      <p:cBhvr>
                                        <p:cTn id="497" dur="500"/>
                                        <p:tgtEl>
                                          <p:spTgt spid="427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176" grpId="0" animBg="1"/>
      <p:bldP spid="427177" grpId="0" animBg="1"/>
      <p:bldP spid="427178" grpId="0" animBg="1"/>
      <p:bldP spid="427179" grpId="0" animBg="1"/>
      <p:bldP spid="427180" grpId="0" animBg="1"/>
      <p:bldP spid="42718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0B03A77-28DC-43B4-BC9E-C132A328EC51}"/>
              </a:ext>
            </a:extLst>
          </p:cNvPr>
          <p:cNvSpPr/>
          <p:nvPr/>
        </p:nvSpPr>
        <p:spPr>
          <a:xfrm>
            <a:off x="0" y="-10318"/>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A72D117-19C0-47EA-A2A2-97431FC8F801}"/>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8" name="Rectangle 2">
            <a:extLst>
              <a:ext uri="{FF2B5EF4-FFF2-40B4-BE49-F238E27FC236}">
                <a16:creationId xmlns:a16="http://schemas.microsoft.com/office/drawing/2014/main" id="{3A8A9676-CC5B-4772-9541-6F91EDBE3700}"/>
              </a:ext>
            </a:extLst>
          </p:cNvPr>
          <p:cNvSpPr>
            <a:spLocks noGrp="1" noChangeArrowheads="1"/>
          </p:cNvSpPr>
          <p:nvPr>
            <p:ph type="title"/>
          </p:nvPr>
        </p:nvSpPr>
        <p:spPr>
          <a:xfrm>
            <a:off x="304800" y="76200"/>
            <a:ext cx="8534400" cy="1143000"/>
          </a:xfrm>
        </p:spPr>
        <p:txBody>
          <a:bodyPr>
            <a:normAutofit fontScale="90000"/>
          </a:bodyPr>
          <a:lstStyle/>
          <a:p>
            <a:pPr algn="l">
              <a:lnSpc>
                <a:spcPct val="100000"/>
              </a:lnSpc>
            </a:pPr>
            <a:r>
              <a:rPr lang="en-US" altLang="en-US" sz="4000" dirty="0">
                <a:latin typeface="Arial" panose="020B0604020202020204" pitchFamily="34" charset="0"/>
                <a:cs typeface="Arial" panose="020B0604020202020204" pitchFamily="34" charset="0"/>
              </a:rPr>
              <a:t>Interception and Diversion of </a:t>
            </a:r>
            <a:r>
              <a:rPr lang="en-US" altLang="en-US" sz="4000" dirty="0" err="1">
                <a:latin typeface="Arial" panose="020B0604020202020204" pitchFamily="34" charset="0"/>
                <a:cs typeface="Arial" panose="020B0604020202020204" pitchFamily="34" charset="0"/>
              </a:rPr>
              <a:t>Sheetflow</a:t>
            </a:r>
            <a:endParaRPr lang="en-US" altLang="en-US" sz="4000" dirty="0">
              <a:latin typeface="Arial" panose="020B0604020202020204" pitchFamily="34" charset="0"/>
              <a:cs typeface="Arial" panose="020B0604020202020204" pitchFamily="34" charset="0"/>
            </a:endParaRPr>
          </a:p>
        </p:txBody>
      </p:sp>
      <p:pic>
        <p:nvPicPr>
          <p:cNvPr id="70659" name="Picture 3" descr="Sheet Flow">
            <a:extLst>
              <a:ext uri="{FF2B5EF4-FFF2-40B4-BE49-F238E27FC236}">
                <a16:creationId xmlns:a16="http://schemas.microsoft.com/office/drawing/2014/main" id="{3091000E-FBDA-4021-AA10-B27CCC87D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20800"/>
            <a:ext cx="79248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6" name="Freeform 4">
            <a:extLst>
              <a:ext uri="{FF2B5EF4-FFF2-40B4-BE49-F238E27FC236}">
                <a16:creationId xmlns:a16="http://schemas.microsoft.com/office/drawing/2014/main" id="{A171650C-F88D-4507-BD52-12F409CE5F6F}"/>
              </a:ext>
            </a:extLst>
          </p:cNvPr>
          <p:cNvSpPr>
            <a:spLocks/>
          </p:cNvSpPr>
          <p:nvPr/>
        </p:nvSpPr>
        <p:spPr bwMode="auto">
          <a:xfrm>
            <a:off x="1684338" y="3705225"/>
            <a:ext cx="1882775" cy="3048000"/>
          </a:xfrm>
          <a:custGeom>
            <a:avLst/>
            <a:gdLst>
              <a:gd name="T0" fmla="*/ 2147483647 w 1186"/>
              <a:gd name="T1" fmla="*/ 2147483647 h 1920"/>
              <a:gd name="T2" fmla="*/ 2147483647 w 1186"/>
              <a:gd name="T3" fmla="*/ 2147483647 h 1920"/>
              <a:gd name="T4" fmla="*/ 2147483647 w 1186"/>
              <a:gd name="T5" fmla="*/ 2147483647 h 1920"/>
              <a:gd name="T6" fmla="*/ 2147483647 w 1186"/>
              <a:gd name="T7" fmla="*/ 2147483647 h 1920"/>
              <a:gd name="T8" fmla="*/ 2147483647 w 1186"/>
              <a:gd name="T9" fmla="*/ 2147483647 h 1920"/>
              <a:gd name="T10" fmla="*/ 2147483647 w 1186"/>
              <a:gd name="T11" fmla="*/ 2147483647 h 1920"/>
              <a:gd name="T12" fmla="*/ 2147483647 w 1186"/>
              <a:gd name="T13" fmla="*/ 2147483647 h 1920"/>
              <a:gd name="T14" fmla="*/ 2147483647 w 1186"/>
              <a:gd name="T15" fmla="*/ 2147483647 h 1920"/>
              <a:gd name="T16" fmla="*/ 2147483647 w 1186"/>
              <a:gd name="T17" fmla="*/ 2147483647 h 1920"/>
              <a:gd name="T18" fmla="*/ 2147483647 w 1186"/>
              <a:gd name="T19" fmla="*/ 2147483647 h 1920"/>
              <a:gd name="T20" fmla="*/ 2147483647 w 1186"/>
              <a:gd name="T21" fmla="*/ 2147483647 h 1920"/>
              <a:gd name="T22" fmla="*/ 2147483647 w 1186"/>
              <a:gd name="T23" fmla="*/ 2147483647 h 1920"/>
              <a:gd name="T24" fmla="*/ 2147483647 w 1186"/>
              <a:gd name="T25" fmla="*/ 2147483647 h 1920"/>
              <a:gd name="T26" fmla="*/ 2147483647 w 1186"/>
              <a:gd name="T27" fmla="*/ 2147483647 h 1920"/>
              <a:gd name="T28" fmla="*/ 2147483647 w 1186"/>
              <a:gd name="T29" fmla="*/ 2147483647 h 1920"/>
              <a:gd name="T30" fmla="*/ 2147483647 w 1186"/>
              <a:gd name="T31" fmla="*/ 2147483647 h 1920"/>
              <a:gd name="T32" fmla="*/ 2147483647 w 1186"/>
              <a:gd name="T33" fmla="*/ 2147483647 h 1920"/>
              <a:gd name="T34" fmla="*/ 2147483647 w 1186"/>
              <a:gd name="T35" fmla="*/ 2147483647 h 1920"/>
              <a:gd name="T36" fmla="*/ 2147483647 w 1186"/>
              <a:gd name="T37" fmla="*/ 2147483647 h 1920"/>
              <a:gd name="T38" fmla="*/ 2147483647 w 1186"/>
              <a:gd name="T39" fmla="*/ 2147483647 h 19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6"/>
              <a:gd name="T61" fmla="*/ 0 h 1920"/>
              <a:gd name="T62" fmla="*/ 1186 w 1186"/>
              <a:gd name="T63" fmla="*/ 1920 h 19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6" h="1920">
                <a:moveTo>
                  <a:pt x="17" y="1920"/>
                </a:moveTo>
                <a:cubicBezTo>
                  <a:pt x="13" y="1800"/>
                  <a:pt x="0" y="1687"/>
                  <a:pt x="40" y="1573"/>
                </a:cubicBezTo>
                <a:cubicBezTo>
                  <a:pt x="52" y="1538"/>
                  <a:pt x="52" y="1501"/>
                  <a:pt x="74" y="1470"/>
                </a:cubicBezTo>
                <a:cubicBezTo>
                  <a:pt x="78" y="1449"/>
                  <a:pt x="79" y="1442"/>
                  <a:pt x="85" y="1424"/>
                </a:cubicBezTo>
                <a:cubicBezTo>
                  <a:pt x="89" y="1413"/>
                  <a:pt x="97" y="1390"/>
                  <a:pt x="97" y="1390"/>
                </a:cubicBezTo>
                <a:cubicBezTo>
                  <a:pt x="92" y="1294"/>
                  <a:pt x="87" y="1229"/>
                  <a:pt x="125" y="1145"/>
                </a:cubicBezTo>
                <a:cubicBezTo>
                  <a:pt x="146" y="1098"/>
                  <a:pt x="125" y="1124"/>
                  <a:pt x="148" y="1099"/>
                </a:cubicBezTo>
                <a:cubicBezTo>
                  <a:pt x="161" y="1063"/>
                  <a:pt x="186" y="1038"/>
                  <a:pt x="222" y="1025"/>
                </a:cubicBezTo>
                <a:cubicBezTo>
                  <a:pt x="285" y="968"/>
                  <a:pt x="378" y="982"/>
                  <a:pt x="456" y="979"/>
                </a:cubicBezTo>
                <a:cubicBezTo>
                  <a:pt x="486" y="975"/>
                  <a:pt x="513" y="965"/>
                  <a:pt x="542" y="957"/>
                </a:cubicBezTo>
                <a:cubicBezTo>
                  <a:pt x="558" y="940"/>
                  <a:pt x="571" y="922"/>
                  <a:pt x="587" y="905"/>
                </a:cubicBezTo>
                <a:cubicBezTo>
                  <a:pt x="612" y="833"/>
                  <a:pt x="628" y="759"/>
                  <a:pt x="638" y="683"/>
                </a:cubicBezTo>
                <a:cubicBezTo>
                  <a:pt x="643" y="641"/>
                  <a:pt x="639" y="560"/>
                  <a:pt x="673" y="529"/>
                </a:cubicBezTo>
                <a:cubicBezTo>
                  <a:pt x="684" y="491"/>
                  <a:pt x="734" y="466"/>
                  <a:pt x="770" y="455"/>
                </a:cubicBezTo>
                <a:cubicBezTo>
                  <a:pt x="810" y="428"/>
                  <a:pt x="843" y="411"/>
                  <a:pt x="889" y="398"/>
                </a:cubicBezTo>
                <a:cubicBezTo>
                  <a:pt x="907" y="348"/>
                  <a:pt x="902" y="376"/>
                  <a:pt x="895" y="312"/>
                </a:cubicBezTo>
                <a:cubicBezTo>
                  <a:pt x="898" y="291"/>
                  <a:pt x="905" y="270"/>
                  <a:pt x="907" y="249"/>
                </a:cubicBezTo>
                <a:cubicBezTo>
                  <a:pt x="918" y="126"/>
                  <a:pt x="890" y="172"/>
                  <a:pt x="924" y="124"/>
                </a:cubicBezTo>
                <a:cubicBezTo>
                  <a:pt x="941" y="67"/>
                  <a:pt x="997" y="48"/>
                  <a:pt x="1049" y="33"/>
                </a:cubicBezTo>
                <a:cubicBezTo>
                  <a:pt x="1082" y="0"/>
                  <a:pt x="1145" y="4"/>
                  <a:pt x="1186" y="4"/>
                </a:cubicBezTo>
              </a:path>
            </a:pathLst>
          </a:custGeom>
          <a:noFill/>
          <a:ln w="635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17" name="Freeform 5">
            <a:extLst>
              <a:ext uri="{FF2B5EF4-FFF2-40B4-BE49-F238E27FC236}">
                <a16:creationId xmlns:a16="http://schemas.microsoft.com/office/drawing/2014/main" id="{61770C4E-022D-4242-9D37-D685A84680E5}"/>
              </a:ext>
            </a:extLst>
          </p:cNvPr>
          <p:cNvSpPr>
            <a:spLocks/>
          </p:cNvSpPr>
          <p:nvPr/>
        </p:nvSpPr>
        <p:spPr bwMode="auto">
          <a:xfrm>
            <a:off x="3540125" y="3730625"/>
            <a:ext cx="3078163" cy="2562225"/>
          </a:xfrm>
          <a:custGeom>
            <a:avLst/>
            <a:gdLst>
              <a:gd name="T0" fmla="*/ 0 w 1939"/>
              <a:gd name="T1" fmla="*/ 0 h 1614"/>
              <a:gd name="T2" fmla="*/ 2147483647 w 1939"/>
              <a:gd name="T3" fmla="*/ 2147483647 h 1614"/>
              <a:gd name="T4" fmla="*/ 2147483647 w 1939"/>
              <a:gd name="T5" fmla="*/ 2147483647 h 1614"/>
              <a:gd name="T6" fmla="*/ 2147483647 w 1939"/>
              <a:gd name="T7" fmla="*/ 2147483647 h 1614"/>
              <a:gd name="T8" fmla="*/ 2147483647 w 1939"/>
              <a:gd name="T9" fmla="*/ 2147483647 h 1614"/>
              <a:gd name="T10" fmla="*/ 2147483647 w 1939"/>
              <a:gd name="T11" fmla="*/ 2147483647 h 1614"/>
              <a:gd name="T12" fmla="*/ 2147483647 w 1939"/>
              <a:gd name="T13" fmla="*/ 2147483647 h 1614"/>
              <a:gd name="T14" fmla="*/ 2147483647 w 1939"/>
              <a:gd name="T15" fmla="*/ 2147483647 h 1614"/>
              <a:gd name="T16" fmla="*/ 2147483647 w 1939"/>
              <a:gd name="T17" fmla="*/ 2147483647 h 1614"/>
              <a:gd name="T18" fmla="*/ 2147483647 w 1939"/>
              <a:gd name="T19" fmla="*/ 2147483647 h 1614"/>
              <a:gd name="T20" fmla="*/ 2147483647 w 1939"/>
              <a:gd name="T21" fmla="*/ 2147483647 h 1614"/>
              <a:gd name="T22" fmla="*/ 2147483647 w 1939"/>
              <a:gd name="T23" fmla="*/ 2147483647 h 1614"/>
              <a:gd name="T24" fmla="*/ 2147483647 w 1939"/>
              <a:gd name="T25" fmla="*/ 2147483647 h 1614"/>
              <a:gd name="T26" fmla="*/ 2147483647 w 1939"/>
              <a:gd name="T27" fmla="*/ 2147483647 h 1614"/>
              <a:gd name="T28" fmla="*/ 2147483647 w 1939"/>
              <a:gd name="T29" fmla="*/ 2147483647 h 1614"/>
              <a:gd name="T30" fmla="*/ 2147483647 w 1939"/>
              <a:gd name="T31" fmla="*/ 2147483647 h 1614"/>
              <a:gd name="T32" fmla="*/ 2147483647 w 1939"/>
              <a:gd name="T33" fmla="*/ 2147483647 h 1614"/>
              <a:gd name="T34" fmla="*/ 2147483647 w 1939"/>
              <a:gd name="T35" fmla="*/ 2147483647 h 1614"/>
              <a:gd name="T36" fmla="*/ 2147483647 w 1939"/>
              <a:gd name="T37" fmla="*/ 2147483647 h 1614"/>
              <a:gd name="T38" fmla="*/ 2147483647 w 1939"/>
              <a:gd name="T39" fmla="*/ 2147483647 h 1614"/>
              <a:gd name="T40" fmla="*/ 2147483647 w 1939"/>
              <a:gd name="T41" fmla="*/ 2147483647 h 1614"/>
              <a:gd name="T42" fmla="*/ 2147483647 w 1939"/>
              <a:gd name="T43" fmla="*/ 2147483647 h 1614"/>
              <a:gd name="T44" fmla="*/ 2147483647 w 1939"/>
              <a:gd name="T45" fmla="*/ 2147483647 h 1614"/>
              <a:gd name="T46" fmla="*/ 2147483647 w 1939"/>
              <a:gd name="T47" fmla="*/ 2147483647 h 1614"/>
              <a:gd name="T48" fmla="*/ 2147483647 w 1939"/>
              <a:gd name="T49" fmla="*/ 2147483647 h 1614"/>
              <a:gd name="T50" fmla="*/ 2147483647 w 1939"/>
              <a:gd name="T51" fmla="*/ 2147483647 h 1614"/>
              <a:gd name="T52" fmla="*/ 2147483647 w 1939"/>
              <a:gd name="T53" fmla="*/ 2147483647 h 1614"/>
              <a:gd name="T54" fmla="*/ 2147483647 w 1939"/>
              <a:gd name="T55" fmla="*/ 2147483647 h 1614"/>
              <a:gd name="T56" fmla="*/ 2147483647 w 1939"/>
              <a:gd name="T57" fmla="*/ 2147483647 h 1614"/>
              <a:gd name="T58" fmla="*/ 2147483647 w 1939"/>
              <a:gd name="T59" fmla="*/ 2147483647 h 1614"/>
              <a:gd name="T60" fmla="*/ 2147483647 w 1939"/>
              <a:gd name="T61" fmla="*/ 2147483647 h 1614"/>
              <a:gd name="T62" fmla="*/ 2147483647 w 1939"/>
              <a:gd name="T63" fmla="*/ 2147483647 h 1614"/>
              <a:gd name="T64" fmla="*/ 2147483647 w 1939"/>
              <a:gd name="T65" fmla="*/ 2147483647 h 1614"/>
              <a:gd name="T66" fmla="*/ 2147483647 w 1939"/>
              <a:gd name="T67" fmla="*/ 2147483647 h 1614"/>
              <a:gd name="T68" fmla="*/ 2147483647 w 1939"/>
              <a:gd name="T69" fmla="*/ 2147483647 h 1614"/>
              <a:gd name="T70" fmla="*/ 2147483647 w 1939"/>
              <a:gd name="T71" fmla="*/ 2147483647 h 1614"/>
              <a:gd name="T72" fmla="*/ 2147483647 w 1939"/>
              <a:gd name="T73" fmla="*/ 2147483647 h 1614"/>
              <a:gd name="T74" fmla="*/ 2147483647 w 1939"/>
              <a:gd name="T75" fmla="*/ 2147483647 h 16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39"/>
              <a:gd name="T115" fmla="*/ 0 h 1614"/>
              <a:gd name="T116" fmla="*/ 1939 w 1939"/>
              <a:gd name="T117" fmla="*/ 1614 h 16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39" h="1614">
                <a:moveTo>
                  <a:pt x="0" y="0"/>
                </a:moveTo>
                <a:cubicBezTo>
                  <a:pt x="48" y="5"/>
                  <a:pt x="93" y="17"/>
                  <a:pt x="142" y="22"/>
                </a:cubicBezTo>
                <a:cubicBezTo>
                  <a:pt x="180" y="35"/>
                  <a:pt x="201" y="64"/>
                  <a:pt x="228" y="91"/>
                </a:cubicBezTo>
                <a:cubicBezTo>
                  <a:pt x="233" y="96"/>
                  <a:pt x="240" y="98"/>
                  <a:pt x="245" y="102"/>
                </a:cubicBezTo>
                <a:cubicBezTo>
                  <a:pt x="249" y="105"/>
                  <a:pt x="252" y="110"/>
                  <a:pt x="256" y="114"/>
                </a:cubicBezTo>
                <a:cubicBezTo>
                  <a:pt x="264" y="136"/>
                  <a:pt x="269" y="140"/>
                  <a:pt x="291" y="148"/>
                </a:cubicBezTo>
                <a:cubicBezTo>
                  <a:pt x="309" y="176"/>
                  <a:pt x="339" y="207"/>
                  <a:pt x="371" y="216"/>
                </a:cubicBezTo>
                <a:cubicBezTo>
                  <a:pt x="424" y="212"/>
                  <a:pt x="474" y="208"/>
                  <a:pt x="525" y="194"/>
                </a:cubicBezTo>
                <a:cubicBezTo>
                  <a:pt x="547" y="178"/>
                  <a:pt x="573" y="163"/>
                  <a:pt x="599" y="154"/>
                </a:cubicBezTo>
                <a:cubicBezTo>
                  <a:pt x="610" y="150"/>
                  <a:pt x="633" y="142"/>
                  <a:pt x="633" y="142"/>
                </a:cubicBezTo>
                <a:cubicBezTo>
                  <a:pt x="698" y="146"/>
                  <a:pt x="713" y="148"/>
                  <a:pt x="764" y="159"/>
                </a:cubicBezTo>
                <a:cubicBezTo>
                  <a:pt x="792" y="189"/>
                  <a:pt x="756" y="154"/>
                  <a:pt x="793" y="176"/>
                </a:cubicBezTo>
                <a:cubicBezTo>
                  <a:pt x="805" y="183"/>
                  <a:pt x="827" y="216"/>
                  <a:pt x="838" y="228"/>
                </a:cubicBezTo>
                <a:cubicBezTo>
                  <a:pt x="847" y="264"/>
                  <a:pt x="857" y="287"/>
                  <a:pt x="878" y="319"/>
                </a:cubicBezTo>
                <a:cubicBezTo>
                  <a:pt x="886" y="330"/>
                  <a:pt x="901" y="334"/>
                  <a:pt x="912" y="342"/>
                </a:cubicBezTo>
                <a:cubicBezTo>
                  <a:pt x="965" y="378"/>
                  <a:pt x="1027" y="389"/>
                  <a:pt x="1089" y="405"/>
                </a:cubicBezTo>
                <a:cubicBezTo>
                  <a:pt x="1095" y="409"/>
                  <a:pt x="1100" y="413"/>
                  <a:pt x="1106" y="416"/>
                </a:cubicBezTo>
                <a:cubicBezTo>
                  <a:pt x="1111" y="419"/>
                  <a:pt x="1118" y="419"/>
                  <a:pt x="1123" y="422"/>
                </a:cubicBezTo>
                <a:cubicBezTo>
                  <a:pt x="1142" y="433"/>
                  <a:pt x="1150" y="455"/>
                  <a:pt x="1169" y="467"/>
                </a:cubicBezTo>
                <a:cubicBezTo>
                  <a:pt x="1179" y="496"/>
                  <a:pt x="1185" y="509"/>
                  <a:pt x="1203" y="536"/>
                </a:cubicBezTo>
                <a:cubicBezTo>
                  <a:pt x="1207" y="542"/>
                  <a:pt x="1215" y="553"/>
                  <a:pt x="1215" y="553"/>
                </a:cubicBezTo>
                <a:cubicBezTo>
                  <a:pt x="1219" y="565"/>
                  <a:pt x="1231" y="574"/>
                  <a:pt x="1232" y="587"/>
                </a:cubicBezTo>
                <a:cubicBezTo>
                  <a:pt x="1235" y="616"/>
                  <a:pt x="1210" y="780"/>
                  <a:pt x="1277" y="804"/>
                </a:cubicBezTo>
                <a:cubicBezTo>
                  <a:pt x="1303" y="828"/>
                  <a:pt x="1340" y="839"/>
                  <a:pt x="1374" y="849"/>
                </a:cubicBezTo>
                <a:cubicBezTo>
                  <a:pt x="1394" y="869"/>
                  <a:pt x="1419" y="890"/>
                  <a:pt x="1443" y="906"/>
                </a:cubicBezTo>
                <a:cubicBezTo>
                  <a:pt x="1455" y="926"/>
                  <a:pt x="1461" y="933"/>
                  <a:pt x="1483" y="941"/>
                </a:cubicBezTo>
                <a:cubicBezTo>
                  <a:pt x="1490" y="952"/>
                  <a:pt x="1501" y="962"/>
                  <a:pt x="1505" y="975"/>
                </a:cubicBezTo>
                <a:cubicBezTo>
                  <a:pt x="1509" y="986"/>
                  <a:pt x="1517" y="1009"/>
                  <a:pt x="1517" y="1009"/>
                </a:cubicBezTo>
                <a:cubicBezTo>
                  <a:pt x="1528" y="1091"/>
                  <a:pt x="1512" y="1175"/>
                  <a:pt x="1540" y="1254"/>
                </a:cubicBezTo>
                <a:cubicBezTo>
                  <a:pt x="1549" y="1281"/>
                  <a:pt x="1583" y="1303"/>
                  <a:pt x="1608" y="1311"/>
                </a:cubicBezTo>
                <a:cubicBezTo>
                  <a:pt x="1619" y="1315"/>
                  <a:pt x="1642" y="1323"/>
                  <a:pt x="1642" y="1323"/>
                </a:cubicBezTo>
                <a:cubicBezTo>
                  <a:pt x="1658" y="1337"/>
                  <a:pt x="1674" y="1339"/>
                  <a:pt x="1694" y="1346"/>
                </a:cubicBezTo>
                <a:cubicBezTo>
                  <a:pt x="1704" y="1356"/>
                  <a:pt x="1718" y="1364"/>
                  <a:pt x="1728" y="1374"/>
                </a:cubicBezTo>
                <a:cubicBezTo>
                  <a:pt x="1741" y="1387"/>
                  <a:pt x="1749" y="1407"/>
                  <a:pt x="1762" y="1420"/>
                </a:cubicBezTo>
                <a:cubicBezTo>
                  <a:pt x="1774" y="1432"/>
                  <a:pt x="1790" y="1441"/>
                  <a:pt x="1802" y="1454"/>
                </a:cubicBezTo>
                <a:cubicBezTo>
                  <a:pt x="1815" y="1491"/>
                  <a:pt x="1857" y="1544"/>
                  <a:pt x="1888" y="1568"/>
                </a:cubicBezTo>
                <a:cubicBezTo>
                  <a:pt x="1903" y="1579"/>
                  <a:pt x="1939" y="1591"/>
                  <a:pt x="1939" y="1591"/>
                </a:cubicBezTo>
                <a:cubicBezTo>
                  <a:pt x="1932" y="1610"/>
                  <a:pt x="1933" y="1602"/>
                  <a:pt x="1933" y="1614"/>
                </a:cubicBezTo>
              </a:path>
            </a:pathLst>
          </a:custGeom>
          <a:noFill/>
          <a:ln w="635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18" name="Freeform 6">
            <a:extLst>
              <a:ext uri="{FF2B5EF4-FFF2-40B4-BE49-F238E27FC236}">
                <a16:creationId xmlns:a16="http://schemas.microsoft.com/office/drawing/2014/main" id="{172C84CF-ECBF-4704-B014-F72B25CD399E}"/>
              </a:ext>
            </a:extLst>
          </p:cNvPr>
          <p:cNvSpPr>
            <a:spLocks/>
          </p:cNvSpPr>
          <p:nvPr/>
        </p:nvSpPr>
        <p:spPr bwMode="auto">
          <a:xfrm>
            <a:off x="6618288" y="5780088"/>
            <a:ext cx="1882775" cy="693737"/>
          </a:xfrm>
          <a:custGeom>
            <a:avLst/>
            <a:gdLst>
              <a:gd name="T0" fmla="*/ 0 w 1186"/>
              <a:gd name="T1" fmla="*/ 2147483647 h 437"/>
              <a:gd name="T2" fmla="*/ 2147483647 w 1186"/>
              <a:gd name="T3" fmla="*/ 2147483647 h 437"/>
              <a:gd name="T4" fmla="*/ 2147483647 w 1186"/>
              <a:gd name="T5" fmla="*/ 2147483647 h 437"/>
              <a:gd name="T6" fmla="*/ 2147483647 w 1186"/>
              <a:gd name="T7" fmla="*/ 2147483647 h 437"/>
              <a:gd name="T8" fmla="*/ 2147483647 w 1186"/>
              <a:gd name="T9" fmla="*/ 2147483647 h 437"/>
              <a:gd name="T10" fmla="*/ 2147483647 w 1186"/>
              <a:gd name="T11" fmla="*/ 2147483647 h 437"/>
              <a:gd name="T12" fmla="*/ 2147483647 w 1186"/>
              <a:gd name="T13" fmla="*/ 2147483647 h 437"/>
              <a:gd name="T14" fmla="*/ 2147483647 w 1186"/>
              <a:gd name="T15" fmla="*/ 2147483647 h 437"/>
              <a:gd name="T16" fmla="*/ 2147483647 w 1186"/>
              <a:gd name="T17" fmla="*/ 2147483647 h 437"/>
              <a:gd name="T18" fmla="*/ 2147483647 w 1186"/>
              <a:gd name="T19" fmla="*/ 2147483647 h 437"/>
              <a:gd name="T20" fmla="*/ 2147483647 w 1186"/>
              <a:gd name="T21" fmla="*/ 2147483647 h 437"/>
              <a:gd name="T22" fmla="*/ 2147483647 w 1186"/>
              <a:gd name="T23" fmla="*/ 2147483647 h 437"/>
              <a:gd name="T24" fmla="*/ 2147483647 w 1186"/>
              <a:gd name="T25" fmla="*/ 2147483647 h 437"/>
              <a:gd name="T26" fmla="*/ 2147483647 w 1186"/>
              <a:gd name="T27" fmla="*/ 2147483647 h 437"/>
              <a:gd name="T28" fmla="*/ 2147483647 w 1186"/>
              <a:gd name="T29" fmla="*/ 2147483647 h 437"/>
              <a:gd name="T30" fmla="*/ 2147483647 w 1186"/>
              <a:gd name="T31" fmla="*/ 2147483647 h 437"/>
              <a:gd name="T32" fmla="*/ 2147483647 w 1186"/>
              <a:gd name="T33" fmla="*/ 2147483647 h 4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6"/>
              <a:gd name="T52" fmla="*/ 0 h 437"/>
              <a:gd name="T53" fmla="*/ 1186 w 1186"/>
              <a:gd name="T54" fmla="*/ 437 h 4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6" h="437">
                <a:moveTo>
                  <a:pt x="0" y="323"/>
                </a:moveTo>
                <a:cubicBezTo>
                  <a:pt x="32" y="344"/>
                  <a:pt x="30" y="380"/>
                  <a:pt x="51" y="408"/>
                </a:cubicBezTo>
                <a:cubicBezTo>
                  <a:pt x="59" y="419"/>
                  <a:pt x="80" y="437"/>
                  <a:pt x="80" y="437"/>
                </a:cubicBezTo>
                <a:cubicBezTo>
                  <a:pt x="91" y="435"/>
                  <a:pt x="104" y="436"/>
                  <a:pt x="114" y="431"/>
                </a:cubicBezTo>
                <a:cubicBezTo>
                  <a:pt x="120" y="428"/>
                  <a:pt x="121" y="419"/>
                  <a:pt x="125" y="414"/>
                </a:cubicBezTo>
                <a:cubicBezTo>
                  <a:pt x="150" y="382"/>
                  <a:pt x="158" y="341"/>
                  <a:pt x="188" y="311"/>
                </a:cubicBezTo>
                <a:cubicBezTo>
                  <a:pt x="213" y="286"/>
                  <a:pt x="240" y="289"/>
                  <a:pt x="268" y="271"/>
                </a:cubicBezTo>
                <a:cubicBezTo>
                  <a:pt x="295" y="254"/>
                  <a:pt x="321" y="237"/>
                  <a:pt x="348" y="220"/>
                </a:cubicBezTo>
                <a:cubicBezTo>
                  <a:pt x="435" y="224"/>
                  <a:pt x="503" y="228"/>
                  <a:pt x="582" y="254"/>
                </a:cubicBezTo>
                <a:cubicBezTo>
                  <a:pt x="646" y="244"/>
                  <a:pt x="700" y="246"/>
                  <a:pt x="764" y="254"/>
                </a:cubicBezTo>
                <a:cubicBezTo>
                  <a:pt x="787" y="262"/>
                  <a:pt x="810" y="265"/>
                  <a:pt x="833" y="271"/>
                </a:cubicBezTo>
                <a:cubicBezTo>
                  <a:pt x="880" y="304"/>
                  <a:pt x="904" y="286"/>
                  <a:pt x="975" y="283"/>
                </a:cubicBezTo>
                <a:cubicBezTo>
                  <a:pt x="1016" y="268"/>
                  <a:pt x="1046" y="246"/>
                  <a:pt x="1061" y="203"/>
                </a:cubicBezTo>
                <a:cubicBezTo>
                  <a:pt x="1067" y="160"/>
                  <a:pt x="1072" y="141"/>
                  <a:pt x="1101" y="112"/>
                </a:cubicBezTo>
                <a:cubicBezTo>
                  <a:pt x="1111" y="102"/>
                  <a:pt x="1129" y="83"/>
                  <a:pt x="1129" y="83"/>
                </a:cubicBezTo>
                <a:cubicBezTo>
                  <a:pt x="1138" y="59"/>
                  <a:pt x="1152" y="39"/>
                  <a:pt x="1169" y="20"/>
                </a:cubicBezTo>
                <a:cubicBezTo>
                  <a:pt x="1176" y="0"/>
                  <a:pt x="1169" y="3"/>
                  <a:pt x="1186" y="3"/>
                </a:cubicBezTo>
              </a:path>
            </a:pathLst>
          </a:custGeom>
          <a:noFill/>
          <a:ln w="635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19" name="Freeform 7">
            <a:extLst>
              <a:ext uri="{FF2B5EF4-FFF2-40B4-BE49-F238E27FC236}">
                <a16:creationId xmlns:a16="http://schemas.microsoft.com/office/drawing/2014/main" id="{69828079-9D47-4420-B7F1-036DEC850419}"/>
              </a:ext>
            </a:extLst>
          </p:cNvPr>
          <p:cNvSpPr>
            <a:spLocks/>
          </p:cNvSpPr>
          <p:nvPr/>
        </p:nvSpPr>
        <p:spPr bwMode="auto">
          <a:xfrm>
            <a:off x="1863725" y="5954713"/>
            <a:ext cx="1804988" cy="788987"/>
          </a:xfrm>
          <a:custGeom>
            <a:avLst/>
            <a:gdLst>
              <a:gd name="T0" fmla="*/ 2147483647 w 1137"/>
              <a:gd name="T1" fmla="*/ 2147483647 h 497"/>
              <a:gd name="T2" fmla="*/ 2147483647 w 1137"/>
              <a:gd name="T3" fmla="*/ 2147483647 h 497"/>
              <a:gd name="T4" fmla="*/ 2147483647 w 1137"/>
              <a:gd name="T5" fmla="*/ 2147483647 h 497"/>
              <a:gd name="T6" fmla="*/ 2147483647 w 1137"/>
              <a:gd name="T7" fmla="*/ 2147483647 h 497"/>
              <a:gd name="T8" fmla="*/ 2147483647 w 1137"/>
              <a:gd name="T9" fmla="*/ 2147483647 h 497"/>
              <a:gd name="T10" fmla="*/ 2147483647 w 1137"/>
              <a:gd name="T11" fmla="*/ 2147483647 h 497"/>
              <a:gd name="T12" fmla="*/ 2147483647 w 1137"/>
              <a:gd name="T13" fmla="*/ 2147483647 h 497"/>
              <a:gd name="T14" fmla="*/ 2147483647 w 1137"/>
              <a:gd name="T15" fmla="*/ 2147483647 h 497"/>
              <a:gd name="T16" fmla="*/ 2147483647 w 1137"/>
              <a:gd name="T17" fmla="*/ 2147483647 h 497"/>
              <a:gd name="T18" fmla="*/ 2147483647 w 1137"/>
              <a:gd name="T19" fmla="*/ 2147483647 h 497"/>
              <a:gd name="T20" fmla="*/ 2147483647 w 1137"/>
              <a:gd name="T21" fmla="*/ 2147483647 h 497"/>
              <a:gd name="T22" fmla="*/ 2147483647 w 1137"/>
              <a:gd name="T23" fmla="*/ 2147483647 h 497"/>
              <a:gd name="T24" fmla="*/ 2147483647 w 1137"/>
              <a:gd name="T25" fmla="*/ 2147483647 h 497"/>
              <a:gd name="T26" fmla="*/ 2147483647 w 1137"/>
              <a:gd name="T27" fmla="*/ 2147483647 h 497"/>
              <a:gd name="T28" fmla="*/ 2147483647 w 1137"/>
              <a:gd name="T29" fmla="*/ 2147483647 h 497"/>
              <a:gd name="T30" fmla="*/ 2147483647 w 1137"/>
              <a:gd name="T31" fmla="*/ 2147483647 h 497"/>
              <a:gd name="T32" fmla="*/ 2147483647 w 1137"/>
              <a:gd name="T33" fmla="*/ 2147483647 h 497"/>
              <a:gd name="T34" fmla="*/ 2147483647 w 1137"/>
              <a:gd name="T35" fmla="*/ 2147483647 h 497"/>
              <a:gd name="T36" fmla="*/ 2147483647 w 1137"/>
              <a:gd name="T37" fmla="*/ 2147483647 h 497"/>
              <a:gd name="T38" fmla="*/ 0 w 1137"/>
              <a:gd name="T39" fmla="*/ 0 h 4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7"/>
              <a:gd name="T61" fmla="*/ 0 h 497"/>
              <a:gd name="T62" fmla="*/ 1137 w 1137"/>
              <a:gd name="T63" fmla="*/ 497 h 4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7" h="497">
                <a:moveTo>
                  <a:pt x="1137" y="497"/>
                </a:moveTo>
                <a:cubicBezTo>
                  <a:pt x="1114" y="450"/>
                  <a:pt x="1137" y="479"/>
                  <a:pt x="1094" y="461"/>
                </a:cubicBezTo>
                <a:cubicBezTo>
                  <a:pt x="1086" y="458"/>
                  <a:pt x="1079" y="452"/>
                  <a:pt x="1072" y="447"/>
                </a:cubicBezTo>
                <a:cubicBezTo>
                  <a:pt x="1067" y="443"/>
                  <a:pt x="1064" y="435"/>
                  <a:pt x="1058" y="432"/>
                </a:cubicBezTo>
                <a:cubicBezTo>
                  <a:pt x="1045" y="425"/>
                  <a:pt x="1029" y="423"/>
                  <a:pt x="1015" y="418"/>
                </a:cubicBezTo>
                <a:cubicBezTo>
                  <a:pt x="1008" y="416"/>
                  <a:pt x="993" y="411"/>
                  <a:pt x="993" y="411"/>
                </a:cubicBezTo>
                <a:cubicBezTo>
                  <a:pt x="970" y="394"/>
                  <a:pt x="948" y="391"/>
                  <a:pt x="921" y="382"/>
                </a:cubicBezTo>
                <a:cubicBezTo>
                  <a:pt x="897" y="356"/>
                  <a:pt x="913" y="369"/>
                  <a:pt x="864" y="353"/>
                </a:cubicBezTo>
                <a:cubicBezTo>
                  <a:pt x="857" y="351"/>
                  <a:pt x="842" y="346"/>
                  <a:pt x="842" y="346"/>
                </a:cubicBezTo>
                <a:cubicBezTo>
                  <a:pt x="837" y="341"/>
                  <a:pt x="834" y="334"/>
                  <a:pt x="828" y="331"/>
                </a:cubicBezTo>
                <a:cubicBezTo>
                  <a:pt x="814" y="324"/>
                  <a:pt x="784" y="317"/>
                  <a:pt x="784" y="317"/>
                </a:cubicBezTo>
                <a:cubicBezTo>
                  <a:pt x="767" y="290"/>
                  <a:pt x="750" y="284"/>
                  <a:pt x="720" y="274"/>
                </a:cubicBezTo>
                <a:cubicBezTo>
                  <a:pt x="686" y="251"/>
                  <a:pt x="706" y="262"/>
                  <a:pt x="655" y="245"/>
                </a:cubicBezTo>
                <a:cubicBezTo>
                  <a:pt x="648" y="243"/>
                  <a:pt x="633" y="238"/>
                  <a:pt x="633" y="238"/>
                </a:cubicBezTo>
                <a:cubicBezTo>
                  <a:pt x="597" y="213"/>
                  <a:pt x="627" y="229"/>
                  <a:pt x="576" y="216"/>
                </a:cubicBezTo>
                <a:cubicBezTo>
                  <a:pt x="561" y="212"/>
                  <a:pt x="532" y="202"/>
                  <a:pt x="532" y="202"/>
                </a:cubicBezTo>
                <a:cubicBezTo>
                  <a:pt x="476" y="162"/>
                  <a:pt x="390" y="181"/>
                  <a:pt x="324" y="159"/>
                </a:cubicBezTo>
                <a:cubicBezTo>
                  <a:pt x="300" y="143"/>
                  <a:pt x="271" y="117"/>
                  <a:pt x="244" y="108"/>
                </a:cubicBezTo>
                <a:cubicBezTo>
                  <a:pt x="198" y="77"/>
                  <a:pt x="145" y="62"/>
                  <a:pt x="93" y="43"/>
                </a:cubicBezTo>
                <a:cubicBezTo>
                  <a:pt x="56" y="29"/>
                  <a:pt x="44" y="0"/>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0" name="Freeform 8">
            <a:extLst>
              <a:ext uri="{FF2B5EF4-FFF2-40B4-BE49-F238E27FC236}">
                <a16:creationId xmlns:a16="http://schemas.microsoft.com/office/drawing/2014/main" id="{301D393A-FBAC-4059-8BF3-B4CEAC95705C}"/>
              </a:ext>
            </a:extLst>
          </p:cNvPr>
          <p:cNvSpPr>
            <a:spLocks/>
          </p:cNvSpPr>
          <p:nvPr/>
        </p:nvSpPr>
        <p:spPr bwMode="auto">
          <a:xfrm>
            <a:off x="2286000" y="5326063"/>
            <a:ext cx="1406525" cy="1371600"/>
          </a:xfrm>
          <a:custGeom>
            <a:avLst/>
            <a:gdLst>
              <a:gd name="T0" fmla="*/ 2147483647 w 886"/>
              <a:gd name="T1" fmla="*/ 2147483647 h 864"/>
              <a:gd name="T2" fmla="*/ 2147483647 w 886"/>
              <a:gd name="T3" fmla="*/ 2147483647 h 864"/>
              <a:gd name="T4" fmla="*/ 2147483647 w 886"/>
              <a:gd name="T5" fmla="*/ 2147483647 h 864"/>
              <a:gd name="T6" fmla="*/ 2147483647 w 886"/>
              <a:gd name="T7" fmla="*/ 2147483647 h 864"/>
              <a:gd name="T8" fmla="*/ 2147483647 w 886"/>
              <a:gd name="T9" fmla="*/ 2147483647 h 864"/>
              <a:gd name="T10" fmla="*/ 2147483647 w 886"/>
              <a:gd name="T11" fmla="*/ 2147483647 h 864"/>
              <a:gd name="T12" fmla="*/ 2147483647 w 886"/>
              <a:gd name="T13" fmla="*/ 2147483647 h 864"/>
              <a:gd name="T14" fmla="*/ 2147483647 w 886"/>
              <a:gd name="T15" fmla="*/ 2147483647 h 864"/>
              <a:gd name="T16" fmla="*/ 2147483647 w 886"/>
              <a:gd name="T17" fmla="*/ 2147483647 h 864"/>
              <a:gd name="T18" fmla="*/ 2147483647 w 886"/>
              <a:gd name="T19" fmla="*/ 2147483647 h 864"/>
              <a:gd name="T20" fmla="*/ 2147483647 w 886"/>
              <a:gd name="T21" fmla="*/ 2147483647 h 864"/>
              <a:gd name="T22" fmla="*/ 2147483647 w 886"/>
              <a:gd name="T23" fmla="*/ 2147483647 h 864"/>
              <a:gd name="T24" fmla="*/ 2147483647 w 886"/>
              <a:gd name="T25" fmla="*/ 2147483647 h 864"/>
              <a:gd name="T26" fmla="*/ 2147483647 w 886"/>
              <a:gd name="T27" fmla="*/ 2147483647 h 864"/>
              <a:gd name="T28" fmla="*/ 2147483647 w 886"/>
              <a:gd name="T29" fmla="*/ 2147483647 h 864"/>
              <a:gd name="T30" fmla="*/ 0 w 886"/>
              <a:gd name="T31" fmla="*/ 0 h 8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6"/>
              <a:gd name="T49" fmla="*/ 0 h 864"/>
              <a:gd name="T50" fmla="*/ 886 w 886"/>
              <a:gd name="T51" fmla="*/ 864 h 8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6" h="864">
                <a:moveTo>
                  <a:pt x="886" y="864"/>
                </a:moveTo>
                <a:cubicBezTo>
                  <a:pt x="861" y="829"/>
                  <a:pt x="824" y="813"/>
                  <a:pt x="792" y="785"/>
                </a:cubicBezTo>
                <a:cubicBezTo>
                  <a:pt x="766" y="762"/>
                  <a:pt x="732" y="710"/>
                  <a:pt x="698" y="699"/>
                </a:cubicBezTo>
                <a:cubicBezTo>
                  <a:pt x="670" y="670"/>
                  <a:pt x="700" y="696"/>
                  <a:pt x="655" y="677"/>
                </a:cubicBezTo>
                <a:cubicBezTo>
                  <a:pt x="631" y="667"/>
                  <a:pt x="623" y="649"/>
                  <a:pt x="598" y="641"/>
                </a:cubicBezTo>
                <a:cubicBezTo>
                  <a:pt x="580" y="624"/>
                  <a:pt x="559" y="613"/>
                  <a:pt x="540" y="598"/>
                </a:cubicBezTo>
                <a:cubicBezTo>
                  <a:pt x="501" y="567"/>
                  <a:pt x="466" y="520"/>
                  <a:pt x="418" y="504"/>
                </a:cubicBezTo>
                <a:cubicBezTo>
                  <a:pt x="376" y="464"/>
                  <a:pt x="433" y="514"/>
                  <a:pt x="382" y="483"/>
                </a:cubicBezTo>
                <a:cubicBezTo>
                  <a:pt x="376" y="479"/>
                  <a:pt x="373" y="472"/>
                  <a:pt x="367" y="468"/>
                </a:cubicBezTo>
                <a:cubicBezTo>
                  <a:pt x="342" y="453"/>
                  <a:pt x="308" y="441"/>
                  <a:pt x="281" y="432"/>
                </a:cubicBezTo>
                <a:cubicBezTo>
                  <a:pt x="273" y="429"/>
                  <a:pt x="267" y="422"/>
                  <a:pt x="259" y="418"/>
                </a:cubicBezTo>
                <a:cubicBezTo>
                  <a:pt x="252" y="415"/>
                  <a:pt x="245" y="413"/>
                  <a:pt x="238" y="411"/>
                </a:cubicBezTo>
                <a:cubicBezTo>
                  <a:pt x="210" y="392"/>
                  <a:pt x="184" y="376"/>
                  <a:pt x="151" y="367"/>
                </a:cubicBezTo>
                <a:cubicBezTo>
                  <a:pt x="130" y="353"/>
                  <a:pt x="117" y="340"/>
                  <a:pt x="94" y="331"/>
                </a:cubicBezTo>
                <a:cubicBezTo>
                  <a:pt x="46" y="286"/>
                  <a:pt x="49" y="218"/>
                  <a:pt x="29" y="159"/>
                </a:cubicBezTo>
                <a:cubicBezTo>
                  <a:pt x="20" y="104"/>
                  <a:pt x="0" y="57"/>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1" name="Freeform 9">
            <a:extLst>
              <a:ext uri="{FF2B5EF4-FFF2-40B4-BE49-F238E27FC236}">
                <a16:creationId xmlns:a16="http://schemas.microsoft.com/office/drawing/2014/main" id="{03141819-E7A1-4D81-8B2A-C19DCC81E5B8}"/>
              </a:ext>
            </a:extLst>
          </p:cNvPr>
          <p:cNvSpPr>
            <a:spLocks/>
          </p:cNvSpPr>
          <p:nvPr/>
        </p:nvSpPr>
        <p:spPr bwMode="auto">
          <a:xfrm>
            <a:off x="2651125" y="5100638"/>
            <a:ext cx="857250" cy="1436687"/>
          </a:xfrm>
          <a:custGeom>
            <a:avLst/>
            <a:gdLst>
              <a:gd name="T0" fmla="*/ 2147483647 w 540"/>
              <a:gd name="T1" fmla="*/ 2147483647 h 905"/>
              <a:gd name="T2" fmla="*/ 2147483647 w 540"/>
              <a:gd name="T3" fmla="*/ 2147483647 h 905"/>
              <a:gd name="T4" fmla="*/ 2147483647 w 540"/>
              <a:gd name="T5" fmla="*/ 2147483647 h 905"/>
              <a:gd name="T6" fmla="*/ 2147483647 w 540"/>
              <a:gd name="T7" fmla="*/ 2147483647 h 905"/>
              <a:gd name="T8" fmla="*/ 2147483647 w 540"/>
              <a:gd name="T9" fmla="*/ 2147483647 h 905"/>
              <a:gd name="T10" fmla="*/ 2147483647 w 540"/>
              <a:gd name="T11" fmla="*/ 2147483647 h 905"/>
              <a:gd name="T12" fmla="*/ 2147483647 w 540"/>
              <a:gd name="T13" fmla="*/ 2147483647 h 905"/>
              <a:gd name="T14" fmla="*/ 2147483647 w 540"/>
              <a:gd name="T15" fmla="*/ 2147483647 h 905"/>
              <a:gd name="T16" fmla="*/ 2147483647 w 540"/>
              <a:gd name="T17" fmla="*/ 2147483647 h 905"/>
              <a:gd name="T18" fmla="*/ 2147483647 w 540"/>
              <a:gd name="T19" fmla="*/ 2147483647 h 905"/>
              <a:gd name="T20" fmla="*/ 2147483647 w 540"/>
              <a:gd name="T21" fmla="*/ 2147483647 h 905"/>
              <a:gd name="T22" fmla="*/ 2147483647 w 540"/>
              <a:gd name="T23" fmla="*/ 2147483647 h 905"/>
              <a:gd name="T24" fmla="*/ 2147483647 w 540"/>
              <a:gd name="T25" fmla="*/ 2147483647 h 905"/>
              <a:gd name="T26" fmla="*/ 0 w 540"/>
              <a:gd name="T27" fmla="*/ 2147483647 h 9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0"/>
              <a:gd name="T43" fmla="*/ 0 h 905"/>
              <a:gd name="T44" fmla="*/ 540 w 540"/>
              <a:gd name="T45" fmla="*/ 905 h 9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0" h="905">
                <a:moveTo>
                  <a:pt x="540" y="905"/>
                </a:moveTo>
                <a:cubicBezTo>
                  <a:pt x="527" y="885"/>
                  <a:pt x="514" y="871"/>
                  <a:pt x="497" y="855"/>
                </a:cubicBezTo>
                <a:cubicBezTo>
                  <a:pt x="489" y="830"/>
                  <a:pt x="479" y="815"/>
                  <a:pt x="461" y="797"/>
                </a:cubicBezTo>
                <a:cubicBezTo>
                  <a:pt x="453" y="773"/>
                  <a:pt x="443" y="764"/>
                  <a:pt x="425" y="747"/>
                </a:cubicBezTo>
                <a:cubicBezTo>
                  <a:pt x="409" y="697"/>
                  <a:pt x="422" y="715"/>
                  <a:pt x="396" y="689"/>
                </a:cubicBezTo>
                <a:cubicBezTo>
                  <a:pt x="381" y="644"/>
                  <a:pt x="361" y="605"/>
                  <a:pt x="346" y="560"/>
                </a:cubicBezTo>
                <a:cubicBezTo>
                  <a:pt x="341" y="546"/>
                  <a:pt x="332" y="517"/>
                  <a:pt x="332" y="517"/>
                </a:cubicBezTo>
                <a:cubicBezTo>
                  <a:pt x="337" y="461"/>
                  <a:pt x="343" y="405"/>
                  <a:pt x="360" y="351"/>
                </a:cubicBezTo>
                <a:cubicBezTo>
                  <a:pt x="357" y="324"/>
                  <a:pt x="356" y="270"/>
                  <a:pt x="339" y="243"/>
                </a:cubicBezTo>
                <a:cubicBezTo>
                  <a:pt x="332" y="231"/>
                  <a:pt x="318" y="225"/>
                  <a:pt x="310" y="214"/>
                </a:cubicBezTo>
                <a:cubicBezTo>
                  <a:pt x="271" y="164"/>
                  <a:pt x="212" y="100"/>
                  <a:pt x="152" y="77"/>
                </a:cubicBezTo>
                <a:cubicBezTo>
                  <a:pt x="128" y="55"/>
                  <a:pt x="99" y="55"/>
                  <a:pt x="72" y="41"/>
                </a:cubicBezTo>
                <a:cubicBezTo>
                  <a:pt x="3" y="6"/>
                  <a:pt x="92" y="47"/>
                  <a:pt x="36" y="13"/>
                </a:cubicBezTo>
                <a:cubicBezTo>
                  <a:pt x="15" y="0"/>
                  <a:pt x="18" y="4"/>
                  <a:pt x="0" y="13"/>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2" name="Freeform 10">
            <a:extLst>
              <a:ext uri="{FF2B5EF4-FFF2-40B4-BE49-F238E27FC236}">
                <a16:creationId xmlns:a16="http://schemas.microsoft.com/office/drawing/2014/main" id="{8C914CFF-2164-46DA-94A6-3E270B52FE7F}"/>
              </a:ext>
            </a:extLst>
          </p:cNvPr>
          <p:cNvSpPr>
            <a:spLocks/>
          </p:cNvSpPr>
          <p:nvPr/>
        </p:nvSpPr>
        <p:spPr bwMode="auto">
          <a:xfrm>
            <a:off x="3165475" y="5440363"/>
            <a:ext cx="788988" cy="1303337"/>
          </a:xfrm>
          <a:custGeom>
            <a:avLst/>
            <a:gdLst>
              <a:gd name="T0" fmla="*/ 2147483647 w 497"/>
              <a:gd name="T1" fmla="*/ 2147483647 h 821"/>
              <a:gd name="T2" fmla="*/ 2147483647 w 497"/>
              <a:gd name="T3" fmla="*/ 2147483647 h 821"/>
              <a:gd name="T4" fmla="*/ 2147483647 w 497"/>
              <a:gd name="T5" fmla="*/ 2147483647 h 821"/>
              <a:gd name="T6" fmla="*/ 2147483647 w 497"/>
              <a:gd name="T7" fmla="*/ 2147483647 h 821"/>
              <a:gd name="T8" fmla="*/ 2147483647 w 497"/>
              <a:gd name="T9" fmla="*/ 2147483647 h 821"/>
              <a:gd name="T10" fmla="*/ 2147483647 w 497"/>
              <a:gd name="T11" fmla="*/ 2147483647 h 821"/>
              <a:gd name="T12" fmla="*/ 2147483647 w 497"/>
              <a:gd name="T13" fmla="*/ 2147483647 h 821"/>
              <a:gd name="T14" fmla="*/ 2147483647 w 497"/>
              <a:gd name="T15" fmla="*/ 2147483647 h 821"/>
              <a:gd name="T16" fmla="*/ 2147483647 w 497"/>
              <a:gd name="T17" fmla="*/ 2147483647 h 821"/>
              <a:gd name="T18" fmla="*/ 2147483647 w 497"/>
              <a:gd name="T19" fmla="*/ 2147483647 h 821"/>
              <a:gd name="T20" fmla="*/ 2147483647 w 497"/>
              <a:gd name="T21" fmla="*/ 2147483647 h 821"/>
              <a:gd name="T22" fmla="*/ 2147483647 w 497"/>
              <a:gd name="T23" fmla="*/ 2147483647 h 821"/>
              <a:gd name="T24" fmla="*/ 2147483647 w 497"/>
              <a:gd name="T25" fmla="*/ 2147483647 h 821"/>
              <a:gd name="T26" fmla="*/ 2147483647 w 497"/>
              <a:gd name="T27" fmla="*/ 2147483647 h 821"/>
              <a:gd name="T28" fmla="*/ 2147483647 w 497"/>
              <a:gd name="T29" fmla="*/ 2147483647 h 821"/>
              <a:gd name="T30" fmla="*/ 2147483647 w 497"/>
              <a:gd name="T31" fmla="*/ 2147483647 h 821"/>
              <a:gd name="T32" fmla="*/ 0 w 497"/>
              <a:gd name="T33" fmla="*/ 0 h 8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7"/>
              <a:gd name="T52" fmla="*/ 0 h 821"/>
              <a:gd name="T53" fmla="*/ 497 w 497"/>
              <a:gd name="T54" fmla="*/ 821 h 8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7" h="821">
                <a:moveTo>
                  <a:pt x="497" y="821"/>
                </a:moveTo>
                <a:cubicBezTo>
                  <a:pt x="490" y="792"/>
                  <a:pt x="485" y="774"/>
                  <a:pt x="468" y="749"/>
                </a:cubicBezTo>
                <a:cubicBezTo>
                  <a:pt x="460" y="724"/>
                  <a:pt x="450" y="709"/>
                  <a:pt x="432" y="691"/>
                </a:cubicBezTo>
                <a:cubicBezTo>
                  <a:pt x="430" y="684"/>
                  <a:pt x="429" y="676"/>
                  <a:pt x="425" y="670"/>
                </a:cubicBezTo>
                <a:cubicBezTo>
                  <a:pt x="422" y="664"/>
                  <a:pt x="414" y="661"/>
                  <a:pt x="411" y="655"/>
                </a:cubicBezTo>
                <a:cubicBezTo>
                  <a:pt x="371" y="573"/>
                  <a:pt x="438" y="677"/>
                  <a:pt x="389" y="605"/>
                </a:cubicBezTo>
                <a:cubicBezTo>
                  <a:pt x="381" y="580"/>
                  <a:pt x="371" y="565"/>
                  <a:pt x="353" y="547"/>
                </a:cubicBezTo>
                <a:cubicBezTo>
                  <a:pt x="336" y="496"/>
                  <a:pt x="348" y="516"/>
                  <a:pt x="324" y="483"/>
                </a:cubicBezTo>
                <a:cubicBezTo>
                  <a:pt x="322" y="476"/>
                  <a:pt x="320" y="468"/>
                  <a:pt x="317" y="461"/>
                </a:cubicBezTo>
                <a:cubicBezTo>
                  <a:pt x="313" y="453"/>
                  <a:pt x="306" y="447"/>
                  <a:pt x="303" y="439"/>
                </a:cubicBezTo>
                <a:cubicBezTo>
                  <a:pt x="287" y="401"/>
                  <a:pt x="280" y="356"/>
                  <a:pt x="267" y="317"/>
                </a:cubicBezTo>
                <a:cubicBezTo>
                  <a:pt x="256" y="282"/>
                  <a:pt x="249" y="243"/>
                  <a:pt x="224" y="216"/>
                </a:cubicBezTo>
                <a:cubicBezTo>
                  <a:pt x="212" y="185"/>
                  <a:pt x="188" y="168"/>
                  <a:pt x="166" y="144"/>
                </a:cubicBezTo>
                <a:cubicBezTo>
                  <a:pt x="158" y="119"/>
                  <a:pt x="112" y="56"/>
                  <a:pt x="87" y="43"/>
                </a:cubicBezTo>
                <a:cubicBezTo>
                  <a:pt x="74" y="36"/>
                  <a:pt x="58" y="34"/>
                  <a:pt x="44" y="29"/>
                </a:cubicBezTo>
                <a:cubicBezTo>
                  <a:pt x="37" y="27"/>
                  <a:pt x="22" y="22"/>
                  <a:pt x="22" y="22"/>
                </a:cubicBezTo>
                <a:cubicBezTo>
                  <a:pt x="6" y="4"/>
                  <a:pt x="13" y="12"/>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3" name="Freeform 11">
            <a:extLst>
              <a:ext uri="{FF2B5EF4-FFF2-40B4-BE49-F238E27FC236}">
                <a16:creationId xmlns:a16="http://schemas.microsoft.com/office/drawing/2014/main" id="{2D795099-7453-42E8-A1F4-5362EB4EF357}"/>
              </a:ext>
            </a:extLst>
          </p:cNvPr>
          <p:cNvSpPr>
            <a:spLocks/>
          </p:cNvSpPr>
          <p:nvPr/>
        </p:nvSpPr>
        <p:spPr bwMode="auto">
          <a:xfrm>
            <a:off x="3371850" y="5554663"/>
            <a:ext cx="846138" cy="1189037"/>
          </a:xfrm>
          <a:custGeom>
            <a:avLst/>
            <a:gdLst>
              <a:gd name="T0" fmla="*/ 2147483647 w 533"/>
              <a:gd name="T1" fmla="*/ 2147483647 h 749"/>
              <a:gd name="T2" fmla="*/ 2147483647 w 533"/>
              <a:gd name="T3" fmla="*/ 2147483647 h 749"/>
              <a:gd name="T4" fmla="*/ 2147483647 w 533"/>
              <a:gd name="T5" fmla="*/ 2147483647 h 749"/>
              <a:gd name="T6" fmla="*/ 2147483647 w 533"/>
              <a:gd name="T7" fmla="*/ 2147483647 h 749"/>
              <a:gd name="T8" fmla="*/ 2147483647 w 533"/>
              <a:gd name="T9" fmla="*/ 2147483647 h 749"/>
              <a:gd name="T10" fmla="*/ 2147483647 w 533"/>
              <a:gd name="T11" fmla="*/ 2147483647 h 749"/>
              <a:gd name="T12" fmla="*/ 2147483647 w 533"/>
              <a:gd name="T13" fmla="*/ 2147483647 h 749"/>
              <a:gd name="T14" fmla="*/ 2147483647 w 533"/>
              <a:gd name="T15" fmla="*/ 2147483647 h 749"/>
              <a:gd name="T16" fmla="*/ 2147483647 w 533"/>
              <a:gd name="T17" fmla="*/ 2147483647 h 749"/>
              <a:gd name="T18" fmla="*/ 2147483647 w 533"/>
              <a:gd name="T19" fmla="*/ 2147483647 h 749"/>
              <a:gd name="T20" fmla="*/ 2147483647 w 533"/>
              <a:gd name="T21" fmla="*/ 2147483647 h 749"/>
              <a:gd name="T22" fmla="*/ 2147483647 w 533"/>
              <a:gd name="T23" fmla="*/ 2147483647 h 749"/>
              <a:gd name="T24" fmla="*/ 2147483647 w 533"/>
              <a:gd name="T25" fmla="*/ 2147483647 h 749"/>
              <a:gd name="T26" fmla="*/ 2147483647 w 533"/>
              <a:gd name="T27" fmla="*/ 2147483647 h 749"/>
              <a:gd name="T28" fmla="*/ 2147483647 w 533"/>
              <a:gd name="T29" fmla="*/ 2147483647 h 749"/>
              <a:gd name="T30" fmla="*/ 0 w 533"/>
              <a:gd name="T31" fmla="*/ 0 h 7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3"/>
              <a:gd name="T49" fmla="*/ 0 h 749"/>
              <a:gd name="T50" fmla="*/ 533 w 533"/>
              <a:gd name="T51" fmla="*/ 749 h 7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3" h="749">
                <a:moveTo>
                  <a:pt x="533" y="749"/>
                </a:moveTo>
                <a:cubicBezTo>
                  <a:pt x="527" y="726"/>
                  <a:pt x="521" y="699"/>
                  <a:pt x="511" y="677"/>
                </a:cubicBezTo>
                <a:cubicBezTo>
                  <a:pt x="500" y="654"/>
                  <a:pt x="478" y="643"/>
                  <a:pt x="468" y="619"/>
                </a:cubicBezTo>
                <a:cubicBezTo>
                  <a:pt x="443" y="561"/>
                  <a:pt x="469" y="590"/>
                  <a:pt x="439" y="562"/>
                </a:cubicBezTo>
                <a:cubicBezTo>
                  <a:pt x="434" y="552"/>
                  <a:pt x="431" y="542"/>
                  <a:pt x="425" y="533"/>
                </a:cubicBezTo>
                <a:cubicBezTo>
                  <a:pt x="416" y="518"/>
                  <a:pt x="396" y="490"/>
                  <a:pt x="396" y="490"/>
                </a:cubicBezTo>
                <a:cubicBezTo>
                  <a:pt x="383" y="449"/>
                  <a:pt x="341" y="418"/>
                  <a:pt x="317" y="382"/>
                </a:cubicBezTo>
                <a:cubicBezTo>
                  <a:pt x="315" y="375"/>
                  <a:pt x="314" y="367"/>
                  <a:pt x="310" y="360"/>
                </a:cubicBezTo>
                <a:cubicBezTo>
                  <a:pt x="306" y="354"/>
                  <a:pt x="298" y="352"/>
                  <a:pt x="295" y="346"/>
                </a:cubicBezTo>
                <a:cubicBezTo>
                  <a:pt x="274" y="305"/>
                  <a:pt x="277" y="257"/>
                  <a:pt x="245" y="223"/>
                </a:cubicBezTo>
                <a:cubicBezTo>
                  <a:pt x="233" y="188"/>
                  <a:pt x="204" y="158"/>
                  <a:pt x="173" y="137"/>
                </a:cubicBezTo>
                <a:cubicBezTo>
                  <a:pt x="161" y="99"/>
                  <a:pt x="133" y="71"/>
                  <a:pt x="94" y="58"/>
                </a:cubicBezTo>
                <a:lnTo>
                  <a:pt x="36" y="29"/>
                </a:lnTo>
                <a:cubicBezTo>
                  <a:pt x="36" y="29"/>
                  <a:pt x="36" y="29"/>
                  <a:pt x="36" y="29"/>
                </a:cubicBezTo>
                <a:cubicBezTo>
                  <a:pt x="29" y="24"/>
                  <a:pt x="21" y="20"/>
                  <a:pt x="14" y="15"/>
                </a:cubicBezTo>
                <a:cubicBezTo>
                  <a:pt x="9" y="11"/>
                  <a:pt x="0" y="0"/>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4" name="Freeform 12">
            <a:extLst>
              <a:ext uri="{FF2B5EF4-FFF2-40B4-BE49-F238E27FC236}">
                <a16:creationId xmlns:a16="http://schemas.microsoft.com/office/drawing/2014/main" id="{6D300B76-3F7B-4095-BEF2-93953D0DBCEA}"/>
              </a:ext>
            </a:extLst>
          </p:cNvPr>
          <p:cNvSpPr>
            <a:spLocks/>
          </p:cNvSpPr>
          <p:nvPr/>
        </p:nvSpPr>
        <p:spPr bwMode="auto">
          <a:xfrm>
            <a:off x="3121025" y="4400550"/>
            <a:ext cx="1371600" cy="2343150"/>
          </a:xfrm>
          <a:custGeom>
            <a:avLst/>
            <a:gdLst>
              <a:gd name="T0" fmla="*/ 2147483647 w 864"/>
              <a:gd name="T1" fmla="*/ 2147483647 h 1476"/>
              <a:gd name="T2" fmla="*/ 2147483647 w 864"/>
              <a:gd name="T3" fmla="*/ 2147483647 h 1476"/>
              <a:gd name="T4" fmla="*/ 2147483647 w 864"/>
              <a:gd name="T5" fmla="*/ 2147483647 h 1476"/>
              <a:gd name="T6" fmla="*/ 2147483647 w 864"/>
              <a:gd name="T7" fmla="*/ 2147483647 h 1476"/>
              <a:gd name="T8" fmla="*/ 2147483647 w 864"/>
              <a:gd name="T9" fmla="*/ 2147483647 h 1476"/>
              <a:gd name="T10" fmla="*/ 2147483647 w 864"/>
              <a:gd name="T11" fmla="*/ 2147483647 h 1476"/>
              <a:gd name="T12" fmla="*/ 2147483647 w 864"/>
              <a:gd name="T13" fmla="*/ 2147483647 h 1476"/>
              <a:gd name="T14" fmla="*/ 2147483647 w 864"/>
              <a:gd name="T15" fmla="*/ 2147483647 h 1476"/>
              <a:gd name="T16" fmla="*/ 2147483647 w 864"/>
              <a:gd name="T17" fmla="*/ 2147483647 h 1476"/>
              <a:gd name="T18" fmla="*/ 2147483647 w 864"/>
              <a:gd name="T19" fmla="*/ 2147483647 h 1476"/>
              <a:gd name="T20" fmla="*/ 2147483647 w 864"/>
              <a:gd name="T21" fmla="*/ 2147483647 h 1476"/>
              <a:gd name="T22" fmla="*/ 2147483647 w 864"/>
              <a:gd name="T23" fmla="*/ 2147483647 h 1476"/>
              <a:gd name="T24" fmla="*/ 2147483647 w 864"/>
              <a:gd name="T25" fmla="*/ 2147483647 h 1476"/>
              <a:gd name="T26" fmla="*/ 2147483647 w 864"/>
              <a:gd name="T27" fmla="*/ 2147483647 h 1476"/>
              <a:gd name="T28" fmla="*/ 2147483647 w 864"/>
              <a:gd name="T29" fmla="*/ 2147483647 h 1476"/>
              <a:gd name="T30" fmla="*/ 2147483647 w 864"/>
              <a:gd name="T31" fmla="*/ 2147483647 h 1476"/>
              <a:gd name="T32" fmla="*/ 0 w 864"/>
              <a:gd name="T33" fmla="*/ 0 h 14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64"/>
              <a:gd name="T52" fmla="*/ 0 h 1476"/>
              <a:gd name="T53" fmla="*/ 864 w 864"/>
              <a:gd name="T54" fmla="*/ 1476 h 14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64" h="1476">
                <a:moveTo>
                  <a:pt x="864" y="1476"/>
                </a:moveTo>
                <a:cubicBezTo>
                  <a:pt x="842" y="1443"/>
                  <a:pt x="830" y="1406"/>
                  <a:pt x="806" y="1375"/>
                </a:cubicBezTo>
                <a:cubicBezTo>
                  <a:pt x="790" y="1355"/>
                  <a:pt x="756" y="1318"/>
                  <a:pt x="756" y="1318"/>
                </a:cubicBezTo>
                <a:cubicBezTo>
                  <a:pt x="745" y="1287"/>
                  <a:pt x="728" y="1254"/>
                  <a:pt x="705" y="1231"/>
                </a:cubicBezTo>
                <a:cubicBezTo>
                  <a:pt x="695" y="1202"/>
                  <a:pt x="675" y="1180"/>
                  <a:pt x="662" y="1152"/>
                </a:cubicBezTo>
                <a:cubicBezTo>
                  <a:pt x="644" y="1114"/>
                  <a:pt x="636" y="1074"/>
                  <a:pt x="604" y="1044"/>
                </a:cubicBezTo>
                <a:cubicBezTo>
                  <a:pt x="592" y="1005"/>
                  <a:pt x="601" y="1029"/>
                  <a:pt x="568" y="979"/>
                </a:cubicBezTo>
                <a:cubicBezTo>
                  <a:pt x="563" y="972"/>
                  <a:pt x="554" y="958"/>
                  <a:pt x="554" y="958"/>
                </a:cubicBezTo>
                <a:cubicBezTo>
                  <a:pt x="538" y="907"/>
                  <a:pt x="551" y="925"/>
                  <a:pt x="525" y="900"/>
                </a:cubicBezTo>
                <a:cubicBezTo>
                  <a:pt x="510" y="855"/>
                  <a:pt x="493" y="809"/>
                  <a:pt x="482" y="763"/>
                </a:cubicBezTo>
                <a:cubicBezTo>
                  <a:pt x="477" y="681"/>
                  <a:pt x="484" y="566"/>
                  <a:pt x="417" y="504"/>
                </a:cubicBezTo>
                <a:cubicBezTo>
                  <a:pt x="406" y="471"/>
                  <a:pt x="405" y="447"/>
                  <a:pt x="381" y="425"/>
                </a:cubicBezTo>
                <a:cubicBezTo>
                  <a:pt x="367" y="383"/>
                  <a:pt x="354" y="363"/>
                  <a:pt x="324" y="331"/>
                </a:cubicBezTo>
                <a:cubicBezTo>
                  <a:pt x="305" y="282"/>
                  <a:pt x="252" y="208"/>
                  <a:pt x="208" y="180"/>
                </a:cubicBezTo>
                <a:cubicBezTo>
                  <a:pt x="185" y="144"/>
                  <a:pt x="201" y="163"/>
                  <a:pt x="151" y="130"/>
                </a:cubicBezTo>
                <a:cubicBezTo>
                  <a:pt x="117" y="108"/>
                  <a:pt x="97" y="78"/>
                  <a:pt x="57" y="65"/>
                </a:cubicBezTo>
                <a:cubicBezTo>
                  <a:pt x="37" y="44"/>
                  <a:pt x="21" y="21"/>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5" name="Freeform 13">
            <a:extLst>
              <a:ext uri="{FF2B5EF4-FFF2-40B4-BE49-F238E27FC236}">
                <a16:creationId xmlns:a16="http://schemas.microsoft.com/office/drawing/2014/main" id="{6EEB48D5-FBE2-47AF-AF19-88145C1C1D20}"/>
              </a:ext>
            </a:extLst>
          </p:cNvPr>
          <p:cNvSpPr>
            <a:spLocks/>
          </p:cNvSpPr>
          <p:nvPr/>
        </p:nvSpPr>
        <p:spPr bwMode="auto">
          <a:xfrm>
            <a:off x="4149725" y="4125913"/>
            <a:ext cx="204788" cy="2378075"/>
          </a:xfrm>
          <a:custGeom>
            <a:avLst/>
            <a:gdLst>
              <a:gd name="T0" fmla="*/ 2147483647 w 129"/>
              <a:gd name="T1" fmla="*/ 2147483647 h 1498"/>
              <a:gd name="T2" fmla="*/ 2147483647 w 129"/>
              <a:gd name="T3" fmla="*/ 2147483647 h 1498"/>
              <a:gd name="T4" fmla="*/ 2147483647 w 129"/>
              <a:gd name="T5" fmla="*/ 2147483647 h 1498"/>
              <a:gd name="T6" fmla="*/ 2147483647 w 129"/>
              <a:gd name="T7" fmla="*/ 2147483647 h 1498"/>
              <a:gd name="T8" fmla="*/ 2147483647 w 129"/>
              <a:gd name="T9" fmla="*/ 2147483647 h 1498"/>
              <a:gd name="T10" fmla="*/ 0 w 129"/>
              <a:gd name="T11" fmla="*/ 0 h 1498"/>
              <a:gd name="T12" fmla="*/ 0 60000 65536"/>
              <a:gd name="T13" fmla="*/ 0 60000 65536"/>
              <a:gd name="T14" fmla="*/ 0 60000 65536"/>
              <a:gd name="T15" fmla="*/ 0 60000 65536"/>
              <a:gd name="T16" fmla="*/ 0 60000 65536"/>
              <a:gd name="T17" fmla="*/ 0 60000 65536"/>
              <a:gd name="T18" fmla="*/ 0 w 129"/>
              <a:gd name="T19" fmla="*/ 0 h 1498"/>
              <a:gd name="T20" fmla="*/ 129 w 129"/>
              <a:gd name="T21" fmla="*/ 1498 h 1498"/>
            </a:gdLst>
            <a:ahLst/>
            <a:cxnLst>
              <a:cxn ang="T12">
                <a:pos x="T0" y="T1"/>
              </a:cxn>
              <a:cxn ang="T13">
                <a:pos x="T2" y="T3"/>
              </a:cxn>
              <a:cxn ang="T14">
                <a:pos x="T4" y="T5"/>
              </a:cxn>
              <a:cxn ang="T15">
                <a:pos x="T6" y="T7"/>
              </a:cxn>
              <a:cxn ang="T16">
                <a:pos x="T8" y="T9"/>
              </a:cxn>
              <a:cxn ang="T17">
                <a:pos x="T10" y="T11"/>
              </a:cxn>
            </a:cxnLst>
            <a:rect l="T18" t="T19" r="T20" b="T21"/>
            <a:pathLst>
              <a:path w="129" h="1498">
                <a:moveTo>
                  <a:pt x="129" y="1498"/>
                </a:moveTo>
                <a:cubicBezTo>
                  <a:pt x="125" y="1462"/>
                  <a:pt x="120" y="1395"/>
                  <a:pt x="108" y="1361"/>
                </a:cubicBezTo>
                <a:cubicBezTo>
                  <a:pt x="94" y="1322"/>
                  <a:pt x="73" y="1287"/>
                  <a:pt x="64" y="1246"/>
                </a:cubicBezTo>
                <a:cubicBezTo>
                  <a:pt x="53" y="1192"/>
                  <a:pt x="48" y="1135"/>
                  <a:pt x="43" y="1080"/>
                </a:cubicBezTo>
                <a:cubicBezTo>
                  <a:pt x="40" y="824"/>
                  <a:pt x="63" y="563"/>
                  <a:pt x="14" y="310"/>
                </a:cubicBezTo>
                <a:cubicBezTo>
                  <a:pt x="7" y="203"/>
                  <a:pt x="0" y="109"/>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6" name="Freeform 14">
            <a:extLst>
              <a:ext uri="{FF2B5EF4-FFF2-40B4-BE49-F238E27FC236}">
                <a16:creationId xmlns:a16="http://schemas.microsoft.com/office/drawing/2014/main" id="{61D9FBA2-C876-47BB-81A3-0B6AA875D103}"/>
              </a:ext>
            </a:extLst>
          </p:cNvPr>
          <p:cNvSpPr>
            <a:spLocks/>
          </p:cNvSpPr>
          <p:nvPr/>
        </p:nvSpPr>
        <p:spPr bwMode="auto">
          <a:xfrm>
            <a:off x="4254500" y="4264025"/>
            <a:ext cx="649288" cy="1908175"/>
          </a:xfrm>
          <a:custGeom>
            <a:avLst/>
            <a:gdLst>
              <a:gd name="T0" fmla="*/ 2147483647 w 409"/>
              <a:gd name="T1" fmla="*/ 2147483647 h 1202"/>
              <a:gd name="T2" fmla="*/ 2147483647 w 409"/>
              <a:gd name="T3" fmla="*/ 2147483647 h 1202"/>
              <a:gd name="T4" fmla="*/ 2147483647 w 409"/>
              <a:gd name="T5" fmla="*/ 2147483647 h 1202"/>
              <a:gd name="T6" fmla="*/ 2147483647 w 409"/>
              <a:gd name="T7" fmla="*/ 2147483647 h 1202"/>
              <a:gd name="T8" fmla="*/ 2147483647 w 409"/>
              <a:gd name="T9" fmla="*/ 2147483647 h 1202"/>
              <a:gd name="T10" fmla="*/ 2147483647 w 409"/>
              <a:gd name="T11" fmla="*/ 2147483647 h 1202"/>
              <a:gd name="T12" fmla="*/ 2147483647 w 409"/>
              <a:gd name="T13" fmla="*/ 2147483647 h 1202"/>
              <a:gd name="T14" fmla="*/ 2147483647 w 409"/>
              <a:gd name="T15" fmla="*/ 2147483647 h 1202"/>
              <a:gd name="T16" fmla="*/ 2147483647 w 409"/>
              <a:gd name="T17" fmla="*/ 2147483647 h 1202"/>
              <a:gd name="T18" fmla="*/ 2147483647 w 409"/>
              <a:gd name="T19" fmla="*/ 2147483647 h 1202"/>
              <a:gd name="T20" fmla="*/ 2147483647 w 409"/>
              <a:gd name="T21" fmla="*/ 0 h 1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9"/>
              <a:gd name="T34" fmla="*/ 0 h 1202"/>
              <a:gd name="T35" fmla="*/ 409 w 409"/>
              <a:gd name="T36" fmla="*/ 1202 h 12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9" h="1202">
                <a:moveTo>
                  <a:pt x="27" y="1202"/>
                </a:moveTo>
                <a:cubicBezTo>
                  <a:pt x="15" y="1105"/>
                  <a:pt x="0" y="1013"/>
                  <a:pt x="27" y="914"/>
                </a:cubicBezTo>
                <a:cubicBezTo>
                  <a:pt x="36" y="882"/>
                  <a:pt x="40" y="844"/>
                  <a:pt x="63" y="820"/>
                </a:cubicBezTo>
                <a:cubicBezTo>
                  <a:pt x="81" y="767"/>
                  <a:pt x="82" y="709"/>
                  <a:pt x="114" y="662"/>
                </a:cubicBezTo>
                <a:cubicBezTo>
                  <a:pt x="133" y="605"/>
                  <a:pt x="147" y="551"/>
                  <a:pt x="171" y="496"/>
                </a:cubicBezTo>
                <a:cubicBezTo>
                  <a:pt x="187" y="459"/>
                  <a:pt x="187" y="446"/>
                  <a:pt x="214" y="417"/>
                </a:cubicBezTo>
                <a:cubicBezTo>
                  <a:pt x="226" y="386"/>
                  <a:pt x="233" y="361"/>
                  <a:pt x="258" y="338"/>
                </a:cubicBezTo>
                <a:cubicBezTo>
                  <a:pt x="274" y="288"/>
                  <a:pt x="262" y="306"/>
                  <a:pt x="286" y="280"/>
                </a:cubicBezTo>
                <a:cubicBezTo>
                  <a:pt x="303" y="236"/>
                  <a:pt x="310" y="189"/>
                  <a:pt x="337" y="151"/>
                </a:cubicBezTo>
                <a:cubicBezTo>
                  <a:pt x="353" y="101"/>
                  <a:pt x="340" y="119"/>
                  <a:pt x="366" y="93"/>
                </a:cubicBezTo>
                <a:cubicBezTo>
                  <a:pt x="377" y="59"/>
                  <a:pt x="409" y="35"/>
                  <a:pt x="409"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7" name="Freeform 15">
            <a:extLst>
              <a:ext uri="{FF2B5EF4-FFF2-40B4-BE49-F238E27FC236}">
                <a16:creationId xmlns:a16="http://schemas.microsoft.com/office/drawing/2014/main" id="{B33E9D51-581D-4784-B9B8-DE5AE9C6DF0E}"/>
              </a:ext>
            </a:extLst>
          </p:cNvPr>
          <p:cNvSpPr>
            <a:spLocks/>
          </p:cNvSpPr>
          <p:nvPr/>
        </p:nvSpPr>
        <p:spPr bwMode="auto">
          <a:xfrm>
            <a:off x="4400550" y="5018088"/>
            <a:ext cx="1096963" cy="1543050"/>
          </a:xfrm>
          <a:custGeom>
            <a:avLst/>
            <a:gdLst>
              <a:gd name="T0" fmla="*/ 0 w 691"/>
              <a:gd name="T1" fmla="*/ 2147483647 h 972"/>
              <a:gd name="T2" fmla="*/ 2147483647 w 691"/>
              <a:gd name="T3" fmla="*/ 2147483647 h 972"/>
              <a:gd name="T4" fmla="*/ 2147483647 w 691"/>
              <a:gd name="T5" fmla="*/ 2147483647 h 972"/>
              <a:gd name="T6" fmla="*/ 2147483647 w 691"/>
              <a:gd name="T7" fmla="*/ 2147483647 h 972"/>
              <a:gd name="T8" fmla="*/ 2147483647 w 691"/>
              <a:gd name="T9" fmla="*/ 2147483647 h 972"/>
              <a:gd name="T10" fmla="*/ 2147483647 w 691"/>
              <a:gd name="T11" fmla="*/ 2147483647 h 972"/>
              <a:gd name="T12" fmla="*/ 2147483647 w 691"/>
              <a:gd name="T13" fmla="*/ 2147483647 h 972"/>
              <a:gd name="T14" fmla="*/ 2147483647 w 691"/>
              <a:gd name="T15" fmla="*/ 2147483647 h 972"/>
              <a:gd name="T16" fmla="*/ 2147483647 w 691"/>
              <a:gd name="T17" fmla="*/ 2147483647 h 972"/>
              <a:gd name="T18" fmla="*/ 2147483647 w 691"/>
              <a:gd name="T19" fmla="*/ 2147483647 h 972"/>
              <a:gd name="T20" fmla="*/ 2147483647 w 691"/>
              <a:gd name="T21" fmla="*/ 2147483647 h 972"/>
              <a:gd name="T22" fmla="*/ 2147483647 w 691"/>
              <a:gd name="T23" fmla="*/ 2147483647 h 972"/>
              <a:gd name="T24" fmla="*/ 2147483647 w 691"/>
              <a:gd name="T25" fmla="*/ 2147483647 h 972"/>
              <a:gd name="T26" fmla="*/ 2147483647 w 691"/>
              <a:gd name="T27" fmla="*/ 2147483647 h 972"/>
              <a:gd name="T28" fmla="*/ 2147483647 w 691"/>
              <a:gd name="T29" fmla="*/ 2147483647 h 972"/>
              <a:gd name="T30" fmla="*/ 2147483647 w 691"/>
              <a:gd name="T31" fmla="*/ 2147483647 h 972"/>
              <a:gd name="T32" fmla="*/ 2147483647 w 691"/>
              <a:gd name="T33" fmla="*/ 2147483647 h 972"/>
              <a:gd name="T34" fmla="*/ 2147483647 w 691"/>
              <a:gd name="T35" fmla="*/ 2147483647 h 972"/>
              <a:gd name="T36" fmla="*/ 2147483647 w 691"/>
              <a:gd name="T37" fmla="*/ 2147483647 h 972"/>
              <a:gd name="T38" fmla="*/ 2147483647 w 691"/>
              <a:gd name="T39" fmla="*/ 0 h 9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1"/>
              <a:gd name="T61" fmla="*/ 0 h 972"/>
              <a:gd name="T62" fmla="*/ 691 w 691"/>
              <a:gd name="T63" fmla="*/ 972 h 9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1" h="972">
                <a:moveTo>
                  <a:pt x="0" y="972"/>
                </a:moveTo>
                <a:cubicBezTo>
                  <a:pt x="8" y="947"/>
                  <a:pt x="18" y="933"/>
                  <a:pt x="36" y="914"/>
                </a:cubicBezTo>
                <a:cubicBezTo>
                  <a:pt x="38" y="907"/>
                  <a:pt x="39" y="899"/>
                  <a:pt x="43" y="893"/>
                </a:cubicBezTo>
                <a:cubicBezTo>
                  <a:pt x="47" y="887"/>
                  <a:pt x="55" y="884"/>
                  <a:pt x="58" y="878"/>
                </a:cubicBezTo>
                <a:cubicBezTo>
                  <a:pt x="65" y="865"/>
                  <a:pt x="64" y="848"/>
                  <a:pt x="72" y="835"/>
                </a:cubicBezTo>
                <a:cubicBezTo>
                  <a:pt x="88" y="810"/>
                  <a:pt x="108" y="783"/>
                  <a:pt x="130" y="763"/>
                </a:cubicBezTo>
                <a:cubicBezTo>
                  <a:pt x="146" y="713"/>
                  <a:pt x="124" y="771"/>
                  <a:pt x="158" y="720"/>
                </a:cubicBezTo>
                <a:cubicBezTo>
                  <a:pt x="167" y="707"/>
                  <a:pt x="171" y="690"/>
                  <a:pt x="180" y="677"/>
                </a:cubicBezTo>
                <a:cubicBezTo>
                  <a:pt x="182" y="670"/>
                  <a:pt x="183" y="662"/>
                  <a:pt x="187" y="655"/>
                </a:cubicBezTo>
                <a:cubicBezTo>
                  <a:pt x="191" y="649"/>
                  <a:pt x="199" y="647"/>
                  <a:pt x="202" y="641"/>
                </a:cubicBezTo>
                <a:cubicBezTo>
                  <a:pt x="209" y="627"/>
                  <a:pt x="207" y="610"/>
                  <a:pt x="216" y="597"/>
                </a:cubicBezTo>
                <a:cubicBezTo>
                  <a:pt x="240" y="561"/>
                  <a:pt x="253" y="524"/>
                  <a:pt x="266" y="482"/>
                </a:cubicBezTo>
                <a:cubicBezTo>
                  <a:pt x="271" y="467"/>
                  <a:pt x="287" y="459"/>
                  <a:pt x="295" y="446"/>
                </a:cubicBezTo>
                <a:cubicBezTo>
                  <a:pt x="302" y="417"/>
                  <a:pt x="313" y="401"/>
                  <a:pt x="324" y="374"/>
                </a:cubicBezTo>
                <a:cubicBezTo>
                  <a:pt x="333" y="353"/>
                  <a:pt x="336" y="329"/>
                  <a:pt x="346" y="309"/>
                </a:cubicBezTo>
                <a:cubicBezTo>
                  <a:pt x="361" y="279"/>
                  <a:pt x="386" y="266"/>
                  <a:pt x="410" y="245"/>
                </a:cubicBezTo>
                <a:cubicBezTo>
                  <a:pt x="461" y="200"/>
                  <a:pt x="496" y="158"/>
                  <a:pt x="562" y="137"/>
                </a:cubicBezTo>
                <a:cubicBezTo>
                  <a:pt x="584" y="114"/>
                  <a:pt x="612" y="117"/>
                  <a:pt x="641" y="108"/>
                </a:cubicBezTo>
                <a:cubicBezTo>
                  <a:pt x="665" y="91"/>
                  <a:pt x="682" y="86"/>
                  <a:pt x="691" y="57"/>
                </a:cubicBezTo>
                <a:cubicBezTo>
                  <a:pt x="682" y="20"/>
                  <a:pt x="684" y="39"/>
                  <a:pt x="684"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8" name="Freeform 16">
            <a:extLst>
              <a:ext uri="{FF2B5EF4-FFF2-40B4-BE49-F238E27FC236}">
                <a16:creationId xmlns:a16="http://schemas.microsoft.com/office/drawing/2014/main" id="{C774E813-5DB5-4F26-9780-01FAFC783296}"/>
              </a:ext>
            </a:extLst>
          </p:cNvPr>
          <p:cNvSpPr>
            <a:spLocks/>
          </p:cNvSpPr>
          <p:nvPr/>
        </p:nvSpPr>
        <p:spPr bwMode="auto">
          <a:xfrm>
            <a:off x="4697413" y="5692775"/>
            <a:ext cx="182562" cy="1062038"/>
          </a:xfrm>
          <a:custGeom>
            <a:avLst/>
            <a:gdLst>
              <a:gd name="T0" fmla="*/ 0 w 115"/>
              <a:gd name="T1" fmla="*/ 2147483647 h 669"/>
              <a:gd name="T2" fmla="*/ 2147483647 w 115"/>
              <a:gd name="T3" fmla="*/ 2147483647 h 669"/>
              <a:gd name="T4" fmla="*/ 2147483647 w 115"/>
              <a:gd name="T5" fmla="*/ 2147483647 h 669"/>
              <a:gd name="T6" fmla="*/ 2147483647 w 115"/>
              <a:gd name="T7" fmla="*/ 2147483647 h 669"/>
              <a:gd name="T8" fmla="*/ 2147483647 w 115"/>
              <a:gd name="T9" fmla="*/ 2147483647 h 669"/>
              <a:gd name="T10" fmla="*/ 2147483647 w 115"/>
              <a:gd name="T11" fmla="*/ 0 h 669"/>
              <a:gd name="T12" fmla="*/ 0 60000 65536"/>
              <a:gd name="T13" fmla="*/ 0 60000 65536"/>
              <a:gd name="T14" fmla="*/ 0 60000 65536"/>
              <a:gd name="T15" fmla="*/ 0 60000 65536"/>
              <a:gd name="T16" fmla="*/ 0 60000 65536"/>
              <a:gd name="T17" fmla="*/ 0 60000 65536"/>
              <a:gd name="T18" fmla="*/ 0 w 115"/>
              <a:gd name="T19" fmla="*/ 0 h 669"/>
              <a:gd name="T20" fmla="*/ 115 w 115"/>
              <a:gd name="T21" fmla="*/ 669 h 669"/>
            </a:gdLst>
            <a:ahLst/>
            <a:cxnLst>
              <a:cxn ang="T12">
                <a:pos x="T0" y="T1"/>
              </a:cxn>
              <a:cxn ang="T13">
                <a:pos x="T2" y="T3"/>
              </a:cxn>
              <a:cxn ang="T14">
                <a:pos x="T4" y="T5"/>
              </a:cxn>
              <a:cxn ang="T15">
                <a:pos x="T6" y="T7"/>
              </a:cxn>
              <a:cxn ang="T16">
                <a:pos x="T8" y="T9"/>
              </a:cxn>
              <a:cxn ang="T17">
                <a:pos x="T10" y="T11"/>
              </a:cxn>
            </a:cxnLst>
            <a:rect l="T18" t="T19" r="T20" b="T21"/>
            <a:pathLst>
              <a:path w="115" h="669">
                <a:moveTo>
                  <a:pt x="0" y="669"/>
                </a:moveTo>
                <a:cubicBezTo>
                  <a:pt x="16" y="654"/>
                  <a:pt x="34" y="639"/>
                  <a:pt x="43" y="619"/>
                </a:cubicBezTo>
                <a:cubicBezTo>
                  <a:pt x="49" y="605"/>
                  <a:pt x="58" y="576"/>
                  <a:pt x="58" y="576"/>
                </a:cubicBezTo>
                <a:cubicBezTo>
                  <a:pt x="63" y="520"/>
                  <a:pt x="68" y="470"/>
                  <a:pt x="87" y="417"/>
                </a:cubicBezTo>
                <a:cubicBezTo>
                  <a:pt x="92" y="375"/>
                  <a:pt x="100" y="336"/>
                  <a:pt x="108" y="295"/>
                </a:cubicBezTo>
                <a:cubicBezTo>
                  <a:pt x="104" y="216"/>
                  <a:pt x="80" y="69"/>
                  <a:pt x="115"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9" name="Freeform 17">
            <a:extLst>
              <a:ext uri="{FF2B5EF4-FFF2-40B4-BE49-F238E27FC236}">
                <a16:creationId xmlns:a16="http://schemas.microsoft.com/office/drawing/2014/main" id="{81590668-2C8D-4A3D-A686-89EFE57A8CA2}"/>
              </a:ext>
            </a:extLst>
          </p:cNvPr>
          <p:cNvSpPr>
            <a:spLocks/>
          </p:cNvSpPr>
          <p:nvPr/>
        </p:nvSpPr>
        <p:spPr bwMode="auto">
          <a:xfrm>
            <a:off x="4846638" y="5692775"/>
            <a:ext cx="1096962" cy="1039813"/>
          </a:xfrm>
          <a:custGeom>
            <a:avLst/>
            <a:gdLst>
              <a:gd name="T0" fmla="*/ 0 w 691"/>
              <a:gd name="T1" fmla="*/ 2147483647 h 655"/>
              <a:gd name="T2" fmla="*/ 2147483647 w 691"/>
              <a:gd name="T3" fmla="*/ 2147483647 h 655"/>
              <a:gd name="T4" fmla="*/ 2147483647 w 691"/>
              <a:gd name="T5" fmla="*/ 2147483647 h 655"/>
              <a:gd name="T6" fmla="*/ 2147483647 w 691"/>
              <a:gd name="T7" fmla="*/ 2147483647 h 655"/>
              <a:gd name="T8" fmla="*/ 2147483647 w 691"/>
              <a:gd name="T9" fmla="*/ 2147483647 h 655"/>
              <a:gd name="T10" fmla="*/ 2147483647 w 691"/>
              <a:gd name="T11" fmla="*/ 2147483647 h 655"/>
              <a:gd name="T12" fmla="*/ 2147483647 w 691"/>
              <a:gd name="T13" fmla="*/ 2147483647 h 655"/>
              <a:gd name="T14" fmla="*/ 2147483647 w 691"/>
              <a:gd name="T15" fmla="*/ 2147483647 h 655"/>
              <a:gd name="T16" fmla="*/ 2147483647 w 691"/>
              <a:gd name="T17" fmla="*/ 2147483647 h 655"/>
              <a:gd name="T18" fmla="*/ 2147483647 w 691"/>
              <a:gd name="T19" fmla="*/ 2147483647 h 655"/>
              <a:gd name="T20" fmla="*/ 2147483647 w 691"/>
              <a:gd name="T21" fmla="*/ 2147483647 h 655"/>
              <a:gd name="T22" fmla="*/ 2147483647 w 691"/>
              <a:gd name="T23" fmla="*/ 2147483647 h 655"/>
              <a:gd name="T24" fmla="*/ 2147483647 w 691"/>
              <a:gd name="T25" fmla="*/ 2147483647 h 655"/>
              <a:gd name="T26" fmla="*/ 2147483647 w 691"/>
              <a:gd name="T27" fmla="*/ 2147483647 h 655"/>
              <a:gd name="T28" fmla="*/ 2147483647 w 691"/>
              <a:gd name="T29" fmla="*/ 2147483647 h 655"/>
              <a:gd name="T30" fmla="*/ 2147483647 w 691"/>
              <a:gd name="T31" fmla="*/ 0 h 6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91"/>
              <a:gd name="T49" fmla="*/ 0 h 655"/>
              <a:gd name="T50" fmla="*/ 691 w 691"/>
              <a:gd name="T51" fmla="*/ 655 h 6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91" h="655">
                <a:moveTo>
                  <a:pt x="0" y="655"/>
                </a:moveTo>
                <a:cubicBezTo>
                  <a:pt x="5" y="650"/>
                  <a:pt x="9" y="644"/>
                  <a:pt x="14" y="640"/>
                </a:cubicBezTo>
                <a:cubicBezTo>
                  <a:pt x="21" y="635"/>
                  <a:pt x="30" y="632"/>
                  <a:pt x="36" y="626"/>
                </a:cubicBezTo>
                <a:cubicBezTo>
                  <a:pt x="42" y="620"/>
                  <a:pt x="45" y="611"/>
                  <a:pt x="50" y="604"/>
                </a:cubicBezTo>
                <a:cubicBezTo>
                  <a:pt x="54" y="599"/>
                  <a:pt x="60" y="595"/>
                  <a:pt x="65" y="590"/>
                </a:cubicBezTo>
                <a:cubicBezTo>
                  <a:pt x="73" y="565"/>
                  <a:pt x="83" y="550"/>
                  <a:pt x="101" y="532"/>
                </a:cubicBezTo>
                <a:cubicBezTo>
                  <a:pt x="115" y="488"/>
                  <a:pt x="135" y="439"/>
                  <a:pt x="173" y="410"/>
                </a:cubicBezTo>
                <a:cubicBezTo>
                  <a:pt x="185" y="401"/>
                  <a:pt x="195" y="388"/>
                  <a:pt x="209" y="381"/>
                </a:cubicBezTo>
                <a:cubicBezTo>
                  <a:pt x="222" y="374"/>
                  <a:pt x="252" y="367"/>
                  <a:pt x="252" y="367"/>
                </a:cubicBezTo>
                <a:cubicBezTo>
                  <a:pt x="269" y="349"/>
                  <a:pt x="278" y="339"/>
                  <a:pt x="302" y="331"/>
                </a:cubicBezTo>
                <a:cubicBezTo>
                  <a:pt x="338" y="295"/>
                  <a:pt x="294" y="335"/>
                  <a:pt x="338" y="309"/>
                </a:cubicBezTo>
                <a:cubicBezTo>
                  <a:pt x="360" y="296"/>
                  <a:pt x="362" y="281"/>
                  <a:pt x="389" y="273"/>
                </a:cubicBezTo>
                <a:cubicBezTo>
                  <a:pt x="429" y="246"/>
                  <a:pt x="457" y="216"/>
                  <a:pt x="504" y="201"/>
                </a:cubicBezTo>
                <a:cubicBezTo>
                  <a:pt x="532" y="182"/>
                  <a:pt x="546" y="159"/>
                  <a:pt x="569" y="136"/>
                </a:cubicBezTo>
                <a:cubicBezTo>
                  <a:pt x="586" y="83"/>
                  <a:pt x="605" y="63"/>
                  <a:pt x="648" y="28"/>
                </a:cubicBezTo>
                <a:cubicBezTo>
                  <a:pt x="657" y="21"/>
                  <a:pt x="680" y="0"/>
                  <a:pt x="691"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30" name="Freeform 18">
            <a:extLst>
              <a:ext uri="{FF2B5EF4-FFF2-40B4-BE49-F238E27FC236}">
                <a16:creationId xmlns:a16="http://schemas.microsoft.com/office/drawing/2014/main" id="{7FD0ACBB-B768-4B6C-81F6-060EA8504D72}"/>
              </a:ext>
            </a:extLst>
          </p:cNvPr>
          <p:cNvSpPr>
            <a:spLocks/>
          </p:cNvSpPr>
          <p:nvPr/>
        </p:nvSpPr>
        <p:spPr bwMode="auto">
          <a:xfrm>
            <a:off x="5418138" y="6000750"/>
            <a:ext cx="261937" cy="765175"/>
          </a:xfrm>
          <a:custGeom>
            <a:avLst/>
            <a:gdLst>
              <a:gd name="T0" fmla="*/ 0 w 165"/>
              <a:gd name="T1" fmla="*/ 2147483647 h 482"/>
              <a:gd name="T2" fmla="*/ 2147483647 w 165"/>
              <a:gd name="T3" fmla="*/ 2147483647 h 482"/>
              <a:gd name="T4" fmla="*/ 2147483647 w 165"/>
              <a:gd name="T5" fmla="*/ 2147483647 h 482"/>
              <a:gd name="T6" fmla="*/ 2147483647 w 165"/>
              <a:gd name="T7" fmla="*/ 2147483647 h 482"/>
              <a:gd name="T8" fmla="*/ 2147483647 w 165"/>
              <a:gd name="T9" fmla="*/ 2147483647 h 482"/>
              <a:gd name="T10" fmla="*/ 2147483647 w 165"/>
              <a:gd name="T11" fmla="*/ 2147483647 h 482"/>
              <a:gd name="T12" fmla="*/ 2147483647 w 165"/>
              <a:gd name="T13" fmla="*/ 0 h 482"/>
              <a:gd name="T14" fmla="*/ 0 60000 65536"/>
              <a:gd name="T15" fmla="*/ 0 60000 65536"/>
              <a:gd name="T16" fmla="*/ 0 60000 65536"/>
              <a:gd name="T17" fmla="*/ 0 60000 65536"/>
              <a:gd name="T18" fmla="*/ 0 60000 65536"/>
              <a:gd name="T19" fmla="*/ 0 60000 65536"/>
              <a:gd name="T20" fmla="*/ 0 60000 65536"/>
              <a:gd name="T21" fmla="*/ 0 w 165"/>
              <a:gd name="T22" fmla="*/ 0 h 482"/>
              <a:gd name="T23" fmla="*/ 165 w 165"/>
              <a:gd name="T24" fmla="*/ 482 h 4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482">
                <a:moveTo>
                  <a:pt x="0" y="482"/>
                </a:moveTo>
                <a:cubicBezTo>
                  <a:pt x="2" y="455"/>
                  <a:pt x="4" y="371"/>
                  <a:pt x="14" y="331"/>
                </a:cubicBezTo>
                <a:cubicBezTo>
                  <a:pt x="18" y="316"/>
                  <a:pt x="26" y="303"/>
                  <a:pt x="29" y="288"/>
                </a:cubicBezTo>
                <a:cubicBezTo>
                  <a:pt x="37" y="248"/>
                  <a:pt x="41" y="202"/>
                  <a:pt x="72" y="173"/>
                </a:cubicBezTo>
                <a:cubicBezTo>
                  <a:pt x="85" y="133"/>
                  <a:pt x="93" y="81"/>
                  <a:pt x="122" y="50"/>
                </a:cubicBezTo>
                <a:cubicBezTo>
                  <a:pt x="129" y="28"/>
                  <a:pt x="126" y="29"/>
                  <a:pt x="144" y="14"/>
                </a:cubicBezTo>
                <a:cubicBezTo>
                  <a:pt x="151" y="9"/>
                  <a:pt x="165" y="0"/>
                  <a:pt x="165"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31" name="Freeform 19">
            <a:extLst>
              <a:ext uri="{FF2B5EF4-FFF2-40B4-BE49-F238E27FC236}">
                <a16:creationId xmlns:a16="http://schemas.microsoft.com/office/drawing/2014/main" id="{4925414B-A12A-4BD1-A1FF-B6E32A69C51F}"/>
              </a:ext>
            </a:extLst>
          </p:cNvPr>
          <p:cNvSpPr>
            <a:spLocks/>
          </p:cNvSpPr>
          <p:nvPr/>
        </p:nvSpPr>
        <p:spPr bwMode="auto">
          <a:xfrm>
            <a:off x="4914900" y="4240213"/>
            <a:ext cx="1085850" cy="1509712"/>
          </a:xfrm>
          <a:custGeom>
            <a:avLst/>
            <a:gdLst>
              <a:gd name="T0" fmla="*/ 2147483647 w 684"/>
              <a:gd name="T1" fmla="*/ 2147483647 h 951"/>
              <a:gd name="T2" fmla="*/ 2147483647 w 684"/>
              <a:gd name="T3" fmla="*/ 2147483647 h 951"/>
              <a:gd name="T4" fmla="*/ 2147483647 w 684"/>
              <a:gd name="T5" fmla="*/ 2147483647 h 951"/>
              <a:gd name="T6" fmla="*/ 2147483647 w 684"/>
              <a:gd name="T7" fmla="*/ 2147483647 h 951"/>
              <a:gd name="T8" fmla="*/ 2147483647 w 684"/>
              <a:gd name="T9" fmla="*/ 2147483647 h 951"/>
              <a:gd name="T10" fmla="*/ 2147483647 w 684"/>
              <a:gd name="T11" fmla="*/ 2147483647 h 951"/>
              <a:gd name="T12" fmla="*/ 2147483647 w 684"/>
              <a:gd name="T13" fmla="*/ 2147483647 h 951"/>
              <a:gd name="T14" fmla="*/ 2147483647 w 684"/>
              <a:gd name="T15" fmla="*/ 2147483647 h 951"/>
              <a:gd name="T16" fmla="*/ 2147483647 w 684"/>
              <a:gd name="T17" fmla="*/ 2147483647 h 951"/>
              <a:gd name="T18" fmla="*/ 2147483647 w 684"/>
              <a:gd name="T19" fmla="*/ 2147483647 h 951"/>
              <a:gd name="T20" fmla="*/ 2147483647 w 684"/>
              <a:gd name="T21" fmla="*/ 2147483647 h 951"/>
              <a:gd name="T22" fmla="*/ 2147483647 w 684"/>
              <a:gd name="T23" fmla="*/ 2147483647 h 951"/>
              <a:gd name="T24" fmla="*/ 2147483647 w 684"/>
              <a:gd name="T25" fmla="*/ 2147483647 h 951"/>
              <a:gd name="T26" fmla="*/ 2147483647 w 684"/>
              <a:gd name="T27" fmla="*/ 2147483647 h 951"/>
              <a:gd name="T28" fmla="*/ 0 w 684"/>
              <a:gd name="T29" fmla="*/ 0 h 9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4"/>
              <a:gd name="T46" fmla="*/ 0 h 951"/>
              <a:gd name="T47" fmla="*/ 684 w 684"/>
              <a:gd name="T48" fmla="*/ 951 h 9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4" h="951">
                <a:moveTo>
                  <a:pt x="684" y="951"/>
                </a:moveTo>
                <a:cubicBezTo>
                  <a:pt x="616" y="905"/>
                  <a:pt x="665" y="755"/>
                  <a:pt x="648" y="670"/>
                </a:cubicBezTo>
                <a:cubicBezTo>
                  <a:pt x="647" y="664"/>
                  <a:pt x="597" y="614"/>
                  <a:pt x="590" y="605"/>
                </a:cubicBezTo>
                <a:cubicBezTo>
                  <a:pt x="544" y="548"/>
                  <a:pt x="467" y="491"/>
                  <a:pt x="396" y="468"/>
                </a:cubicBezTo>
                <a:cubicBezTo>
                  <a:pt x="387" y="455"/>
                  <a:pt x="373" y="446"/>
                  <a:pt x="367" y="432"/>
                </a:cubicBezTo>
                <a:cubicBezTo>
                  <a:pt x="358" y="412"/>
                  <a:pt x="358" y="389"/>
                  <a:pt x="353" y="367"/>
                </a:cubicBezTo>
                <a:cubicBezTo>
                  <a:pt x="357" y="332"/>
                  <a:pt x="371" y="265"/>
                  <a:pt x="346" y="231"/>
                </a:cubicBezTo>
                <a:cubicBezTo>
                  <a:pt x="336" y="217"/>
                  <a:pt x="322" y="207"/>
                  <a:pt x="310" y="195"/>
                </a:cubicBezTo>
                <a:cubicBezTo>
                  <a:pt x="305" y="190"/>
                  <a:pt x="295" y="180"/>
                  <a:pt x="295" y="180"/>
                </a:cubicBezTo>
                <a:cubicBezTo>
                  <a:pt x="280" y="136"/>
                  <a:pt x="254" y="102"/>
                  <a:pt x="209" y="87"/>
                </a:cubicBezTo>
                <a:cubicBezTo>
                  <a:pt x="204" y="82"/>
                  <a:pt x="200" y="75"/>
                  <a:pt x="194" y="72"/>
                </a:cubicBezTo>
                <a:cubicBezTo>
                  <a:pt x="181" y="65"/>
                  <a:pt x="151" y="58"/>
                  <a:pt x="151" y="58"/>
                </a:cubicBezTo>
                <a:cubicBezTo>
                  <a:pt x="128" y="41"/>
                  <a:pt x="106" y="38"/>
                  <a:pt x="79" y="29"/>
                </a:cubicBezTo>
                <a:cubicBezTo>
                  <a:pt x="45" y="6"/>
                  <a:pt x="70" y="19"/>
                  <a:pt x="22" y="7"/>
                </a:cubicBezTo>
                <a:cubicBezTo>
                  <a:pt x="15" y="5"/>
                  <a:pt x="0" y="0"/>
                  <a:pt x="0" y="0"/>
                </a:cubicBezTo>
              </a:path>
            </a:pathLst>
          </a:custGeom>
          <a:noFill/>
          <a:ln w="476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32" name="Freeform 20">
            <a:extLst>
              <a:ext uri="{FF2B5EF4-FFF2-40B4-BE49-F238E27FC236}">
                <a16:creationId xmlns:a16="http://schemas.microsoft.com/office/drawing/2014/main" id="{FCF08D48-CF46-497F-A184-10D7BFE97D79}"/>
              </a:ext>
            </a:extLst>
          </p:cNvPr>
          <p:cNvSpPr>
            <a:spLocks/>
          </p:cNvSpPr>
          <p:nvPr/>
        </p:nvSpPr>
        <p:spPr bwMode="auto">
          <a:xfrm>
            <a:off x="4937125" y="1839913"/>
            <a:ext cx="628650" cy="2400300"/>
          </a:xfrm>
          <a:custGeom>
            <a:avLst/>
            <a:gdLst>
              <a:gd name="T0" fmla="*/ 0 w 396"/>
              <a:gd name="T1" fmla="*/ 2147483647 h 1512"/>
              <a:gd name="T2" fmla="*/ 2147483647 w 396"/>
              <a:gd name="T3" fmla="*/ 2147483647 h 1512"/>
              <a:gd name="T4" fmla="*/ 2147483647 w 396"/>
              <a:gd name="T5" fmla="*/ 2147483647 h 1512"/>
              <a:gd name="T6" fmla="*/ 2147483647 w 396"/>
              <a:gd name="T7" fmla="*/ 2147483647 h 1512"/>
              <a:gd name="T8" fmla="*/ 2147483647 w 396"/>
              <a:gd name="T9" fmla="*/ 2147483647 h 1512"/>
              <a:gd name="T10" fmla="*/ 2147483647 w 396"/>
              <a:gd name="T11" fmla="*/ 2147483647 h 1512"/>
              <a:gd name="T12" fmla="*/ 2147483647 w 396"/>
              <a:gd name="T13" fmla="*/ 2147483647 h 1512"/>
              <a:gd name="T14" fmla="*/ 2147483647 w 396"/>
              <a:gd name="T15" fmla="*/ 2147483647 h 1512"/>
              <a:gd name="T16" fmla="*/ 2147483647 w 396"/>
              <a:gd name="T17" fmla="*/ 2147483647 h 1512"/>
              <a:gd name="T18" fmla="*/ 2147483647 w 396"/>
              <a:gd name="T19" fmla="*/ 2147483647 h 1512"/>
              <a:gd name="T20" fmla="*/ 2147483647 w 396"/>
              <a:gd name="T21" fmla="*/ 2147483647 h 1512"/>
              <a:gd name="T22" fmla="*/ 2147483647 w 396"/>
              <a:gd name="T23" fmla="*/ 2147483647 h 1512"/>
              <a:gd name="T24" fmla="*/ 2147483647 w 396"/>
              <a:gd name="T25" fmla="*/ 2147483647 h 1512"/>
              <a:gd name="T26" fmla="*/ 2147483647 w 396"/>
              <a:gd name="T27" fmla="*/ 2147483647 h 1512"/>
              <a:gd name="T28" fmla="*/ 2147483647 w 396"/>
              <a:gd name="T29" fmla="*/ 2147483647 h 1512"/>
              <a:gd name="T30" fmla="*/ 2147483647 w 396"/>
              <a:gd name="T31" fmla="*/ 2147483647 h 1512"/>
              <a:gd name="T32" fmla="*/ 2147483647 w 396"/>
              <a:gd name="T33" fmla="*/ 2147483647 h 1512"/>
              <a:gd name="T34" fmla="*/ 2147483647 w 396"/>
              <a:gd name="T35" fmla="*/ 2147483647 h 1512"/>
              <a:gd name="T36" fmla="*/ 2147483647 w 396"/>
              <a:gd name="T37" fmla="*/ 2147483647 h 1512"/>
              <a:gd name="T38" fmla="*/ 2147483647 w 396"/>
              <a:gd name="T39" fmla="*/ 2147483647 h 1512"/>
              <a:gd name="T40" fmla="*/ 2147483647 w 396"/>
              <a:gd name="T41" fmla="*/ 2147483647 h 1512"/>
              <a:gd name="T42" fmla="*/ 2147483647 w 396"/>
              <a:gd name="T43" fmla="*/ 2147483647 h 1512"/>
              <a:gd name="T44" fmla="*/ 2147483647 w 396"/>
              <a:gd name="T45" fmla="*/ 0 h 15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6"/>
              <a:gd name="T70" fmla="*/ 0 h 1512"/>
              <a:gd name="T71" fmla="*/ 396 w 396"/>
              <a:gd name="T72" fmla="*/ 1512 h 15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6" h="1512">
                <a:moveTo>
                  <a:pt x="0" y="1512"/>
                </a:moveTo>
                <a:cubicBezTo>
                  <a:pt x="18" y="1495"/>
                  <a:pt x="38" y="1490"/>
                  <a:pt x="58" y="1476"/>
                </a:cubicBezTo>
                <a:cubicBezTo>
                  <a:pt x="67" y="1450"/>
                  <a:pt x="73" y="1423"/>
                  <a:pt x="80" y="1397"/>
                </a:cubicBezTo>
                <a:cubicBezTo>
                  <a:pt x="82" y="1347"/>
                  <a:pt x="83" y="1296"/>
                  <a:pt x="87" y="1246"/>
                </a:cubicBezTo>
                <a:cubicBezTo>
                  <a:pt x="91" y="1193"/>
                  <a:pt x="155" y="1171"/>
                  <a:pt x="188" y="1138"/>
                </a:cubicBezTo>
                <a:cubicBezTo>
                  <a:pt x="205" y="1121"/>
                  <a:pt x="217" y="1103"/>
                  <a:pt x="224" y="1080"/>
                </a:cubicBezTo>
                <a:cubicBezTo>
                  <a:pt x="229" y="1061"/>
                  <a:pt x="238" y="1023"/>
                  <a:pt x="238" y="1023"/>
                </a:cubicBezTo>
                <a:cubicBezTo>
                  <a:pt x="240" y="1004"/>
                  <a:pt x="242" y="984"/>
                  <a:pt x="245" y="965"/>
                </a:cubicBezTo>
                <a:cubicBezTo>
                  <a:pt x="247" y="955"/>
                  <a:pt x="253" y="946"/>
                  <a:pt x="252" y="936"/>
                </a:cubicBezTo>
                <a:cubicBezTo>
                  <a:pt x="251" y="921"/>
                  <a:pt x="238" y="893"/>
                  <a:pt x="238" y="893"/>
                </a:cubicBezTo>
                <a:cubicBezTo>
                  <a:pt x="247" y="846"/>
                  <a:pt x="261" y="818"/>
                  <a:pt x="296" y="785"/>
                </a:cubicBezTo>
                <a:cubicBezTo>
                  <a:pt x="307" y="752"/>
                  <a:pt x="308" y="728"/>
                  <a:pt x="332" y="706"/>
                </a:cubicBezTo>
                <a:cubicBezTo>
                  <a:pt x="337" y="692"/>
                  <a:pt x="341" y="677"/>
                  <a:pt x="346" y="663"/>
                </a:cubicBezTo>
                <a:cubicBezTo>
                  <a:pt x="348" y="656"/>
                  <a:pt x="353" y="641"/>
                  <a:pt x="353" y="641"/>
                </a:cubicBezTo>
                <a:cubicBezTo>
                  <a:pt x="346" y="577"/>
                  <a:pt x="347" y="529"/>
                  <a:pt x="368" y="468"/>
                </a:cubicBezTo>
                <a:cubicBezTo>
                  <a:pt x="375" y="446"/>
                  <a:pt x="382" y="425"/>
                  <a:pt x="389" y="403"/>
                </a:cubicBezTo>
                <a:cubicBezTo>
                  <a:pt x="391" y="396"/>
                  <a:pt x="396" y="382"/>
                  <a:pt x="396" y="382"/>
                </a:cubicBezTo>
                <a:cubicBezTo>
                  <a:pt x="389" y="315"/>
                  <a:pt x="374" y="258"/>
                  <a:pt x="353" y="195"/>
                </a:cubicBezTo>
                <a:cubicBezTo>
                  <a:pt x="343" y="165"/>
                  <a:pt x="340" y="138"/>
                  <a:pt x="317" y="115"/>
                </a:cubicBezTo>
                <a:cubicBezTo>
                  <a:pt x="309" y="91"/>
                  <a:pt x="299" y="82"/>
                  <a:pt x="281" y="65"/>
                </a:cubicBezTo>
                <a:cubicBezTo>
                  <a:pt x="263" y="9"/>
                  <a:pt x="290" y="76"/>
                  <a:pt x="252" y="29"/>
                </a:cubicBezTo>
                <a:cubicBezTo>
                  <a:pt x="247" y="23"/>
                  <a:pt x="248" y="14"/>
                  <a:pt x="245" y="7"/>
                </a:cubicBezTo>
                <a:cubicBezTo>
                  <a:pt x="244" y="4"/>
                  <a:pt x="240" y="2"/>
                  <a:pt x="238" y="0"/>
                </a:cubicBezTo>
              </a:path>
            </a:pathLst>
          </a:custGeom>
          <a:noFill/>
          <a:ln w="603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33" name="Oval 21">
            <a:extLst>
              <a:ext uri="{FF2B5EF4-FFF2-40B4-BE49-F238E27FC236}">
                <a16:creationId xmlns:a16="http://schemas.microsoft.com/office/drawing/2014/main" id="{E9BD3237-C360-46B7-9EB7-A693573875C1}"/>
              </a:ext>
            </a:extLst>
          </p:cNvPr>
          <p:cNvSpPr>
            <a:spLocks noChangeArrowheads="1"/>
          </p:cNvSpPr>
          <p:nvPr/>
        </p:nvSpPr>
        <p:spPr bwMode="auto">
          <a:xfrm>
            <a:off x="4267200" y="4876800"/>
            <a:ext cx="2362200" cy="1905000"/>
          </a:xfrm>
          <a:prstGeom prst="ellipse">
            <a:avLst/>
          </a:prstGeom>
          <a:solidFill>
            <a:schemeClr val="accent1">
              <a:alpha val="0"/>
            </a:schemeClr>
          </a:solidFill>
          <a:ln w="38100">
            <a:solidFill>
              <a:srgbClr val="FFFF00"/>
            </a:solidFill>
            <a:round/>
            <a:headEnd/>
            <a:tailEnd/>
          </a:ln>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p>
        </p:txBody>
      </p:sp>
      <p:sp>
        <p:nvSpPr>
          <p:cNvPr id="422934" name="Line 22">
            <a:extLst>
              <a:ext uri="{FF2B5EF4-FFF2-40B4-BE49-F238E27FC236}">
                <a16:creationId xmlns:a16="http://schemas.microsoft.com/office/drawing/2014/main" id="{D3C609DF-AF14-4FFB-AE70-0D583EAEFD07}"/>
              </a:ext>
            </a:extLst>
          </p:cNvPr>
          <p:cNvSpPr>
            <a:spLocks noChangeShapeType="1"/>
          </p:cNvSpPr>
          <p:nvPr/>
        </p:nvSpPr>
        <p:spPr bwMode="auto">
          <a:xfrm flipH="1">
            <a:off x="7162800" y="3581400"/>
            <a:ext cx="1219200" cy="762000"/>
          </a:xfrm>
          <a:prstGeom prst="line">
            <a:avLst/>
          </a:prstGeom>
          <a:noFill/>
          <a:ln w="41275">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22935" name="Line 23">
            <a:extLst>
              <a:ext uri="{FF2B5EF4-FFF2-40B4-BE49-F238E27FC236}">
                <a16:creationId xmlns:a16="http://schemas.microsoft.com/office/drawing/2014/main" id="{6EE55E9F-F1A3-4770-BA79-4144C106ABD3}"/>
              </a:ext>
            </a:extLst>
          </p:cNvPr>
          <p:cNvSpPr>
            <a:spLocks noChangeShapeType="1"/>
          </p:cNvSpPr>
          <p:nvPr/>
        </p:nvSpPr>
        <p:spPr bwMode="auto">
          <a:xfrm flipH="1">
            <a:off x="5486400" y="2667000"/>
            <a:ext cx="1219200" cy="609600"/>
          </a:xfrm>
          <a:prstGeom prst="line">
            <a:avLst/>
          </a:prstGeom>
          <a:noFill/>
          <a:ln w="38100">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22936" name="Freeform 24">
            <a:extLst>
              <a:ext uri="{FF2B5EF4-FFF2-40B4-BE49-F238E27FC236}">
                <a16:creationId xmlns:a16="http://schemas.microsoft.com/office/drawing/2014/main" id="{E7F5A122-FCAD-4587-A1DD-2F77D03A6FB1}"/>
              </a:ext>
            </a:extLst>
          </p:cNvPr>
          <p:cNvSpPr>
            <a:spLocks/>
          </p:cNvSpPr>
          <p:nvPr/>
        </p:nvSpPr>
        <p:spPr bwMode="auto">
          <a:xfrm>
            <a:off x="1735138" y="6434138"/>
            <a:ext cx="1884362" cy="342900"/>
          </a:xfrm>
          <a:custGeom>
            <a:avLst/>
            <a:gdLst>
              <a:gd name="T0" fmla="*/ 2147483647 w 1187"/>
              <a:gd name="T1" fmla="*/ 2147483647 h 216"/>
              <a:gd name="T2" fmla="*/ 2147483647 w 1187"/>
              <a:gd name="T3" fmla="*/ 2147483647 h 216"/>
              <a:gd name="T4" fmla="*/ 2147483647 w 1187"/>
              <a:gd name="T5" fmla="*/ 2147483647 h 216"/>
              <a:gd name="T6" fmla="*/ 2147483647 w 1187"/>
              <a:gd name="T7" fmla="*/ 2147483647 h 216"/>
              <a:gd name="T8" fmla="*/ 2147483647 w 1187"/>
              <a:gd name="T9" fmla="*/ 2147483647 h 216"/>
              <a:gd name="T10" fmla="*/ 2147483647 w 1187"/>
              <a:gd name="T11" fmla="*/ 2147483647 h 216"/>
              <a:gd name="T12" fmla="*/ 0 w 1187"/>
              <a:gd name="T13" fmla="*/ 2147483647 h 216"/>
              <a:gd name="T14" fmla="*/ 0 60000 65536"/>
              <a:gd name="T15" fmla="*/ 0 60000 65536"/>
              <a:gd name="T16" fmla="*/ 0 60000 65536"/>
              <a:gd name="T17" fmla="*/ 0 60000 65536"/>
              <a:gd name="T18" fmla="*/ 0 60000 65536"/>
              <a:gd name="T19" fmla="*/ 0 60000 65536"/>
              <a:gd name="T20" fmla="*/ 0 60000 65536"/>
              <a:gd name="T21" fmla="*/ 0 w 1187"/>
              <a:gd name="T22" fmla="*/ 0 h 216"/>
              <a:gd name="T23" fmla="*/ 1187 w 1187"/>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7" h="216">
                <a:moveTo>
                  <a:pt x="1187" y="193"/>
                </a:moveTo>
                <a:cubicBezTo>
                  <a:pt x="1118" y="216"/>
                  <a:pt x="1035" y="157"/>
                  <a:pt x="973" y="133"/>
                </a:cubicBezTo>
                <a:cubicBezTo>
                  <a:pt x="858" y="88"/>
                  <a:pt x="739" y="83"/>
                  <a:pt x="617" y="68"/>
                </a:cubicBezTo>
                <a:cubicBezTo>
                  <a:pt x="569" y="62"/>
                  <a:pt x="523" y="44"/>
                  <a:pt x="475" y="38"/>
                </a:cubicBezTo>
                <a:cubicBezTo>
                  <a:pt x="360" y="0"/>
                  <a:pt x="351" y="46"/>
                  <a:pt x="273" y="68"/>
                </a:cubicBezTo>
                <a:cubicBezTo>
                  <a:pt x="196" y="89"/>
                  <a:pt x="121" y="99"/>
                  <a:pt x="41" y="104"/>
                </a:cubicBezTo>
                <a:cubicBezTo>
                  <a:pt x="4" y="117"/>
                  <a:pt x="18" y="116"/>
                  <a:pt x="0" y="116"/>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37" name="Freeform 25">
            <a:extLst>
              <a:ext uri="{FF2B5EF4-FFF2-40B4-BE49-F238E27FC236}">
                <a16:creationId xmlns:a16="http://schemas.microsoft.com/office/drawing/2014/main" id="{E6A5C332-4061-4953-8F57-C7CCF3685081}"/>
              </a:ext>
            </a:extLst>
          </p:cNvPr>
          <p:cNvSpPr>
            <a:spLocks/>
          </p:cNvSpPr>
          <p:nvPr/>
        </p:nvSpPr>
        <p:spPr bwMode="auto">
          <a:xfrm>
            <a:off x="2543175" y="5192713"/>
            <a:ext cx="646113" cy="1114425"/>
          </a:xfrm>
          <a:custGeom>
            <a:avLst/>
            <a:gdLst>
              <a:gd name="T0" fmla="*/ 2147483647 w 407"/>
              <a:gd name="T1" fmla="*/ 2147483647 h 702"/>
              <a:gd name="T2" fmla="*/ 2147483647 w 407"/>
              <a:gd name="T3" fmla="*/ 2147483647 h 702"/>
              <a:gd name="T4" fmla="*/ 2147483647 w 407"/>
              <a:gd name="T5" fmla="*/ 2147483647 h 702"/>
              <a:gd name="T6" fmla="*/ 2147483647 w 407"/>
              <a:gd name="T7" fmla="*/ 2147483647 h 702"/>
              <a:gd name="T8" fmla="*/ 2147483647 w 407"/>
              <a:gd name="T9" fmla="*/ 2147483647 h 702"/>
              <a:gd name="T10" fmla="*/ 2147483647 w 407"/>
              <a:gd name="T11" fmla="*/ 2147483647 h 702"/>
              <a:gd name="T12" fmla="*/ 2147483647 w 407"/>
              <a:gd name="T13" fmla="*/ 2147483647 h 702"/>
              <a:gd name="T14" fmla="*/ 0 w 407"/>
              <a:gd name="T15" fmla="*/ 0 h 702"/>
              <a:gd name="T16" fmla="*/ 0 60000 65536"/>
              <a:gd name="T17" fmla="*/ 0 60000 65536"/>
              <a:gd name="T18" fmla="*/ 0 60000 65536"/>
              <a:gd name="T19" fmla="*/ 0 60000 65536"/>
              <a:gd name="T20" fmla="*/ 0 60000 65536"/>
              <a:gd name="T21" fmla="*/ 0 60000 65536"/>
              <a:gd name="T22" fmla="*/ 0 60000 65536"/>
              <a:gd name="T23" fmla="*/ 0 60000 65536"/>
              <a:gd name="T24" fmla="*/ 0 w 407"/>
              <a:gd name="T25" fmla="*/ 0 h 702"/>
              <a:gd name="T26" fmla="*/ 407 w 407"/>
              <a:gd name="T27" fmla="*/ 702 h 7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7" h="702">
                <a:moveTo>
                  <a:pt x="407" y="702"/>
                </a:moveTo>
                <a:cubicBezTo>
                  <a:pt x="375" y="655"/>
                  <a:pt x="361" y="610"/>
                  <a:pt x="311" y="576"/>
                </a:cubicBezTo>
                <a:cubicBezTo>
                  <a:pt x="291" y="546"/>
                  <a:pt x="277" y="513"/>
                  <a:pt x="252" y="488"/>
                </a:cubicBezTo>
                <a:cubicBezTo>
                  <a:pt x="221" y="403"/>
                  <a:pt x="183" y="341"/>
                  <a:pt x="133" y="266"/>
                </a:cubicBezTo>
                <a:cubicBezTo>
                  <a:pt x="119" y="244"/>
                  <a:pt x="111" y="222"/>
                  <a:pt x="96" y="200"/>
                </a:cubicBezTo>
                <a:cubicBezTo>
                  <a:pt x="78" y="145"/>
                  <a:pt x="104" y="211"/>
                  <a:pt x="67" y="163"/>
                </a:cubicBezTo>
                <a:cubicBezTo>
                  <a:pt x="54" y="147"/>
                  <a:pt x="49" y="115"/>
                  <a:pt x="37" y="96"/>
                </a:cubicBezTo>
                <a:cubicBezTo>
                  <a:pt x="29" y="71"/>
                  <a:pt x="19" y="19"/>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38" name="Freeform 26">
            <a:extLst>
              <a:ext uri="{FF2B5EF4-FFF2-40B4-BE49-F238E27FC236}">
                <a16:creationId xmlns:a16="http://schemas.microsoft.com/office/drawing/2014/main" id="{7AAC4917-49C7-4A88-B99C-0A8FA6E669B9}"/>
              </a:ext>
            </a:extLst>
          </p:cNvPr>
          <p:cNvSpPr>
            <a:spLocks/>
          </p:cNvSpPr>
          <p:nvPr/>
        </p:nvSpPr>
        <p:spPr bwMode="auto">
          <a:xfrm>
            <a:off x="2743200" y="4648200"/>
            <a:ext cx="1547813" cy="2036763"/>
          </a:xfrm>
          <a:custGeom>
            <a:avLst/>
            <a:gdLst>
              <a:gd name="T0" fmla="*/ 2147483647 w 975"/>
              <a:gd name="T1" fmla="*/ 2147483647 h 1283"/>
              <a:gd name="T2" fmla="*/ 2147483647 w 975"/>
              <a:gd name="T3" fmla="*/ 2147483647 h 1283"/>
              <a:gd name="T4" fmla="*/ 2147483647 w 975"/>
              <a:gd name="T5" fmla="*/ 2147483647 h 1283"/>
              <a:gd name="T6" fmla="*/ 2147483647 w 975"/>
              <a:gd name="T7" fmla="*/ 2147483647 h 1283"/>
              <a:gd name="T8" fmla="*/ 2147483647 w 975"/>
              <a:gd name="T9" fmla="*/ 2147483647 h 1283"/>
              <a:gd name="T10" fmla="*/ 2147483647 w 975"/>
              <a:gd name="T11" fmla="*/ 2147483647 h 1283"/>
              <a:gd name="T12" fmla="*/ 2147483647 w 975"/>
              <a:gd name="T13" fmla="*/ 2147483647 h 1283"/>
              <a:gd name="T14" fmla="*/ 2147483647 w 975"/>
              <a:gd name="T15" fmla="*/ 2147483647 h 1283"/>
              <a:gd name="T16" fmla="*/ 2147483647 w 975"/>
              <a:gd name="T17" fmla="*/ 2147483647 h 1283"/>
              <a:gd name="T18" fmla="*/ 2147483647 w 975"/>
              <a:gd name="T19" fmla="*/ 2147483647 h 1283"/>
              <a:gd name="T20" fmla="*/ 2147483647 w 975"/>
              <a:gd name="T21" fmla="*/ 2147483647 h 1283"/>
              <a:gd name="T22" fmla="*/ 2147483647 w 975"/>
              <a:gd name="T23" fmla="*/ 2147483647 h 1283"/>
              <a:gd name="T24" fmla="*/ 2147483647 w 975"/>
              <a:gd name="T25" fmla="*/ 2147483647 h 1283"/>
              <a:gd name="T26" fmla="*/ 2147483647 w 975"/>
              <a:gd name="T27" fmla="*/ 2147483647 h 1283"/>
              <a:gd name="T28" fmla="*/ 2147483647 w 975"/>
              <a:gd name="T29" fmla="*/ 2147483647 h 1283"/>
              <a:gd name="T30" fmla="*/ 2147483647 w 975"/>
              <a:gd name="T31" fmla="*/ 2147483647 h 1283"/>
              <a:gd name="T32" fmla="*/ 2147483647 w 975"/>
              <a:gd name="T33" fmla="*/ 2147483647 h 1283"/>
              <a:gd name="T34" fmla="*/ 2147483647 w 975"/>
              <a:gd name="T35" fmla="*/ 2147483647 h 1283"/>
              <a:gd name="T36" fmla="*/ 0 w 975"/>
              <a:gd name="T37" fmla="*/ 2147483647 h 12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5"/>
              <a:gd name="T58" fmla="*/ 0 h 1283"/>
              <a:gd name="T59" fmla="*/ 975 w 975"/>
              <a:gd name="T60" fmla="*/ 1283 h 12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5" h="1283">
                <a:moveTo>
                  <a:pt x="975" y="1283"/>
                </a:moveTo>
                <a:cubicBezTo>
                  <a:pt x="961" y="1212"/>
                  <a:pt x="955" y="1162"/>
                  <a:pt x="894" y="1120"/>
                </a:cubicBezTo>
                <a:cubicBezTo>
                  <a:pt x="885" y="1106"/>
                  <a:pt x="882" y="1089"/>
                  <a:pt x="872" y="1076"/>
                </a:cubicBezTo>
                <a:cubicBezTo>
                  <a:pt x="857" y="1057"/>
                  <a:pt x="813" y="1010"/>
                  <a:pt x="790" y="995"/>
                </a:cubicBezTo>
                <a:cubicBezTo>
                  <a:pt x="785" y="980"/>
                  <a:pt x="781" y="965"/>
                  <a:pt x="776" y="950"/>
                </a:cubicBezTo>
                <a:cubicBezTo>
                  <a:pt x="771" y="933"/>
                  <a:pt x="746" y="906"/>
                  <a:pt x="746" y="906"/>
                </a:cubicBezTo>
                <a:cubicBezTo>
                  <a:pt x="738" y="882"/>
                  <a:pt x="724" y="864"/>
                  <a:pt x="716" y="840"/>
                </a:cubicBezTo>
                <a:cubicBezTo>
                  <a:pt x="698" y="785"/>
                  <a:pt x="690" y="725"/>
                  <a:pt x="657" y="677"/>
                </a:cubicBezTo>
                <a:cubicBezTo>
                  <a:pt x="632" y="599"/>
                  <a:pt x="604" y="552"/>
                  <a:pt x="547" y="492"/>
                </a:cubicBezTo>
                <a:cubicBezTo>
                  <a:pt x="536" y="463"/>
                  <a:pt x="537" y="451"/>
                  <a:pt x="510" y="433"/>
                </a:cubicBezTo>
                <a:cubicBezTo>
                  <a:pt x="470" y="374"/>
                  <a:pt x="522" y="445"/>
                  <a:pt x="473" y="396"/>
                </a:cubicBezTo>
                <a:cubicBezTo>
                  <a:pt x="445" y="368"/>
                  <a:pt x="420" y="336"/>
                  <a:pt x="392" y="308"/>
                </a:cubicBezTo>
                <a:cubicBezTo>
                  <a:pt x="357" y="273"/>
                  <a:pt x="329" y="232"/>
                  <a:pt x="288" y="204"/>
                </a:cubicBezTo>
                <a:cubicBezTo>
                  <a:pt x="261" y="164"/>
                  <a:pt x="225" y="143"/>
                  <a:pt x="185" y="116"/>
                </a:cubicBezTo>
                <a:cubicBezTo>
                  <a:pt x="176" y="110"/>
                  <a:pt x="171" y="100"/>
                  <a:pt x="163" y="94"/>
                </a:cubicBezTo>
                <a:cubicBezTo>
                  <a:pt x="149" y="83"/>
                  <a:pt x="118" y="64"/>
                  <a:pt x="118" y="64"/>
                </a:cubicBezTo>
                <a:cubicBezTo>
                  <a:pt x="77" y="0"/>
                  <a:pt x="133" y="77"/>
                  <a:pt x="81" y="35"/>
                </a:cubicBezTo>
                <a:cubicBezTo>
                  <a:pt x="74" y="29"/>
                  <a:pt x="74" y="18"/>
                  <a:pt x="67" y="12"/>
                </a:cubicBezTo>
                <a:cubicBezTo>
                  <a:pt x="53" y="1"/>
                  <a:pt x="10" y="5"/>
                  <a:pt x="0" y="5"/>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39" name="Freeform 27">
            <a:extLst>
              <a:ext uri="{FF2B5EF4-FFF2-40B4-BE49-F238E27FC236}">
                <a16:creationId xmlns:a16="http://schemas.microsoft.com/office/drawing/2014/main" id="{C017FC46-7961-4D2A-8654-81ABA0C5F7F5}"/>
              </a:ext>
            </a:extLst>
          </p:cNvPr>
          <p:cNvSpPr>
            <a:spLocks/>
          </p:cNvSpPr>
          <p:nvPr/>
        </p:nvSpPr>
        <p:spPr bwMode="auto">
          <a:xfrm>
            <a:off x="3162300" y="4149725"/>
            <a:ext cx="1046163" cy="2028825"/>
          </a:xfrm>
          <a:custGeom>
            <a:avLst/>
            <a:gdLst>
              <a:gd name="T0" fmla="*/ 2147483647 w 659"/>
              <a:gd name="T1" fmla="*/ 2147483647 h 1278"/>
              <a:gd name="T2" fmla="*/ 2147483647 w 659"/>
              <a:gd name="T3" fmla="*/ 2147483647 h 1278"/>
              <a:gd name="T4" fmla="*/ 2147483647 w 659"/>
              <a:gd name="T5" fmla="*/ 2147483647 h 1278"/>
              <a:gd name="T6" fmla="*/ 2147483647 w 659"/>
              <a:gd name="T7" fmla="*/ 2147483647 h 1278"/>
              <a:gd name="T8" fmla="*/ 2147483647 w 659"/>
              <a:gd name="T9" fmla="*/ 2147483647 h 1278"/>
              <a:gd name="T10" fmla="*/ 2147483647 w 659"/>
              <a:gd name="T11" fmla="*/ 2147483647 h 1278"/>
              <a:gd name="T12" fmla="*/ 2147483647 w 659"/>
              <a:gd name="T13" fmla="*/ 2147483647 h 1278"/>
              <a:gd name="T14" fmla="*/ 2147483647 w 659"/>
              <a:gd name="T15" fmla="*/ 2147483647 h 1278"/>
              <a:gd name="T16" fmla="*/ 2147483647 w 659"/>
              <a:gd name="T17" fmla="*/ 2147483647 h 1278"/>
              <a:gd name="T18" fmla="*/ 2147483647 w 659"/>
              <a:gd name="T19" fmla="*/ 0 h 1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9"/>
              <a:gd name="T31" fmla="*/ 0 h 1278"/>
              <a:gd name="T32" fmla="*/ 659 w 659"/>
              <a:gd name="T33" fmla="*/ 1278 h 1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9" h="1278">
                <a:moveTo>
                  <a:pt x="630" y="1278"/>
                </a:moveTo>
                <a:cubicBezTo>
                  <a:pt x="659" y="1183"/>
                  <a:pt x="640" y="1082"/>
                  <a:pt x="607" y="990"/>
                </a:cubicBezTo>
                <a:cubicBezTo>
                  <a:pt x="600" y="943"/>
                  <a:pt x="592" y="894"/>
                  <a:pt x="578" y="849"/>
                </a:cubicBezTo>
                <a:cubicBezTo>
                  <a:pt x="570" y="792"/>
                  <a:pt x="559" y="735"/>
                  <a:pt x="541" y="680"/>
                </a:cubicBezTo>
                <a:cubicBezTo>
                  <a:pt x="527" y="590"/>
                  <a:pt x="496" y="502"/>
                  <a:pt x="474" y="414"/>
                </a:cubicBezTo>
                <a:cubicBezTo>
                  <a:pt x="452" y="326"/>
                  <a:pt x="447" y="211"/>
                  <a:pt x="364" y="155"/>
                </a:cubicBezTo>
                <a:cubicBezTo>
                  <a:pt x="352" y="138"/>
                  <a:pt x="308" y="89"/>
                  <a:pt x="290" y="81"/>
                </a:cubicBezTo>
                <a:cubicBezTo>
                  <a:pt x="276" y="75"/>
                  <a:pt x="246" y="67"/>
                  <a:pt x="246" y="67"/>
                </a:cubicBezTo>
                <a:cubicBezTo>
                  <a:pt x="198" y="36"/>
                  <a:pt x="139" y="23"/>
                  <a:pt x="83" y="15"/>
                </a:cubicBezTo>
                <a:cubicBezTo>
                  <a:pt x="79" y="14"/>
                  <a:pt x="0" y="0"/>
                  <a:pt x="31"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40" name="Freeform 28">
            <a:extLst>
              <a:ext uri="{FF2B5EF4-FFF2-40B4-BE49-F238E27FC236}">
                <a16:creationId xmlns:a16="http://schemas.microsoft.com/office/drawing/2014/main" id="{70CE3D0A-4DD7-4CDF-9B12-576831546E09}"/>
              </a:ext>
            </a:extLst>
          </p:cNvPr>
          <p:cNvSpPr>
            <a:spLocks/>
          </p:cNvSpPr>
          <p:nvPr/>
        </p:nvSpPr>
        <p:spPr bwMode="auto">
          <a:xfrm>
            <a:off x="4278313" y="4114800"/>
            <a:ext cx="171450" cy="1535113"/>
          </a:xfrm>
          <a:custGeom>
            <a:avLst/>
            <a:gdLst>
              <a:gd name="T0" fmla="*/ 0 w 108"/>
              <a:gd name="T1" fmla="*/ 2147483647 h 967"/>
              <a:gd name="T2" fmla="*/ 2147483647 w 108"/>
              <a:gd name="T3" fmla="*/ 2147483647 h 967"/>
              <a:gd name="T4" fmla="*/ 2147483647 w 108"/>
              <a:gd name="T5" fmla="*/ 2147483647 h 967"/>
              <a:gd name="T6" fmla="*/ 2147483647 w 108"/>
              <a:gd name="T7" fmla="*/ 2147483647 h 967"/>
              <a:gd name="T8" fmla="*/ 2147483647 w 108"/>
              <a:gd name="T9" fmla="*/ 0 h 967"/>
              <a:gd name="T10" fmla="*/ 0 60000 65536"/>
              <a:gd name="T11" fmla="*/ 0 60000 65536"/>
              <a:gd name="T12" fmla="*/ 0 60000 65536"/>
              <a:gd name="T13" fmla="*/ 0 60000 65536"/>
              <a:gd name="T14" fmla="*/ 0 60000 65536"/>
              <a:gd name="T15" fmla="*/ 0 w 108"/>
              <a:gd name="T16" fmla="*/ 0 h 967"/>
              <a:gd name="T17" fmla="*/ 108 w 108"/>
              <a:gd name="T18" fmla="*/ 967 h 967"/>
            </a:gdLst>
            <a:ahLst/>
            <a:cxnLst>
              <a:cxn ang="T10">
                <a:pos x="T0" y="T1"/>
              </a:cxn>
              <a:cxn ang="T11">
                <a:pos x="T2" y="T3"/>
              </a:cxn>
              <a:cxn ang="T12">
                <a:pos x="T4" y="T5"/>
              </a:cxn>
              <a:cxn ang="T13">
                <a:pos x="T6" y="T7"/>
              </a:cxn>
              <a:cxn ang="T14">
                <a:pos x="T8" y="T9"/>
              </a:cxn>
            </a:cxnLst>
            <a:rect l="T15" t="T16" r="T17" b="T18"/>
            <a:pathLst>
              <a:path w="108" h="967">
                <a:moveTo>
                  <a:pt x="0" y="967"/>
                </a:moveTo>
                <a:cubicBezTo>
                  <a:pt x="38" y="862"/>
                  <a:pt x="9" y="746"/>
                  <a:pt x="45" y="642"/>
                </a:cubicBezTo>
                <a:cubicBezTo>
                  <a:pt x="56" y="537"/>
                  <a:pt x="64" y="433"/>
                  <a:pt x="96" y="332"/>
                </a:cubicBezTo>
                <a:cubicBezTo>
                  <a:pt x="93" y="251"/>
                  <a:pt x="108" y="153"/>
                  <a:pt x="59" y="81"/>
                </a:cubicBezTo>
                <a:cubicBezTo>
                  <a:pt x="48" y="46"/>
                  <a:pt x="38" y="31"/>
                  <a:pt x="23"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41" name="Freeform 29">
            <a:extLst>
              <a:ext uri="{FF2B5EF4-FFF2-40B4-BE49-F238E27FC236}">
                <a16:creationId xmlns:a16="http://schemas.microsoft.com/office/drawing/2014/main" id="{54E730B3-E192-4F83-A5F4-36230F4D398C}"/>
              </a:ext>
            </a:extLst>
          </p:cNvPr>
          <p:cNvSpPr>
            <a:spLocks/>
          </p:cNvSpPr>
          <p:nvPr/>
        </p:nvSpPr>
        <p:spPr bwMode="auto">
          <a:xfrm>
            <a:off x="4360863" y="4713288"/>
            <a:ext cx="1055687" cy="1604962"/>
          </a:xfrm>
          <a:custGeom>
            <a:avLst/>
            <a:gdLst>
              <a:gd name="T0" fmla="*/ 0 w 665"/>
              <a:gd name="T1" fmla="*/ 2147483647 h 1011"/>
              <a:gd name="T2" fmla="*/ 2147483647 w 665"/>
              <a:gd name="T3" fmla="*/ 2147483647 h 1011"/>
              <a:gd name="T4" fmla="*/ 2147483647 w 665"/>
              <a:gd name="T5" fmla="*/ 2147483647 h 1011"/>
              <a:gd name="T6" fmla="*/ 2147483647 w 665"/>
              <a:gd name="T7" fmla="*/ 2147483647 h 1011"/>
              <a:gd name="T8" fmla="*/ 2147483647 w 665"/>
              <a:gd name="T9" fmla="*/ 2147483647 h 1011"/>
              <a:gd name="T10" fmla="*/ 2147483647 w 665"/>
              <a:gd name="T11" fmla="*/ 2147483647 h 1011"/>
              <a:gd name="T12" fmla="*/ 2147483647 w 665"/>
              <a:gd name="T13" fmla="*/ 2147483647 h 1011"/>
              <a:gd name="T14" fmla="*/ 2147483647 w 665"/>
              <a:gd name="T15" fmla="*/ 2147483647 h 1011"/>
              <a:gd name="T16" fmla="*/ 2147483647 w 665"/>
              <a:gd name="T17" fmla="*/ 2147483647 h 1011"/>
              <a:gd name="T18" fmla="*/ 2147483647 w 665"/>
              <a:gd name="T19" fmla="*/ 2147483647 h 1011"/>
              <a:gd name="T20" fmla="*/ 2147483647 w 665"/>
              <a:gd name="T21" fmla="*/ 2147483647 h 1011"/>
              <a:gd name="T22" fmla="*/ 2147483647 w 665"/>
              <a:gd name="T23" fmla="*/ 0 h 10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5"/>
              <a:gd name="T37" fmla="*/ 0 h 1011"/>
              <a:gd name="T38" fmla="*/ 665 w 665"/>
              <a:gd name="T39" fmla="*/ 1011 h 10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5" h="1011">
                <a:moveTo>
                  <a:pt x="0" y="1011"/>
                </a:moveTo>
                <a:cubicBezTo>
                  <a:pt x="26" y="909"/>
                  <a:pt x="46" y="783"/>
                  <a:pt x="103" y="694"/>
                </a:cubicBezTo>
                <a:cubicBezTo>
                  <a:pt x="112" y="661"/>
                  <a:pt x="114" y="633"/>
                  <a:pt x="133" y="605"/>
                </a:cubicBezTo>
                <a:cubicBezTo>
                  <a:pt x="149" y="538"/>
                  <a:pt x="178" y="478"/>
                  <a:pt x="199" y="413"/>
                </a:cubicBezTo>
                <a:cubicBezTo>
                  <a:pt x="211" y="375"/>
                  <a:pt x="201" y="405"/>
                  <a:pt x="229" y="369"/>
                </a:cubicBezTo>
                <a:cubicBezTo>
                  <a:pt x="240" y="355"/>
                  <a:pt x="259" y="325"/>
                  <a:pt x="259" y="325"/>
                </a:cubicBezTo>
                <a:cubicBezTo>
                  <a:pt x="269" y="293"/>
                  <a:pt x="284" y="284"/>
                  <a:pt x="303" y="258"/>
                </a:cubicBezTo>
                <a:cubicBezTo>
                  <a:pt x="315" y="242"/>
                  <a:pt x="322" y="223"/>
                  <a:pt x="332" y="206"/>
                </a:cubicBezTo>
                <a:cubicBezTo>
                  <a:pt x="342" y="171"/>
                  <a:pt x="354" y="160"/>
                  <a:pt x="384" y="140"/>
                </a:cubicBezTo>
                <a:cubicBezTo>
                  <a:pt x="411" y="100"/>
                  <a:pt x="416" y="91"/>
                  <a:pt x="458" y="73"/>
                </a:cubicBezTo>
                <a:cubicBezTo>
                  <a:pt x="472" y="67"/>
                  <a:pt x="502" y="59"/>
                  <a:pt x="502" y="59"/>
                </a:cubicBezTo>
                <a:cubicBezTo>
                  <a:pt x="540" y="33"/>
                  <a:pt x="621" y="0"/>
                  <a:pt x="665"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42" name="Freeform 30">
            <a:extLst>
              <a:ext uri="{FF2B5EF4-FFF2-40B4-BE49-F238E27FC236}">
                <a16:creationId xmlns:a16="http://schemas.microsoft.com/office/drawing/2014/main" id="{829FAF99-C753-4E93-B1DC-BB92C0D77342}"/>
              </a:ext>
            </a:extLst>
          </p:cNvPr>
          <p:cNvSpPr>
            <a:spLocks/>
          </p:cNvSpPr>
          <p:nvPr/>
        </p:nvSpPr>
        <p:spPr bwMode="auto">
          <a:xfrm>
            <a:off x="4806950" y="5099050"/>
            <a:ext cx="820738" cy="1582738"/>
          </a:xfrm>
          <a:custGeom>
            <a:avLst/>
            <a:gdLst>
              <a:gd name="T0" fmla="*/ 0 w 517"/>
              <a:gd name="T1" fmla="*/ 2147483647 h 997"/>
              <a:gd name="T2" fmla="*/ 2147483647 w 517"/>
              <a:gd name="T3" fmla="*/ 2147483647 h 997"/>
              <a:gd name="T4" fmla="*/ 2147483647 w 517"/>
              <a:gd name="T5" fmla="*/ 2147483647 h 997"/>
              <a:gd name="T6" fmla="*/ 2147483647 w 517"/>
              <a:gd name="T7" fmla="*/ 2147483647 h 997"/>
              <a:gd name="T8" fmla="*/ 2147483647 w 517"/>
              <a:gd name="T9" fmla="*/ 2147483647 h 997"/>
              <a:gd name="T10" fmla="*/ 2147483647 w 517"/>
              <a:gd name="T11" fmla="*/ 2147483647 h 997"/>
              <a:gd name="T12" fmla="*/ 2147483647 w 517"/>
              <a:gd name="T13" fmla="*/ 2147483647 h 997"/>
              <a:gd name="T14" fmla="*/ 2147483647 w 517"/>
              <a:gd name="T15" fmla="*/ 2147483647 h 997"/>
              <a:gd name="T16" fmla="*/ 2147483647 w 517"/>
              <a:gd name="T17" fmla="*/ 2147483647 h 997"/>
              <a:gd name="T18" fmla="*/ 2147483647 w 517"/>
              <a:gd name="T19" fmla="*/ 2147483647 h 997"/>
              <a:gd name="T20" fmla="*/ 2147483647 w 517"/>
              <a:gd name="T21" fmla="*/ 2147483647 h 997"/>
              <a:gd name="T22" fmla="*/ 2147483647 w 517"/>
              <a:gd name="T23" fmla="*/ 0 h 9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7"/>
              <a:gd name="T37" fmla="*/ 0 h 997"/>
              <a:gd name="T38" fmla="*/ 517 w 517"/>
              <a:gd name="T39" fmla="*/ 997 h 9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7" h="997">
                <a:moveTo>
                  <a:pt x="0" y="997"/>
                </a:moveTo>
                <a:cubicBezTo>
                  <a:pt x="48" y="964"/>
                  <a:pt x="37" y="894"/>
                  <a:pt x="81" y="850"/>
                </a:cubicBezTo>
                <a:cubicBezTo>
                  <a:pt x="99" y="792"/>
                  <a:pt x="122" y="744"/>
                  <a:pt x="155" y="694"/>
                </a:cubicBezTo>
                <a:cubicBezTo>
                  <a:pt x="173" y="639"/>
                  <a:pt x="149" y="707"/>
                  <a:pt x="177" y="650"/>
                </a:cubicBezTo>
                <a:cubicBezTo>
                  <a:pt x="192" y="620"/>
                  <a:pt x="195" y="590"/>
                  <a:pt x="214" y="562"/>
                </a:cubicBezTo>
                <a:cubicBezTo>
                  <a:pt x="220" y="541"/>
                  <a:pt x="226" y="515"/>
                  <a:pt x="236" y="495"/>
                </a:cubicBezTo>
                <a:cubicBezTo>
                  <a:pt x="248" y="470"/>
                  <a:pt x="278" y="446"/>
                  <a:pt x="295" y="429"/>
                </a:cubicBezTo>
                <a:cubicBezTo>
                  <a:pt x="306" y="418"/>
                  <a:pt x="351" y="356"/>
                  <a:pt x="362" y="340"/>
                </a:cubicBezTo>
                <a:cubicBezTo>
                  <a:pt x="376" y="297"/>
                  <a:pt x="404" y="260"/>
                  <a:pt x="435" y="229"/>
                </a:cubicBezTo>
                <a:cubicBezTo>
                  <a:pt x="456" y="171"/>
                  <a:pt x="425" y="243"/>
                  <a:pt x="465" y="192"/>
                </a:cubicBezTo>
                <a:cubicBezTo>
                  <a:pt x="475" y="180"/>
                  <a:pt x="475" y="163"/>
                  <a:pt x="480" y="148"/>
                </a:cubicBezTo>
                <a:cubicBezTo>
                  <a:pt x="495" y="103"/>
                  <a:pt x="517" y="47"/>
                  <a:pt x="517"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43" name="Freeform 31">
            <a:extLst>
              <a:ext uri="{FF2B5EF4-FFF2-40B4-BE49-F238E27FC236}">
                <a16:creationId xmlns:a16="http://schemas.microsoft.com/office/drawing/2014/main" id="{C7BCF7BD-CC25-4064-9D39-45744961B928}"/>
              </a:ext>
            </a:extLst>
          </p:cNvPr>
          <p:cNvSpPr>
            <a:spLocks/>
          </p:cNvSpPr>
          <p:nvPr/>
        </p:nvSpPr>
        <p:spPr bwMode="auto">
          <a:xfrm>
            <a:off x="5743575" y="5767388"/>
            <a:ext cx="152400" cy="985837"/>
          </a:xfrm>
          <a:custGeom>
            <a:avLst/>
            <a:gdLst>
              <a:gd name="T0" fmla="*/ 0 w 96"/>
              <a:gd name="T1" fmla="*/ 2147483647 h 621"/>
              <a:gd name="T2" fmla="*/ 2147483647 w 96"/>
              <a:gd name="T3" fmla="*/ 2147483647 h 621"/>
              <a:gd name="T4" fmla="*/ 2147483647 w 96"/>
              <a:gd name="T5" fmla="*/ 2147483647 h 621"/>
              <a:gd name="T6" fmla="*/ 2147483647 w 96"/>
              <a:gd name="T7" fmla="*/ 2147483647 h 621"/>
              <a:gd name="T8" fmla="*/ 2147483647 w 96"/>
              <a:gd name="T9" fmla="*/ 0 h 621"/>
              <a:gd name="T10" fmla="*/ 0 60000 65536"/>
              <a:gd name="T11" fmla="*/ 0 60000 65536"/>
              <a:gd name="T12" fmla="*/ 0 60000 65536"/>
              <a:gd name="T13" fmla="*/ 0 60000 65536"/>
              <a:gd name="T14" fmla="*/ 0 60000 65536"/>
              <a:gd name="T15" fmla="*/ 0 w 96"/>
              <a:gd name="T16" fmla="*/ 0 h 621"/>
              <a:gd name="T17" fmla="*/ 96 w 96"/>
              <a:gd name="T18" fmla="*/ 621 h 621"/>
            </a:gdLst>
            <a:ahLst/>
            <a:cxnLst>
              <a:cxn ang="T10">
                <a:pos x="T0" y="T1"/>
              </a:cxn>
              <a:cxn ang="T11">
                <a:pos x="T2" y="T3"/>
              </a:cxn>
              <a:cxn ang="T12">
                <a:pos x="T4" y="T5"/>
              </a:cxn>
              <a:cxn ang="T13">
                <a:pos x="T6" y="T7"/>
              </a:cxn>
              <a:cxn ang="T14">
                <a:pos x="T8" y="T9"/>
              </a:cxn>
            </a:cxnLst>
            <a:rect l="T15" t="T16" r="T17" b="T18"/>
            <a:pathLst>
              <a:path w="96" h="621">
                <a:moveTo>
                  <a:pt x="0" y="621"/>
                </a:moveTo>
                <a:cubicBezTo>
                  <a:pt x="26" y="581"/>
                  <a:pt x="29" y="539"/>
                  <a:pt x="45" y="495"/>
                </a:cubicBezTo>
                <a:cubicBezTo>
                  <a:pt x="52" y="454"/>
                  <a:pt x="64" y="417"/>
                  <a:pt x="74" y="377"/>
                </a:cubicBezTo>
                <a:cubicBezTo>
                  <a:pt x="84" y="338"/>
                  <a:pt x="87" y="298"/>
                  <a:pt x="96" y="259"/>
                </a:cubicBezTo>
                <a:cubicBezTo>
                  <a:pt x="87" y="79"/>
                  <a:pt x="89" y="165"/>
                  <a:pt x="89"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44" name="Freeform 32">
            <a:extLst>
              <a:ext uri="{FF2B5EF4-FFF2-40B4-BE49-F238E27FC236}">
                <a16:creationId xmlns:a16="http://schemas.microsoft.com/office/drawing/2014/main" id="{3F1B7FAE-E0D8-4BAE-B95A-885FBF4B8322}"/>
              </a:ext>
            </a:extLst>
          </p:cNvPr>
          <p:cNvSpPr>
            <a:spLocks/>
          </p:cNvSpPr>
          <p:nvPr/>
        </p:nvSpPr>
        <p:spPr bwMode="auto">
          <a:xfrm>
            <a:off x="5815013" y="5991225"/>
            <a:ext cx="398462" cy="609600"/>
          </a:xfrm>
          <a:custGeom>
            <a:avLst/>
            <a:gdLst>
              <a:gd name="T0" fmla="*/ 0 w 251"/>
              <a:gd name="T1" fmla="*/ 2147483647 h 384"/>
              <a:gd name="T2" fmla="*/ 2147483647 w 251"/>
              <a:gd name="T3" fmla="*/ 2147483647 h 384"/>
              <a:gd name="T4" fmla="*/ 2147483647 w 251"/>
              <a:gd name="T5" fmla="*/ 2147483647 h 384"/>
              <a:gd name="T6" fmla="*/ 2147483647 w 251"/>
              <a:gd name="T7" fmla="*/ 2147483647 h 384"/>
              <a:gd name="T8" fmla="*/ 2147483647 w 251"/>
              <a:gd name="T9" fmla="*/ 2147483647 h 384"/>
              <a:gd name="T10" fmla="*/ 2147483647 w 251"/>
              <a:gd name="T11" fmla="*/ 2147483647 h 384"/>
              <a:gd name="T12" fmla="*/ 2147483647 w 251"/>
              <a:gd name="T13" fmla="*/ 2147483647 h 384"/>
              <a:gd name="T14" fmla="*/ 2147483647 w 251"/>
              <a:gd name="T15" fmla="*/ 2147483647 h 384"/>
              <a:gd name="T16" fmla="*/ 2147483647 w 251"/>
              <a:gd name="T17" fmla="*/ 0 h 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
              <a:gd name="T28" fmla="*/ 0 h 384"/>
              <a:gd name="T29" fmla="*/ 251 w 251"/>
              <a:gd name="T30" fmla="*/ 384 h 3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 h="384">
                <a:moveTo>
                  <a:pt x="0" y="384"/>
                </a:moveTo>
                <a:cubicBezTo>
                  <a:pt x="53" y="348"/>
                  <a:pt x="31" y="367"/>
                  <a:pt x="66" y="332"/>
                </a:cubicBezTo>
                <a:cubicBezTo>
                  <a:pt x="79" y="295"/>
                  <a:pt x="108" y="277"/>
                  <a:pt x="125" y="243"/>
                </a:cubicBezTo>
                <a:cubicBezTo>
                  <a:pt x="144" y="205"/>
                  <a:pt x="161" y="168"/>
                  <a:pt x="184" y="132"/>
                </a:cubicBezTo>
                <a:cubicBezTo>
                  <a:pt x="189" y="125"/>
                  <a:pt x="195" y="118"/>
                  <a:pt x="199" y="110"/>
                </a:cubicBezTo>
                <a:cubicBezTo>
                  <a:pt x="203" y="103"/>
                  <a:pt x="203" y="95"/>
                  <a:pt x="207" y="88"/>
                </a:cubicBezTo>
                <a:cubicBezTo>
                  <a:pt x="216" y="73"/>
                  <a:pt x="236" y="44"/>
                  <a:pt x="236" y="44"/>
                </a:cubicBezTo>
                <a:cubicBezTo>
                  <a:pt x="238" y="37"/>
                  <a:pt x="241" y="29"/>
                  <a:pt x="243" y="22"/>
                </a:cubicBezTo>
                <a:cubicBezTo>
                  <a:pt x="246" y="15"/>
                  <a:pt x="251" y="0"/>
                  <a:pt x="251"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45" name="Freeform 33">
            <a:extLst>
              <a:ext uri="{FF2B5EF4-FFF2-40B4-BE49-F238E27FC236}">
                <a16:creationId xmlns:a16="http://schemas.microsoft.com/office/drawing/2014/main" id="{4C7DCEDE-D9A8-4D32-9AB1-C8B4C7087093}"/>
              </a:ext>
            </a:extLst>
          </p:cNvPr>
          <p:cNvSpPr>
            <a:spLocks/>
          </p:cNvSpPr>
          <p:nvPr/>
        </p:nvSpPr>
        <p:spPr bwMode="auto">
          <a:xfrm>
            <a:off x="6229350" y="6026150"/>
            <a:ext cx="77788" cy="762000"/>
          </a:xfrm>
          <a:custGeom>
            <a:avLst/>
            <a:gdLst>
              <a:gd name="T0" fmla="*/ 2147483647 w 49"/>
              <a:gd name="T1" fmla="*/ 2147483647 h 480"/>
              <a:gd name="T2" fmla="*/ 2147483647 w 49"/>
              <a:gd name="T3" fmla="*/ 2147483647 h 480"/>
              <a:gd name="T4" fmla="*/ 2147483647 w 49"/>
              <a:gd name="T5" fmla="*/ 2147483647 h 480"/>
              <a:gd name="T6" fmla="*/ 2147483647 w 49"/>
              <a:gd name="T7" fmla="*/ 0 h 480"/>
              <a:gd name="T8" fmla="*/ 0 60000 65536"/>
              <a:gd name="T9" fmla="*/ 0 60000 65536"/>
              <a:gd name="T10" fmla="*/ 0 60000 65536"/>
              <a:gd name="T11" fmla="*/ 0 60000 65536"/>
              <a:gd name="T12" fmla="*/ 0 w 49"/>
              <a:gd name="T13" fmla="*/ 0 h 480"/>
              <a:gd name="T14" fmla="*/ 49 w 49"/>
              <a:gd name="T15" fmla="*/ 480 h 480"/>
            </a:gdLst>
            <a:ahLst/>
            <a:cxnLst>
              <a:cxn ang="T8">
                <a:pos x="T0" y="T1"/>
              </a:cxn>
              <a:cxn ang="T9">
                <a:pos x="T2" y="T3"/>
              </a:cxn>
              <a:cxn ang="T10">
                <a:pos x="T4" y="T5"/>
              </a:cxn>
              <a:cxn ang="T11">
                <a:pos x="T6" y="T7"/>
              </a:cxn>
            </a:cxnLst>
            <a:rect l="T12" t="T13" r="T14" b="T15"/>
            <a:pathLst>
              <a:path w="49" h="480">
                <a:moveTo>
                  <a:pt x="49" y="480"/>
                </a:moveTo>
                <a:cubicBezTo>
                  <a:pt x="41" y="423"/>
                  <a:pt x="29" y="365"/>
                  <a:pt x="12" y="310"/>
                </a:cubicBezTo>
                <a:cubicBezTo>
                  <a:pt x="0" y="219"/>
                  <a:pt x="2" y="256"/>
                  <a:pt x="12" y="118"/>
                </a:cubicBezTo>
                <a:cubicBezTo>
                  <a:pt x="15" y="77"/>
                  <a:pt x="34" y="41"/>
                  <a:pt x="34"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46" name="Freeform 34">
            <a:extLst>
              <a:ext uri="{FF2B5EF4-FFF2-40B4-BE49-F238E27FC236}">
                <a16:creationId xmlns:a16="http://schemas.microsoft.com/office/drawing/2014/main" id="{FC4D91CF-2206-4C9C-BB36-17EB62BF1D36}"/>
              </a:ext>
            </a:extLst>
          </p:cNvPr>
          <p:cNvSpPr>
            <a:spLocks/>
          </p:cNvSpPr>
          <p:nvPr/>
        </p:nvSpPr>
        <p:spPr bwMode="auto">
          <a:xfrm>
            <a:off x="6342063" y="6189663"/>
            <a:ext cx="117475" cy="550862"/>
          </a:xfrm>
          <a:custGeom>
            <a:avLst/>
            <a:gdLst>
              <a:gd name="T0" fmla="*/ 0 w 74"/>
              <a:gd name="T1" fmla="*/ 2147483647 h 347"/>
              <a:gd name="T2" fmla="*/ 2147483647 w 74"/>
              <a:gd name="T3" fmla="*/ 2147483647 h 347"/>
              <a:gd name="T4" fmla="*/ 2147483647 w 74"/>
              <a:gd name="T5" fmla="*/ 0 h 347"/>
              <a:gd name="T6" fmla="*/ 0 60000 65536"/>
              <a:gd name="T7" fmla="*/ 0 60000 65536"/>
              <a:gd name="T8" fmla="*/ 0 60000 65536"/>
              <a:gd name="T9" fmla="*/ 0 w 74"/>
              <a:gd name="T10" fmla="*/ 0 h 347"/>
              <a:gd name="T11" fmla="*/ 74 w 74"/>
              <a:gd name="T12" fmla="*/ 347 h 347"/>
            </a:gdLst>
            <a:ahLst/>
            <a:cxnLst>
              <a:cxn ang="T6">
                <a:pos x="T0" y="T1"/>
              </a:cxn>
              <a:cxn ang="T7">
                <a:pos x="T2" y="T3"/>
              </a:cxn>
              <a:cxn ang="T8">
                <a:pos x="T4" y="T5"/>
              </a:cxn>
            </a:cxnLst>
            <a:rect l="T9" t="T10" r="T11" b="T12"/>
            <a:pathLst>
              <a:path w="74" h="347">
                <a:moveTo>
                  <a:pt x="0" y="347"/>
                </a:moveTo>
                <a:cubicBezTo>
                  <a:pt x="8" y="263"/>
                  <a:pt x="5" y="136"/>
                  <a:pt x="52" y="67"/>
                </a:cubicBezTo>
                <a:cubicBezTo>
                  <a:pt x="59" y="44"/>
                  <a:pt x="64" y="21"/>
                  <a:pt x="74"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47" name="Freeform 35">
            <a:extLst>
              <a:ext uri="{FF2B5EF4-FFF2-40B4-BE49-F238E27FC236}">
                <a16:creationId xmlns:a16="http://schemas.microsoft.com/office/drawing/2014/main" id="{96B08940-0203-49B1-8DED-E5D78506C05F}"/>
              </a:ext>
            </a:extLst>
          </p:cNvPr>
          <p:cNvSpPr>
            <a:spLocks/>
          </p:cNvSpPr>
          <p:nvPr/>
        </p:nvSpPr>
        <p:spPr bwMode="auto">
          <a:xfrm>
            <a:off x="5978525" y="6072188"/>
            <a:ext cx="258763" cy="703262"/>
          </a:xfrm>
          <a:custGeom>
            <a:avLst/>
            <a:gdLst>
              <a:gd name="T0" fmla="*/ 0 w 163"/>
              <a:gd name="T1" fmla="*/ 2147483647 h 443"/>
              <a:gd name="T2" fmla="*/ 2147483647 w 163"/>
              <a:gd name="T3" fmla="*/ 2147483647 h 443"/>
              <a:gd name="T4" fmla="*/ 2147483647 w 163"/>
              <a:gd name="T5" fmla="*/ 2147483647 h 443"/>
              <a:gd name="T6" fmla="*/ 2147483647 w 163"/>
              <a:gd name="T7" fmla="*/ 2147483647 h 443"/>
              <a:gd name="T8" fmla="*/ 2147483647 w 163"/>
              <a:gd name="T9" fmla="*/ 2147483647 h 443"/>
              <a:gd name="T10" fmla="*/ 2147483647 w 163"/>
              <a:gd name="T11" fmla="*/ 2147483647 h 443"/>
              <a:gd name="T12" fmla="*/ 2147483647 w 163"/>
              <a:gd name="T13" fmla="*/ 2147483647 h 443"/>
              <a:gd name="T14" fmla="*/ 2147483647 w 163"/>
              <a:gd name="T15" fmla="*/ 0 h 443"/>
              <a:gd name="T16" fmla="*/ 0 60000 65536"/>
              <a:gd name="T17" fmla="*/ 0 60000 65536"/>
              <a:gd name="T18" fmla="*/ 0 60000 65536"/>
              <a:gd name="T19" fmla="*/ 0 60000 65536"/>
              <a:gd name="T20" fmla="*/ 0 60000 65536"/>
              <a:gd name="T21" fmla="*/ 0 60000 65536"/>
              <a:gd name="T22" fmla="*/ 0 60000 65536"/>
              <a:gd name="T23" fmla="*/ 0 60000 65536"/>
              <a:gd name="T24" fmla="*/ 0 w 163"/>
              <a:gd name="T25" fmla="*/ 0 h 443"/>
              <a:gd name="T26" fmla="*/ 163 w 163"/>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3" h="443">
                <a:moveTo>
                  <a:pt x="0" y="443"/>
                </a:moveTo>
                <a:cubicBezTo>
                  <a:pt x="23" y="399"/>
                  <a:pt x="43" y="350"/>
                  <a:pt x="59" y="303"/>
                </a:cubicBezTo>
                <a:cubicBezTo>
                  <a:pt x="62" y="296"/>
                  <a:pt x="65" y="288"/>
                  <a:pt x="67" y="281"/>
                </a:cubicBezTo>
                <a:cubicBezTo>
                  <a:pt x="72" y="266"/>
                  <a:pt x="76" y="252"/>
                  <a:pt x="81" y="237"/>
                </a:cubicBezTo>
                <a:cubicBezTo>
                  <a:pt x="84" y="229"/>
                  <a:pt x="89" y="214"/>
                  <a:pt x="89" y="214"/>
                </a:cubicBezTo>
                <a:cubicBezTo>
                  <a:pt x="97" y="164"/>
                  <a:pt x="101" y="104"/>
                  <a:pt x="126" y="59"/>
                </a:cubicBezTo>
                <a:cubicBezTo>
                  <a:pt x="135" y="44"/>
                  <a:pt x="147" y="30"/>
                  <a:pt x="155" y="15"/>
                </a:cubicBezTo>
                <a:cubicBezTo>
                  <a:pt x="158" y="10"/>
                  <a:pt x="160" y="5"/>
                  <a:pt x="163"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48" name="Freeform 36">
            <a:extLst>
              <a:ext uri="{FF2B5EF4-FFF2-40B4-BE49-F238E27FC236}">
                <a16:creationId xmlns:a16="http://schemas.microsoft.com/office/drawing/2014/main" id="{F7A6CB04-2D83-458E-AD59-80335FF30E41}"/>
              </a:ext>
            </a:extLst>
          </p:cNvPr>
          <p:cNvSpPr>
            <a:spLocks/>
          </p:cNvSpPr>
          <p:nvPr/>
        </p:nvSpPr>
        <p:spPr bwMode="auto">
          <a:xfrm>
            <a:off x="6424613" y="6435725"/>
            <a:ext cx="233362" cy="339725"/>
          </a:xfrm>
          <a:custGeom>
            <a:avLst/>
            <a:gdLst>
              <a:gd name="T0" fmla="*/ 0 w 147"/>
              <a:gd name="T1" fmla="*/ 2147483647 h 214"/>
              <a:gd name="T2" fmla="*/ 2147483647 w 147"/>
              <a:gd name="T3" fmla="*/ 2147483647 h 214"/>
              <a:gd name="T4" fmla="*/ 2147483647 w 147"/>
              <a:gd name="T5" fmla="*/ 2147483647 h 214"/>
              <a:gd name="T6" fmla="*/ 2147483647 w 147"/>
              <a:gd name="T7" fmla="*/ 2147483647 h 214"/>
              <a:gd name="T8" fmla="*/ 2147483647 w 147"/>
              <a:gd name="T9" fmla="*/ 0 h 214"/>
              <a:gd name="T10" fmla="*/ 0 60000 65536"/>
              <a:gd name="T11" fmla="*/ 0 60000 65536"/>
              <a:gd name="T12" fmla="*/ 0 60000 65536"/>
              <a:gd name="T13" fmla="*/ 0 60000 65536"/>
              <a:gd name="T14" fmla="*/ 0 60000 65536"/>
              <a:gd name="T15" fmla="*/ 0 w 147"/>
              <a:gd name="T16" fmla="*/ 0 h 214"/>
              <a:gd name="T17" fmla="*/ 147 w 147"/>
              <a:gd name="T18" fmla="*/ 214 h 214"/>
            </a:gdLst>
            <a:ahLst/>
            <a:cxnLst>
              <a:cxn ang="T10">
                <a:pos x="T0" y="T1"/>
              </a:cxn>
              <a:cxn ang="T11">
                <a:pos x="T2" y="T3"/>
              </a:cxn>
              <a:cxn ang="T12">
                <a:pos x="T4" y="T5"/>
              </a:cxn>
              <a:cxn ang="T13">
                <a:pos x="T6" y="T7"/>
              </a:cxn>
              <a:cxn ang="T14">
                <a:pos x="T8" y="T9"/>
              </a:cxn>
            </a:cxnLst>
            <a:rect l="T15" t="T16" r="T17" b="T18"/>
            <a:pathLst>
              <a:path w="147" h="214">
                <a:moveTo>
                  <a:pt x="0" y="214"/>
                </a:moveTo>
                <a:cubicBezTo>
                  <a:pt x="13" y="172"/>
                  <a:pt x="14" y="122"/>
                  <a:pt x="51" y="96"/>
                </a:cubicBezTo>
                <a:cubicBezTo>
                  <a:pt x="85" y="46"/>
                  <a:pt x="64" y="58"/>
                  <a:pt x="103" y="44"/>
                </a:cubicBezTo>
                <a:cubicBezTo>
                  <a:pt x="108" y="37"/>
                  <a:pt x="112" y="28"/>
                  <a:pt x="118" y="22"/>
                </a:cubicBezTo>
                <a:cubicBezTo>
                  <a:pt x="139" y="2"/>
                  <a:pt x="147" y="16"/>
                  <a:pt x="133"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49" name="Oval 37">
            <a:extLst>
              <a:ext uri="{FF2B5EF4-FFF2-40B4-BE49-F238E27FC236}">
                <a16:creationId xmlns:a16="http://schemas.microsoft.com/office/drawing/2014/main" id="{B4BB2587-5217-4A5B-9706-F9D4F821FF6C}"/>
              </a:ext>
            </a:extLst>
          </p:cNvPr>
          <p:cNvSpPr>
            <a:spLocks noChangeArrowheads="1"/>
          </p:cNvSpPr>
          <p:nvPr/>
        </p:nvSpPr>
        <p:spPr bwMode="auto">
          <a:xfrm>
            <a:off x="6172200" y="5029200"/>
            <a:ext cx="1219200" cy="12192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p>
        </p:txBody>
      </p:sp>
      <p:sp>
        <p:nvSpPr>
          <p:cNvPr id="422950" name="Oval 38">
            <a:extLst>
              <a:ext uri="{FF2B5EF4-FFF2-40B4-BE49-F238E27FC236}">
                <a16:creationId xmlns:a16="http://schemas.microsoft.com/office/drawing/2014/main" id="{601CC38A-A215-4DFC-8C96-DFBDF065B6D2}"/>
              </a:ext>
            </a:extLst>
          </p:cNvPr>
          <p:cNvSpPr>
            <a:spLocks noChangeArrowheads="1"/>
          </p:cNvSpPr>
          <p:nvPr/>
        </p:nvSpPr>
        <p:spPr bwMode="auto">
          <a:xfrm>
            <a:off x="5486400" y="3810000"/>
            <a:ext cx="1219200" cy="12954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p>
        </p:txBody>
      </p:sp>
      <p:sp>
        <p:nvSpPr>
          <p:cNvPr id="422951" name="Freeform 39">
            <a:extLst>
              <a:ext uri="{FF2B5EF4-FFF2-40B4-BE49-F238E27FC236}">
                <a16:creationId xmlns:a16="http://schemas.microsoft.com/office/drawing/2014/main" id="{7C500AFF-237F-460F-9A0C-259985ADF0E4}"/>
              </a:ext>
            </a:extLst>
          </p:cNvPr>
          <p:cNvSpPr>
            <a:spLocks/>
          </p:cNvSpPr>
          <p:nvPr/>
        </p:nvSpPr>
        <p:spPr bwMode="auto">
          <a:xfrm>
            <a:off x="5967413" y="5743575"/>
            <a:ext cx="808037" cy="739775"/>
          </a:xfrm>
          <a:custGeom>
            <a:avLst/>
            <a:gdLst>
              <a:gd name="T0" fmla="*/ 2147483647 w 509"/>
              <a:gd name="T1" fmla="*/ 2147483647 h 466"/>
              <a:gd name="T2" fmla="*/ 2147483647 w 509"/>
              <a:gd name="T3" fmla="*/ 2147483647 h 466"/>
              <a:gd name="T4" fmla="*/ 2147483647 w 509"/>
              <a:gd name="T5" fmla="*/ 2147483647 h 466"/>
              <a:gd name="T6" fmla="*/ 2147483647 w 509"/>
              <a:gd name="T7" fmla="*/ 2147483647 h 466"/>
              <a:gd name="T8" fmla="*/ 2147483647 w 509"/>
              <a:gd name="T9" fmla="*/ 2147483647 h 466"/>
              <a:gd name="T10" fmla="*/ 2147483647 w 509"/>
              <a:gd name="T11" fmla="*/ 2147483647 h 466"/>
              <a:gd name="T12" fmla="*/ 2147483647 w 509"/>
              <a:gd name="T13" fmla="*/ 2147483647 h 466"/>
              <a:gd name="T14" fmla="*/ 2147483647 w 509"/>
              <a:gd name="T15" fmla="*/ 2147483647 h 466"/>
              <a:gd name="T16" fmla="*/ 2147483647 w 509"/>
              <a:gd name="T17" fmla="*/ 2147483647 h 466"/>
              <a:gd name="T18" fmla="*/ 2147483647 w 509"/>
              <a:gd name="T19" fmla="*/ 2147483647 h 466"/>
              <a:gd name="T20" fmla="*/ 0 w 509"/>
              <a:gd name="T21" fmla="*/ 0 h 4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66"/>
              <a:gd name="T35" fmla="*/ 509 w 509"/>
              <a:gd name="T36" fmla="*/ 466 h 4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66">
                <a:moveTo>
                  <a:pt x="509" y="466"/>
                </a:moveTo>
                <a:cubicBezTo>
                  <a:pt x="460" y="448"/>
                  <a:pt x="461" y="409"/>
                  <a:pt x="435" y="370"/>
                </a:cubicBezTo>
                <a:cubicBezTo>
                  <a:pt x="426" y="341"/>
                  <a:pt x="421" y="328"/>
                  <a:pt x="391" y="318"/>
                </a:cubicBezTo>
                <a:cubicBezTo>
                  <a:pt x="377" y="309"/>
                  <a:pt x="359" y="307"/>
                  <a:pt x="347" y="296"/>
                </a:cubicBezTo>
                <a:cubicBezTo>
                  <a:pt x="308" y="258"/>
                  <a:pt x="298" y="202"/>
                  <a:pt x="251" y="170"/>
                </a:cubicBezTo>
                <a:cubicBezTo>
                  <a:pt x="246" y="163"/>
                  <a:pt x="243" y="154"/>
                  <a:pt x="236" y="148"/>
                </a:cubicBezTo>
                <a:cubicBezTo>
                  <a:pt x="223" y="137"/>
                  <a:pt x="192" y="119"/>
                  <a:pt x="192" y="119"/>
                </a:cubicBezTo>
                <a:cubicBezTo>
                  <a:pt x="173" y="90"/>
                  <a:pt x="161" y="90"/>
                  <a:pt x="133" y="74"/>
                </a:cubicBezTo>
                <a:cubicBezTo>
                  <a:pt x="100" y="56"/>
                  <a:pt x="79" y="34"/>
                  <a:pt x="44" y="23"/>
                </a:cubicBezTo>
                <a:cubicBezTo>
                  <a:pt x="37" y="18"/>
                  <a:pt x="30" y="12"/>
                  <a:pt x="22" y="8"/>
                </a:cubicBezTo>
                <a:cubicBezTo>
                  <a:pt x="15" y="4"/>
                  <a:pt x="0" y="0"/>
                  <a:pt x="0" y="0"/>
                </a:cubicBezTo>
              </a:path>
            </a:pathLst>
          </a:custGeom>
          <a:noFill/>
          <a:ln w="539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52" name="Freeform 40">
            <a:extLst>
              <a:ext uri="{FF2B5EF4-FFF2-40B4-BE49-F238E27FC236}">
                <a16:creationId xmlns:a16="http://schemas.microsoft.com/office/drawing/2014/main" id="{20755789-51B3-4137-BBFA-9697C4C2C8D8}"/>
              </a:ext>
            </a:extLst>
          </p:cNvPr>
          <p:cNvSpPr>
            <a:spLocks/>
          </p:cNvSpPr>
          <p:nvPr/>
        </p:nvSpPr>
        <p:spPr bwMode="auto">
          <a:xfrm>
            <a:off x="6492875" y="5913438"/>
            <a:ext cx="120650" cy="254000"/>
          </a:xfrm>
          <a:custGeom>
            <a:avLst/>
            <a:gdLst>
              <a:gd name="T0" fmla="*/ 2147483647 w 76"/>
              <a:gd name="T1" fmla="*/ 2147483647 h 160"/>
              <a:gd name="T2" fmla="*/ 2147483647 w 76"/>
              <a:gd name="T3" fmla="*/ 2147483647 h 160"/>
              <a:gd name="T4" fmla="*/ 2147483647 w 76"/>
              <a:gd name="T5" fmla="*/ 2147483647 h 160"/>
              <a:gd name="T6" fmla="*/ 2147483647 w 76"/>
              <a:gd name="T7" fmla="*/ 2147483647 h 160"/>
              <a:gd name="T8" fmla="*/ 2147483647 w 76"/>
              <a:gd name="T9" fmla="*/ 0 h 160"/>
              <a:gd name="T10" fmla="*/ 0 60000 65536"/>
              <a:gd name="T11" fmla="*/ 0 60000 65536"/>
              <a:gd name="T12" fmla="*/ 0 60000 65536"/>
              <a:gd name="T13" fmla="*/ 0 60000 65536"/>
              <a:gd name="T14" fmla="*/ 0 60000 65536"/>
              <a:gd name="T15" fmla="*/ 0 w 76"/>
              <a:gd name="T16" fmla="*/ 0 h 160"/>
              <a:gd name="T17" fmla="*/ 76 w 76"/>
              <a:gd name="T18" fmla="*/ 160 h 160"/>
            </a:gdLst>
            <a:ahLst/>
            <a:cxnLst>
              <a:cxn ang="T10">
                <a:pos x="T0" y="T1"/>
              </a:cxn>
              <a:cxn ang="T11">
                <a:pos x="T2" y="T3"/>
              </a:cxn>
              <a:cxn ang="T12">
                <a:pos x="T4" y="T5"/>
              </a:cxn>
              <a:cxn ang="T13">
                <a:pos x="T6" y="T7"/>
              </a:cxn>
              <a:cxn ang="T14">
                <a:pos x="T8" y="T9"/>
              </a:cxn>
            </a:cxnLst>
            <a:rect l="T15" t="T16" r="T17" b="T18"/>
            <a:pathLst>
              <a:path w="76" h="160">
                <a:moveTo>
                  <a:pt x="19" y="160"/>
                </a:moveTo>
                <a:cubicBezTo>
                  <a:pt x="12" y="140"/>
                  <a:pt x="0" y="123"/>
                  <a:pt x="12" y="102"/>
                </a:cubicBezTo>
                <a:cubicBezTo>
                  <a:pt x="20" y="89"/>
                  <a:pt x="38" y="64"/>
                  <a:pt x="38" y="64"/>
                </a:cubicBezTo>
                <a:cubicBezTo>
                  <a:pt x="42" y="51"/>
                  <a:pt x="39" y="32"/>
                  <a:pt x="51" y="25"/>
                </a:cubicBezTo>
                <a:cubicBezTo>
                  <a:pt x="74" y="10"/>
                  <a:pt x="67" y="20"/>
                  <a:pt x="76" y="0"/>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53" name="Freeform 41">
            <a:extLst>
              <a:ext uri="{FF2B5EF4-FFF2-40B4-BE49-F238E27FC236}">
                <a16:creationId xmlns:a16="http://schemas.microsoft.com/office/drawing/2014/main" id="{4811673E-D99C-462D-84E8-809F06223F9B}"/>
              </a:ext>
            </a:extLst>
          </p:cNvPr>
          <p:cNvSpPr>
            <a:spLocks/>
          </p:cNvSpPr>
          <p:nvPr/>
        </p:nvSpPr>
        <p:spPr bwMode="auto">
          <a:xfrm>
            <a:off x="6096000" y="5562600"/>
            <a:ext cx="120650" cy="254000"/>
          </a:xfrm>
          <a:custGeom>
            <a:avLst/>
            <a:gdLst>
              <a:gd name="T0" fmla="*/ 2147483647 w 76"/>
              <a:gd name="T1" fmla="*/ 2147483647 h 160"/>
              <a:gd name="T2" fmla="*/ 2147483647 w 76"/>
              <a:gd name="T3" fmla="*/ 2147483647 h 160"/>
              <a:gd name="T4" fmla="*/ 2147483647 w 76"/>
              <a:gd name="T5" fmla="*/ 2147483647 h 160"/>
              <a:gd name="T6" fmla="*/ 2147483647 w 76"/>
              <a:gd name="T7" fmla="*/ 2147483647 h 160"/>
              <a:gd name="T8" fmla="*/ 2147483647 w 76"/>
              <a:gd name="T9" fmla="*/ 0 h 160"/>
              <a:gd name="T10" fmla="*/ 0 60000 65536"/>
              <a:gd name="T11" fmla="*/ 0 60000 65536"/>
              <a:gd name="T12" fmla="*/ 0 60000 65536"/>
              <a:gd name="T13" fmla="*/ 0 60000 65536"/>
              <a:gd name="T14" fmla="*/ 0 60000 65536"/>
              <a:gd name="T15" fmla="*/ 0 w 76"/>
              <a:gd name="T16" fmla="*/ 0 h 160"/>
              <a:gd name="T17" fmla="*/ 76 w 76"/>
              <a:gd name="T18" fmla="*/ 160 h 160"/>
            </a:gdLst>
            <a:ahLst/>
            <a:cxnLst>
              <a:cxn ang="T10">
                <a:pos x="T0" y="T1"/>
              </a:cxn>
              <a:cxn ang="T11">
                <a:pos x="T2" y="T3"/>
              </a:cxn>
              <a:cxn ang="T12">
                <a:pos x="T4" y="T5"/>
              </a:cxn>
              <a:cxn ang="T13">
                <a:pos x="T6" y="T7"/>
              </a:cxn>
              <a:cxn ang="T14">
                <a:pos x="T8" y="T9"/>
              </a:cxn>
            </a:cxnLst>
            <a:rect l="T15" t="T16" r="T17" b="T18"/>
            <a:pathLst>
              <a:path w="76" h="160">
                <a:moveTo>
                  <a:pt x="19" y="160"/>
                </a:moveTo>
                <a:cubicBezTo>
                  <a:pt x="12" y="140"/>
                  <a:pt x="0" y="123"/>
                  <a:pt x="12" y="102"/>
                </a:cubicBezTo>
                <a:cubicBezTo>
                  <a:pt x="20" y="89"/>
                  <a:pt x="38" y="64"/>
                  <a:pt x="38" y="64"/>
                </a:cubicBezTo>
                <a:cubicBezTo>
                  <a:pt x="42" y="51"/>
                  <a:pt x="39" y="32"/>
                  <a:pt x="51" y="25"/>
                </a:cubicBezTo>
                <a:cubicBezTo>
                  <a:pt x="74" y="10"/>
                  <a:pt x="67" y="20"/>
                  <a:pt x="76" y="0"/>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54" name="Freeform 42">
            <a:extLst>
              <a:ext uri="{FF2B5EF4-FFF2-40B4-BE49-F238E27FC236}">
                <a16:creationId xmlns:a16="http://schemas.microsoft.com/office/drawing/2014/main" id="{F858C159-E2C6-4FC2-A397-FC989B42D986}"/>
              </a:ext>
            </a:extLst>
          </p:cNvPr>
          <p:cNvSpPr>
            <a:spLocks/>
          </p:cNvSpPr>
          <p:nvPr/>
        </p:nvSpPr>
        <p:spPr bwMode="auto">
          <a:xfrm>
            <a:off x="5943600" y="5029200"/>
            <a:ext cx="120650" cy="254000"/>
          </a:xfrm>
          <a:custGeom>
            <a:avLst/>
            <a:gdLst>
              <a:gd name="T0" fmla="*/ 2147483647 w 76"/>
              <a:gd name="T1" fmla="*/ 2147483647 h 160"/>
              <a:gd name="T2" fmla="*/ 2147483647 w 76"/>
              <a:gd name="T3" fmla="*/ 2147483647 h 160"/>
              <a:gd name="T4" fmla="*/ 2147483647 w 76"/>
              <a:gd name="T5" fmla="*/ 2147483647 h 160"/>
              <a:gd name="T6" fmla="*/ 2147483647 w 76"/>
              <a:gd name="T7" fmla="*/ 2147483647 h 160"/>
              <a:gd name="T8" fmla="*/ 2147483647 w 76"/>
              <a:gd name="T9" fmla="*/ 0 h 160"/>
              <a:gd name="T10" fmla="*/ 0 60000 65536"/>
              <a:gd name="T11" fmla="*/ 0 60000 65536"/>
              <a:gd name="T12" fmla="*/ 0 60000 65536"/>
              <a:gd name="T13" fmla="*/ 0 60000 65536"/>
              <a:gd name="T14" fmla="*/ 0 60000 65536"/>
              <a:gd name="T15" fmla="*/ 0 w 76"/>
              <a:gd name="T16" fmla="*/ 0 h 160"/>
              <a:gd name="T17" fmla="*/ 76 w 76"/>
              <a:gd name="T18" fmla="*/ 160 h 160"/>
            </a:gdLst>
            <a:ahLst/>
            <a:cxnLst>
              <a:cxn ang="T10">
                <a:pos x="T0" y="T1"/>
              </a:cxn>
              <a:cxn ang="T11">
                <a:pos x="T2" y="T3"/>
              </a:cxn>
              <a:cxn ang="T12">
                <a:pos x="T4" y="T5"/>
              </a:cxn>
              <a:cxn ang="T13">
                <a:pos x="T6" y="T7"/>
              </a:cxn>
              <a:cxn ang="T14">
                <a:pos x="T8" y="T9"/>
              </a:cxn>
            </a:cxnLst>
            <a:rect l="T15" t="T16" r="T17" b="T18"/>
            <a:pathLst>
              <a:path w="76" h="160">
                <a:moveTo>
                  <a:pt x="19" y="160"/>
                </a:moveTo>
                <a:cubicBezTo>
                  <a:pt x="12" y="140"/>
                  <a:pt x="0" y="123"/>
                  <a:pt x="12" y="102"/>
                </a:cubicBezTo>
                <a:cubicBezTo>
                  <a:pt x="20" y="89"/>
                  <a:pt x="38" y="64"/>
                  <a:pt x="38" y="64"/>
                </a:cubicBezTo>
                <a:cubicBezTo>
                  <a:pt x="42" y="51"/>
                  <a:pt x="39" y="32"/>
                  <a:pt x="51" y="25"/>
                </a:cubicBezTo>
                <a:cubicBezTo>
                  <a:pt x="74" y="10"/>
                  <a:pt x="67" y="20"/>
                  <a:pt x="76" y="0"/>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55" name="Freeform 43">
            <a:extLst>
              <a:ext uri="{FF2B5EF4-FFF2-40B4-BE49-F238E27FC236}">
                <a16:creationId xmlns:a16="http://schemas.microsoft.com/office/drawing/2014/main" id="{C6C1BA63-27ED-477F-99FB-370615AC6F9C}"/>
              </a:ext>
            </a:extLst>
          </p:cNvPr>
          <p:cNvSpPr>
            <a:spLocks/>
          </p:cNvSpPr>
          <p:nvPr/>
        </p:nvSpPr>
        <p:spPr bwMode="auto">
          <a:xfrm>
            <a:off x="5638800" y="4800600"/>
            <a:ext cx="120650" cy="254000"/>
          </a:xfrm>
          <a:custGeom>
            <a:avLst/>
            <a:gdLst>
              <a:gd name="T0" fmla="*/ 2147483647 w 76"/>
              <a:gd name="T1" fmla="*/ 2147483647 h 160"/>
              <a:gd name="T2" fmla="*/ 2147483647 w 76"/>
              <a:gd name="T3" fmla="*/ 2147483647 h 160"/>
              <a:gd name="T4" fmla="*/ 2147483647 w 76"/>
              <a:gd name="T5" fmla="*/ 2147483647 h 160"/>
              <a:gd name="T6" fmla="*/ 2147483647 w 76"/>
              <a:gd name="T7" fmla="*/ 2147483647 h 160"/>
              <a:gd name="T8" fmla="*/ 2147483647 w 76"/>
              <a:gd name="T9" fmla="*/ 0 h 160"/>
              <a:gd name="T10" fmla="*/ 0 60000 65536"/>
              <a:gd name="T11" fmla="*/ 0 60000 65536"/>
              <a:gd name="T12" fmla="*/ 0 60000 65536"/>
              <a:gd name="T13" fmla="*/ 0 60000 65536"/>
              <a:gd name="T14" fmla="*/ 0 60000 65536"/>
              <a:gd name="T15" fmla="*/ 0 w 76"/>
              <a:gd name="T16" fmla="*/ 0 h 160"/>
              <a:gd name="T17" fmla="*/ 76 w 76"/>
              <a:gd name="T18" fmla="*/ 160 h 160"/>
            </a:gdLst>
            <a:ahLst/>
            <a:cxnLst>
              <a:cxn ang="T10">
                <a:pos x="T0" y="T1"/>
              </a:cxn>
              <a:cxn ang="T11">
                <a:pos x="T2" y="T3"/>
              </a:cxn>
              <a:cxn ang="T12">
                <a:pos x="T4" y="T5"/>
              </a:cxn>
              <a:cxn ang="T13">
                <a:pos x="T6" y="T7"/>
              </a:cxn>
              <a:cxn ang="T14">
                <a:pos x="T8" y="T9"/>
              </a:cxn>
            </a:cxnLst>
            <a:rect l="T15" t="T16" r="T17" b="T18"/>
            <a:pathLst>
              <a:path w="76" h="160">
                <a:moveTo>
                  <a:pt x="19" y="160"/>
                </a:moveTo>
                <a:cubicBezTo>
                  <a:pt x="12" y="140"/>
                  <a:pt x="0" y="123"/>
                  <a:pt x="12" y="102"/>
                </a:cubicBezTo>
                <a:cubicBezTo>
                  <a:pt x="20" y="89"/>
                  <a:pt x="38" y="64"/>
                  <a:pt x="38" y="64"/>
                </a:cubicBezTo>
                <a:cubicBezTo>
                  <a:pt x="42" y="51"/>
                  <a:pt x="39" y="32"/>
                  <a:pt x="51" y="25"/>
                </a:cubicBezTo>
                <a:cubicBezTo>
                  <a:pt x="74" y="10"/>
                  <a:pt x="67" y="20"/>
                  <a:pt x="76" y="0"/>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56" name="Freeform 44">
            <a:extLst>
              <a:ext uri="{FF2B5EF4-FFF2-40B4-BE49-F238E27FC236}">
                <a16:creationId xmlns:a16="http://schemas.microsoft.com/office/drawing/2014/main" id="{35FA2A6F-6EAE-42E9-93EE-55853F007184}"/>
              </a:ext>
            </a:extLst>
          </p:cNvPr>
          <p:cNvSpPr>
            <a:spLocks/>
          </p:cNvSpPr>
          <p:nvPr/>
        </p:nvSpPr>
        <p:spPr bwMode="auto">
          <a:xfrm>
            <a:off x="5486400" y="4419600"/>
            <a:ext cx="120650" cy="254000"/>
          </a:xfrm>
          <a:custGeom>
            <a:avLst/>
            <a:gdLst>
              <a:gd name="T0" fmla="*/ 2147483647 w 76"/>
              <a:gd name="T1" fmla="*/ 2147483647 h 160"/>
              <a:gd name="T2" fmla="*/ 2147483647 w 76"/>
              <a:gd name="T3" fmla="*/ 2147483647 h 160"/>
              <a:gd name="T4" fmla="*/ 2147483647 w 76"/>
              <a:gd name="T5" fmla="*/ 2147483647 h 160"/>
              <a:gd name="T6" fmla="*/ 2147483647 w 76"/>
              <a:gd name="T7" fmla="*/ 2147483647 h 160"/>
              <a:gd name="T8" fmla="*/ 2147483647 w 76"/>
              <a:gd name="T9" fmla="*/ 0 h 160"/>
              <a:gd name="T10" fmla="*/ 0 60000 65536"/>
              <a:gd name="T11" fmla="*/ 0 60000 65536"/>
              <a:gd name="T12" fmla="*/ 0 60000 65536"/>
              <a:gd name="T13" fmla="*/ 0 60000 65536"/>
              <a:gd name="T14" fmla="*/ 0 60000 65536"/>
              <a:gd name="T15" fmla="*/ 0 w 76"/>
              <a:gd name="T16" fmla="*/ 0 h 160"/>
              <a:gd name="T17" fmla="*/ 76 w 76"/>
              <a:gd name="T18" fmla="*/ 160 h 160"/>
            </a:gdLst>
            <a:ahLst/>
            <a:cxnLst>
              <a:cxn ang="T10">
                <a:pos x="T0" y="T1"/>
              </a:cxn>
              <a:cxn ang="T11">
                <a:pos x="T2" y="T3"/>
              </a:cxn>
              <a:cxn ang="T12">
                <a:pos x="T4" y="T5"/>
              </a:cxn>
              <a:cxn ang="T13">
                <a:pos x="T6" y="T7"/>
              </a:cxn>
              <a:cxn ang="T14">
                <a:pos x="T8" y="T9"/>
              </a:cxn>
            </a:cxnLst>
            <a:rect l="T15" t="T16" r="T17" b="T18"/>
            <a:pathLst>
              <a:path w="76" h="160">
                <a:moveTo>
                  <a:pt x="19" y="160"/>
                </a:moveTo>
                <a:cubicBezTo>
                  <a:pt x="12" y="140"/>
                  <a:pt x="0" y="123"/>
                  <a:pt x="12" y="102"/>
                </a:cubicBezTo>
                <a:cubicBezTo>
                  <a:pt x="20" y="89"/>
                  <a:pt x="38" y="64"/>
                  <a:pt x="38" y="64"/>
                </a:cubicBezTo>
                <a:cubicBezTo>
                  <a:pt x="42" y="51"/>
                  <a:pt x="39" y="32"/>
                  <a:pt x="51" y="25"/>
                </a:cubicBezTo>
                <a:cubicBezTo>
                  <a:pt x="74" y="10"/>
                  <a:pt x="67" y="20"/>
                  <a:pt x="76" y="0"/>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57" name="Freeform 45">
            <a:extLst>
              <a:ext uri="{FF2B5EF4-FFF2-40B4-BE49-F238E27FC236}">
                <a16:creationId xmlns:a16="http://schemas.microsoft.com/office/drawing/2014/main" id="{32C8D594-3B1B-4A34-A9DB-0C6FD35D9D2F}"/>
              </a:ext>
            </a:extLst>
          </p:cNvPr>
          <p:cNvSpPr>
            <a:spLocks/>
          </p:cNvSpPr>
          <p:nvPr/>
        </p:nvSpPr>
        <p:spPr bwMode="auto">
          <a:xfrm>
            <a:off x="5181600" y="4114800"/>
            <a:ext cx="120650" cy="254000"/>
          </a:xfrm>
          <a:custGeom>
            <a:avLst/>
            <a:gdLst>
              <a:gd name="T0" fmla="*/ 2147483647 w 76"/>
              <a:gd name="T1" fmla="*/ 2147483647 h 160"/>
              <a:gd name="T2" fmla="*/ 2147483647 w 76"/>
              <a:gd name="T3" fmla="*/ 2147483647 h 160"/>
              <a:gd name="T4" fmla="*/ 2147483647 w 76"/>
              <a:gd name="T5" fmla="*/ 2147483647 h 160"/>
              <a:gd name="T6" fmla="*/ 2147483647 w 76"/>
              <a:gd name="T7" fmla="*/ 2147483647 h 160"/>
              <a:gd name="T8" fmla="*/ 2147483647 w 76"/>
              <a:gd name="T9" fmla="*/ 0 h 160"/>
              <a:gd name="T10" fmla="*/ 0 60000 65536"/>
              <a:gd name="T11" fmla="*/ 0 60000 65536"/>
              <a:gd name="T12" fmla="*/ 0 60000 65536"/>
              <a:gd name="T13" fmla="*/ 0 60000 65536"/>
              <a:gd name="T14" fmla="*/ 0 60000 65536"/>
              <a:gd name="T15" fmla="*/ 0 w 76"/>
              <a:gd name="T16" fmla="*/ 0 h 160"/>
              <a:gd name="T17" fmla="*/ 76 w 76"/>
              <a:gd name="T18" fmla="*/ 160 h 160"/>
            </a:gdLst>
            <a:ahLst/>
            <a:cxnLst>
              <a:cxn ang="T10">
                <a:pos x="T0" y="T1"/>
              </a:cxn>
              <a:cxn ang="T11">
                <a:pos x="T2" y="T3"/>
              </a:cxn>
              <a:cxn ang="T12">
                <a:pos x="T4" y="T5"/>
              </a:cxn>
              <a:cxn ang="T13">
                <a:pos x="T6" y="T7"/>
              </a:cxn>
              <a:cxn ang="T14">
                <a:pos x="T8" y="T9"/>
              </a:cxn>
            </a:cxnLst>
            <a:rect l="T15" t="T16" r="T17" b="T18"/>
            <a:pathLst>
              <a:path w="76" h="160">
                <a:moveTo>
                  <a:pt x="19" y="160"/>
                </a:moveTo>
                <a:cubicBezTo>
                  <a:pt x="12" y="140"/>
                  <a:pt x="0" y="123"/>
                  <a:pt x="12" y="102"/>
                </a:cubicBezTo>
                <a:cubicBezTo>
                  <a:pt x="20" y="89"/>
                  <a:pt x="38" y="64"/>
                  <a:pt x="38" y="64"/>
                </a:cubicBezTo>
                <a:cubicBezTo>
                  <a:pt x="42" y="51"/>
                  <a:pt x="39" y="32"/>
                  <a:pt x="51" y="25"/>
                </a:cubicBezTo>
                <a:cubicBezTo>
                  <a:pt x="74" y="10"/>
                  <a:pt x="67" y="20"/>
                  <a:pt x="76" y="0"/>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58" name="Freeform 46">
            <a:extLst>
              <a:ext uri="{FF2B5EF4-FFF2-40B4-BE49-F238E27FC236}">
                <a16:creationId xmlns:a16="http://schemas.microsoft.com/office/drawing/2014/main" id="{C665B82E-65C0-4282-BFEC-B74D84F6A5EB}"/>
              </a:ext>
            </a:extLst>
          </p:cNvPr>
          <p:cNvSpPr>
            <a:spLocks/>
          </p:cNvSpPr>
          <p:nvPr/>
        </p:nvSpPr>
        <p:spPr bwMode="auto">
          <a:xfrm>
            <a:off x="5973763" y="1401763"/>
            <a:ext cx="1204912" cy="4308475"/>
          </a:xfrm>
          <a:custGeom>
            <a:avLst/>
            <a:gdLst>
              <a:gd name="T0" fmla="*/ 0 w 759"/>
              <a:gd name="T1" fmla="*/ 2147483647 h 2714"/>
              <a:gd name="T2" fmla="*/ 2147483647 w 759"/>
              <a:gd name="T3" fmla="*/ 2147483647 h 2714"/>
              <a:gd name="T4" fmla="*/ 2147483647 w 759"/>
              <a:gd name="T5" fmla="*/ 2147483647 h 2714"/>
              <a:gd name="T6" fmla="*/ 2147483647 w 759"/>
              <a:gd name="T7" fmla="*/ 2147483647 h 2714"/>
              <a:gd name="T8" fmla="*/ 2147483647 w 759"/>
              <a:gd name="T9" fmla="*/ 2147483647 h 2714"/>
              <a:gd name="T10" fmla="*/ 2147483647 w 759"/>
              <a:gd name="T11" fmla="*/ 2147483647 h 2714"/>
              <a:gd name="T12" fmla="*/ 2147483647 w 759"/>
              <a:gd name="T13" fmla="*/ 2147483647 h 2714"/>
              <a:gd name="T14" fmla="*/ 2147483647 w 759"/>
              <a:gd name="T15" fmla="*/ 2147483647 h 2714"/>
              <a:gd name="T16" fmla="*/ 2147483647 w 759"/>
              <a:gd name="T17" fmla="*/ 2147483647 h 2714"/>
              <a:gd name="T18" fmla="*/ 2147483647 w 759"/>
              <a:gd name="T19" fmla="*/ 2147483647 h 2714"/>
              <a:gd name="T20" fmla="*/ 2147483647 w 759"/>
              <a:gd name="T21" fmla="*/ 2147483647 h 2714"/>
              <a:gd name="T22" fmla="*/ 2147483647 w 759"/>
              <a:gd name="T23" fmla="*/ 2147483647 h 2714"/>
              <a:gd name="T24" fmla="*/ 2147483647 w 759"/>
              <a:gd name="T25" fmla="*/ 2147483647 h 2714"/>
              <a:gd name="T26" fmla="*/ 2147483647 w 759"/>
              <a:gd name="T27" fmla="*/ 2147483647 h 2714"/>
              <a:gd name="T28" fmla="*/ 2147483647 w 759"/>
              <a:gd name="T29" fmla="*/ 2147483647 h 2714"/>
              <a:gd name="T30" fmla="*/ 2147483647 w 759"/>
              <a:gd name="T31" fmla="*/ 2147483647 h 2714"/>
              <a:gd name="T32" fmla="*/ 2147483647 w 759"/>
              <a:gd name="T33" fmla="*/ 2147483647 h 2714"/>
              <a:gd name="T34" fmla="*/ 2147483647 w 759"/>
              <a:gd name="T35" fmla="*/ 2147483647 h 2714"/>
              <a:gd name="T36" fmla="*/ 2147483647 w 759"/>
              <a:gd name="T37" fmla="*/ 2147483647 h 2714"/>
              <a:gd name="T38" fmla="*/ 2147483647 w 759"/>
              <a:gd name="T39" fmla="*/ 2147483647 h 2714"/>
              <a:gd name="T40" fmla="*/ 2147483647 w 759"/>
              <a:gd name="T41" fmla="*/ 2147483647 h 2714"/>
              <a:gd name="T42" fmla="*/ 2147483647 w 759"/>
              <a:gd name="T43" fmla="*/ 2147483647 h 2714"/>
              <a:gd name="T44" fmla="*/ 2147483647 w 759"/>
              <a:gd name="T45" fmla="*/ 2147483647 h 2714"/>
              <a:gd name="T46" fmla="*/ 2147483647 w 759"/>
              <a:gd name="T47" fmla="*/ 2147483647 h 2714"/>
              <a:gd name="T48" fmla="*/ 2147483647 w 759"/>
              <a:gd name="T49" fmla="*/ 2147483647 h 2714"/>
              <a:gd name="T50" fmla="*/ 2147483647 w 759"/>
              <a:gd name="T51" fmla="*/ 2147483647 h 2714"/>
              <a:gd name="T52" fmla="*/ 2147483647 w 759"/>
              <a:gd name="T53" fmla="*/ 2147483647 h 2714"/>
              <a:gd name="T54" fmla="*/ 2147483647 w 759"/>
              <a:gd name="T55" fmla="*/ 2147483647 h 2714"/>
              <a:gd name="T56" fmla="*/ 2147483647 w 759"/>
              <a:gd name="T57" fmla="*/ 2147483647 h 2714"/>
              <a:gd name="T58" fmla="*/ 2147483647 w 759"/>
              <a:gd name="T59" fmla="*/ 2147483647 h 2714"/>
              <a:gd name="T60" fmla="*/ 2147483647 w 759"/>
              <a:gd name="T61" fmla="*/ 2147483647 h 2714"/>
              <a:gd name="T62" fmla="*/ 2147483647 w 759"/>
              <a:gd name="T63" fmla="*/ 2147483647 h 2714"/>
              <a:gd name="T64" fmla="*/ 2147483647 w 759"/>
              <a:gd name="T65" fmla="*/ 2147483647 h 2714"/>
              <a:gd name="T66" fmla="*/ 2147483647 w 759"/>
              <a:gd name="T67" fmla="*/ 2147483647 h 2714"/>
              <a:gd name="T68" fmla="*/ 2147483647 w 759"/>
              <a:gd name="T69" fmla="*/ 0 h 27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9"/>
              <a:gd name="T106" fmla="*/ 0 h 2714"/>
              <a:gd name="T107" fmla="*/ 759 w 759"/>
              <a:gd name="T108" fmla="*/ 2714 h 27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9" h="2714">
                <a:moveTo>
                  <a:pt x="0" y="2714"/>
                </a:moveTo>
                <a:cubicBezTo>
                  <a:pt x="20" y="2661"/>
                  <a:pt x="59" y="2617"/>
                  <a:pt x="109" y="2592"/>
                </a:cubicBezTo>
                <a:cubicBezTo>
                  <a:pt x="127" y="2566"/>
                  <a:pt x="149" y="2550"/>
                  <a:pt x="179" y="2541"/>
                </a:cubicBezTo>
                <a:cubicBezTo>
                  <a:pt x="199" y="2522"/>
                  <a:pt x="216" y="2518"/>
                  <a:pt x="231" y="2496"/>
                </a:cubicBezTo>
                <a:cubicBezTo>
                  <a:pt x="237" y="2477"/>
                  <a:pt x="236" y="2453"/>
                  <a:pt x="250" y="2439"/>
                </a:cubicBezTo>
                <a:cubicBezTo>
                  <a:pt x="273" y="2416"/>
                  <a:pt x="314" y="2391"/>
                  <a:pt x="346" y="2381"/>
                </a:cubicBezTo>
                <a:cubicBezTo>
                  <a:pt x="364" y="2363"/>
                  <a:pt x="376" y="2345"/>
                  <a:pt x="397" y="2330"/>
                </a:cubicBezTo>
                <a:cubicBezTo>
                  <a:pt x="427" y="2285"/>
                  <a:pt x="415" y="2304"/>
                  <a:pt x="435" y="2272"/>
                </a:cubicBezTo>
                <a:cubicBezTo>
                  <a:pt x="443" y="2259"/>
                  <a:pt x="474" y="2247"/>
                  <a:pt x="474" y="2247"/>
                </a:cubicBezTo>
                <a:cubicBezTo>
                  <a:pt x="498" y="2210"/>
                  <a:pt x="541" y="2189"/>
                  <a:pt x="570" y="2157"/>
                </a:cubicBezTo>
                <a:cubicBezTo>
                  <a:pt x="582" y="2143"/>
                  <a:pt x="602" y="2112"/>
                  <a:pt x="602" y="2112"/>
                </a:cubicBezTo>
                <a:cubicBezTo>
                  <a:pt x="612" y="2072"/>
                  <a:pt x="628" y="2039"/>
                  <a:pt x="634" y="1997"/>
                </a:cubicBezTo>
                <a:cubicBezTo>
                  <a:pt x="645" y="1920"/>
                  <a:pt x="653" y="1800"/>
                  <a:pt x="698" y="1735"/>
                </a:cubicBezTo>
                <a:cubicBezTo>
                  <a:pt x="710" y="1694"/>
                  <a:pt x="714" y="1690"/>
                  <a:pt x="704" y="1639"/>
                </a:cubicBezTo>
                <a:cubicBezTo>
                  <a:pt x="701" y="1624"/>
                  <a:pt x="691" y="1594"/>
                  <a:pt x="691" y="1594"/>
                </a:cubicBezTo>
                <a:cubicBezTo>
                  <a:pt x="686" y="1527"/>
                  <a:pt x="673" y="1478"/>
                  <a:pt x="653" y="1415"/>
                </a:cubicBezTo>
                <a:cubicBezTo>
                  <a:pt x="645" y="1318"/>
                  <a:pt x="655" y="1215"/>
                  <a:pt x="679" y="1120"/>
                </a:cubicBezTo>
                <a:cubicBezTo>
                  <a:pt x="689" y="1079"/>
                  <a:pt x="704" y="1042"/>
                  <a:pt x="711" y="999"/>
                </a:cubicBezTo>
                <a:cubicBezTo>
                  <a:pt x="709" y="943"/>
                  <a:pt x="721" y="792"/>
                  <a:pt x="691" y="711"/>
                </a:cubicBezTo>
                <a:cubicBezTo>
                  <a:pt x="691" y="710"/>
                  <a:pt x="701" y="671"/>
                  <a:pt x="704" y="666"/>
                </a:cubicBezTo>
                <a:cubicBezTo>
                  <a:pt x="712" y="652"/>
                  <a:pt x="730" y="627"/>
                  <a:pt x="730" y="627"/>
                </a:cubicBezTo>
                <a:cubicBezTo>
                  <a:pt x="732" y="619"/>
                  <a:pt x="734" y="610"/>
                  <a:pt x="736" y="602"/>
                </a:cubicBezTo>
                <a:cubicBezTo>
                  <a:pt x="738" y="593"/>
                  <a:pt x="741" y="585"/>
                  <a:pt x="743" y="576"/>
                </a:cubicBezTo>
                <a:cubicBezTo>
                  <a:pt x="747" y="559"/>
                  <a:pt x="755" y="525"/>
                  <a:pt x="755" y="525"/>
                </a:cubicBezTo>
                <a:cubicBezTo>
                  <a:pt x="753" y="512"/>
                  <a:pt x="759" y="495"/>
                  <a:pt x="749" y="487"/>
                </a:cubicBezTo>
                <a:cubicBezTo>
                  <a:pt x="739" y="479"/>
                  <a:pt x="724" y="493"/>
                  <a:pt x="711" y="493"/>
                </a:cubicBezTo>
                <a:cubicBezTo>
                  <a:pt x="706" y="493"/>
                  <a:pt x="677" y="482"/>
                  <a:pt x="672" y="480"/>
                </a:cubicBezTo>
                <a:cubicBezTo>
                  <a:pt x="637" y="426"/>
                  <a:pt x="604" y="410"/>
                  <a:pt x="544" y="391"/>
                </a:cubicBezTo>
                <a:cubicBezTo>
                  <a:pt x="499" y="360"/>
                  <a:pt x="448" y="328"/>
                  <a:pt x="416" y="282"/>
                </a:cubicBezTo>
                <a:cubicBezTo>
                  <a:pt x="393" y="249"/>
                  <a:pt x="375" y="215"/>
                  <a:pt x="346" y="186"/>
                </a:cubicBezTo>
                <a:cubicBezTo>
                  <a:pt x="334" y="153"/>
                  <a:pt x="309" y="113"/>
                  <a:pt x="275" y="103"/>
                </a:cubicBezTo>
                <a:cubicBezTo>
                  <a:pt x="252" y="79"/>
                  <a:pt x="210" y="65"/>
                  <a:pt x="179" y="51"/>
                </a:cubicBezTo>
                <a:cubicBezTo>
                  <a:pt x="167" y="46"/>
                  <a:pt x="141" y="39"/>
                  <a:pt x="141" y="39"/>
                </a:cubicBezTo>
                <a:cubicBezTo>
                  <a:pt x="119" y="24"/>
                  <a:pt x="95" y="17"/>
                  <a:pt x="71" y="7"/>
                </a:cubicBezTo>
                <a:cubicBezTo>
                  <a:pt x="63" y="4"/>
                  <a:pt x="45" y="0"/>
                  <a:pt x="45" y="0"/>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59" name="Freeform 47">
            <a:extLst>
              <a:ext uri="{FF2B5EF4-FFF2-40B4-BE49-F238E27FC236}">
                <a16:creationId xmlns:a16="http://schemas.microsoft.com/office/drawing/2014/main" id="{6FD519A6-2D4B-43F8-9D73-8E409B04D643}"/>
              </a:ext>
            </a:extLst>
          </p:cNvPr>
          <p:cNvSpPr>
            <a:spLocks/>
          </p:cNvSpPr>
          <p:nvPr/>
        </p:nvSpPr>
        <p:spPr bwMode="auto">
          <a:xfrm>
            <a:off x="4283075" y="3738563"/>
            <a:ext cx="44450" cy="376237"/>
          </a:xfrm>
          <a:custGeom>
            <a:avLst/>
            <a:gdLst>
              <a:gd name="T0" fmla="*/ 2147483647 w 28"/>
              <a:gd name="T1" fmla="*/ 2147483647 h 237"/>
              <a:gd name="T2" fmla="*/ 2147483647 w 28"/>
              <a:gd name="T3" fmla="*/ 2147483647 h 237"/>
              <a:gd name="T4" fmla="*/ 2147483647 w 28"/>
              <a:gd name="T5" fmla="*/ 0 h 237"/>
              <a:gd name="T6" fmla="*/ 0 60000 65536"/>
              <a:gd name="T7" fmla="*/ 0 60000 65536"/>
              <a:gd name="T8" fmla="*/ 0 60000 65536"/>
              <a:gd name="T9" fmla="*/ 0 w 28"/>
              <a:gd name="T10" fmla="*/ 0 h 237"/>
              <a:gd name="T11" fmla="*/ 28 w 28"/>
              <a:gd name="T12" fmla="*/ 237 h 237"/>
            </a:gdLst>
            <a:ahLst/>
            <a:cxnLst>
              <a:cxn ang="T6">
                <a:pos x="T0" y="T1"/>
              </a:cxn>
              <a:cxn ang="T7">
                <a:pos x="T2" y="T3"/>
              </a:cxn>
              <a:cxn ang="T8">
                <a:pos x="T4" y="T5"/>
              </a:cxn>
            </a:cxnLst>
            <a:rect l="T9" t="T10" r="T11" b="T12"/>
            <a:pathLst>
              <a:path w="28" h="237">
                <a:moveTo>
                  <a:pt x="22" y="237"/>
                </a:moveTo>
                <a:cubicBezTo>
                  <a:pt x="16" y="218"/>
                  <a:pt x="9" y="199"/>
                  <a:pt x="3" y="179"/>
                </a:cubicBezTo>
                <a:cubicBezTo>
                  <a:pt x="7" y="101"/>
                  <a:pt x="0" y="61"/>
                  <a:pt x="28"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60" name="Freeform 48">
            <a:extLst>
              <a:ext uri="{FF2B5EF4-FFF2-40B4-BE49-F238E27FC236}">
                <a16:creationId xmlns:a16="http://schemas.microsoft.com/office/drawing/2014/main" id="{5A4A8025-D2FC-4BFF-A976-E687FCE8CB98}"/>
              </a:ext>
            </a:extLst>
          </p:cNvPr>
          <p:cNvSpPr>
            <a:spLocks/>
          </p:cNvSpPr>
          <p:nvPr/>
        </p:nvSpPr>
        <p:spPr bwMode="auto">
          <a:xfrm>
            <a:off x="4165600" y="3433763"/>
            <a:ext cx="265113" cy="711200"/>
          </a:xfrm>
          <a:custGeom>
            <a:avLst/>
            <a:gdLst>
              <a:gd name="T0" fmla="*/ 0 w 167"/>
              <a:gd name="T1" fmla="*/ 2147483647 h 448"/>
              <a:gd name="T2" fmla="*/ 2147483647 w 167"/>
              <a:gd name="T3" fmla="*/ 2147483647 h 448"/>
              <a:gd name="T4" fmla="*/ 2147483647 w 167"/>
              <a:gd name="T5" fmla="*/ 2147483647 h 448"/>
              <a:gd name="T6" fmla="*/ 2147483647 w 167"/>
              <a:gd name="T7" fmla="*/ 2147483647 h 448"/>
              <a:gd name="T8" fmla="*/ 2147483647 w 167"/>
              <a:gd name="T9" fmla="*/ 0 h 448"/>
              <a:gd name="T10" fmla="*/ 0 60000 65536"/>
              <a:gd name="T11" fmla="*/ 0 60000 65536"/>
              <a:gd name="T12" fmla="*/ 0 60000 65536"/>
              <a:gd name="T13" fmla="*/ 0 60000 65536"/>
              <a:gd name="T14" fmla="*/ 0 60000 65536"/>
              <a:gd name="T15" fmla="*/ 0 w 167"/>
              <a:gd name="T16" fmla="*/ 0 h 448"/>
              <a:gd name="T17" fmla="*/ 167 w 167"/>
              <a:gd name="T18" fmla="*/ 448 h 448"/>
            </a:gdLst>
            <a:ahLst/>
            <a:cxnLst>
              <a:cxn ang="T10">
                <a:pos x="T0" y="T1"/>
              </a:cxn>
              <a:cxn ang="T11">
                <a:pos x="T2" y="T3"/>
              </a:cxn>
              <a:cxn ang="T12">
                <a:pos x="T4" y="T5"/>
              </a:cxn>
              <a:cxn ang="T13">
                <a:pos x="T6" y="T7"/>
              </a:cxn>
              <a:cxn ang="T14">
                <a:pos x="T8" y="T9"/>
              </a:cxn>
            </a:cxnLst>
            <a:rect l="T15" t="T16" r="T17" b="T18"/>
            <a:pathLst>
              <a:path w="167" h="448">
                <a:moveTo>
                  <a:pt x="0" y="448"/>
                </a:moveTo>
                <a:cubicBezTo>
                  <a:pt x="6" y="334"/>
                  <a:pt x="2" y="143"/>
                  <a:pt x="115" y="71"/>
                </a:cubicBezTo>
                <a:cubicBezTo>
                  <a:pt x="117" y="64"/>
                  <a:pt x="117" y="56"/>
                  <a:pt x="122" y="51"/>
                </a:cubicBezTo>
                <a:cubicBezTo>
                  <a:pt x="127" y="46"/>
                  <a:pt x="136" y="50"/>
                  <a:pt x="141" y="45"/>
                </a:cubicBezTo>
                <a:cubicBezTo>
                  <a:pt x="167" y="19"/>
                  <a:pt x="166" y="20"/>
                  <a:pt x="166"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61" name="Freeform 49">
            <a:extLst>
              <a:ext uri="{FF2B5EF4-FFF2-40B4-BE49-F238E27FC236}">
                <a16:creationId xmlns:a16="http://schemas.microsoft.com/office/drawing/2014/main" id="{48ADD148-3DA0-44D3-94A0-E73C077A5F3C}"/>
              </a:ext>
            </a:extLst>
          </p:cNvPr>
          <p:cNvSpPr>
            <a:spLocks/>
          </p:cNvSpPr>
          <p:nvPr/>
        </p:nvSpPr>
        <p:spPr bwMode="auto">
          <a:xfrm>
            <a:off x="2600325" y="3738563"/>
            <a:ext cx="590550" cy="427037"/>
          </a:xfrm>
          <a:custGeom>
            <a:avLst/>
            <a:gdLst>
              <a:gd name="T0" fmla="*/ 2147483647 w 372"/>
              <a:gd name="T1" fmla="*/ 2147483647 h 269"/>
              <a:gd name="T2" fmla="*/ 2147483647 w 372"/>
              <a:gd name="T3" fmla="*/ 2147483647 h 269"/>
              <a:gd name="T4" fmla="*/ 2147483647 w 372"/>
              <a:gd name="T5" fmla="*/ 2147483647 h 269"/>
              <a:gd name="T6" fmla="*/ 2147483647 w 372"/>
              <a:gd name="T7" fmla="*/ 2147483647 h 269"/>
              <a:gd name="T8" fmla="*/ 2147483647 w 372"/>
              <a:gd name="T9" fmla="*/ 2147483647 h 269"/>
              <a:gd name="T10" fmla="*/ 2147483647 w 372"/>
              <a:gd name="T11" fmla="*/ 2147483647 h 269"/>
              <a:gd name="T12" fmla="*/ 2147483647 w 372"/>
              <a:gd name="T13" fmla="*/ 2147483647 h 269"/>
              <a:gd name="T14" fmla="*/ 2147483647 w 372"/>
              <a:gd name="T15" fmla="*/ 2147483647 h 269"/>
              <a:gd name="T16" fmla="*/ 2147483647 w 372"/>
              <a:gd name="T17" fmla="*/ 2147483647 h 269"/>
              <a:gd name="T18" fmla="*/ 2147483647 w 372"/>
              <a:gd name="T19" fmla="*/ 2147483647 h 269"/>
              <a:gd name="T20" fmla="*/ 2147483647 w 372"/>
              <a:gd name="T21" fmla="*/ 2147483647 h 269"/>
              <a:gd name="T22" fmla="*/ 0 w 372"/>
              <a:gd name="T23" fmla="*/ 0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2"/>
              <a:gd name="T37" fmla="*/ 0 h 269"/>
              <a:gd name="T38" fmla="*/ 372 w 372"/>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2" h="269">
                <a:moveTo>
                  <a:pt x="372" y="269"/>
                </a:moveTo>
                <a:cubicBezTo>
                  <a:pt x="357" y="265"/>
                  <a:pt x="336" y="269"/>
                  <a:pt x="327" y="256"/>
                </a:cubicBezTo>
                <a:cubicBezTo>
                  <a:pt x="315" y="238"/>
                  <a:pt x="315" y="234"/>
                  <a:pt x="295" y="224"/>
                </a:cubicBezTo>
                <a:cubicBezTo>
                  <a:pt x="271" y="212"/>
                  <a:pt x="243" y="201"/>
                  <a:pt x="218" y="192"/>
                </a:cubicBezTo>
                <a:cubicBezTo>
                  <a:pt x="203" y="169"/>
                  <a:pt x="189" y="169"/>
                  <a:pt x="167" y="154"/>
                </a:cubicBezTo>
                <a:cubicBezTo>
                  <a:pt x="130" y="100"/>
                  <a:pt x="179" y="164"/>
                  <a:pt x="135" y="128"/>
                </a:cubicBezTo>
                <a:cubicBezTo>
                  <a:pt x="129" y="123"/>
                  <a:pt x="128" y="114"/>
                  <a:pt x="122" y="109"/>
                </a:cubicBezTo>
                <a:cubicBezTo>
                  <a:pt x="110" y="99"/>
                  <a:pt x="97" y="91"/>
                  <a:pt x="84" y="83"/>
                </a:cubicBezTo>
                <a:cubicBezTo>
                  <a:pt x="77" y="79"/>
                  <a:pt x="70" y="76"/>
                  <a:pt x="64" y="71"/>
                </a:cubicBezTo>
                <a:cubicBezTo>
                  <a:pt x="50" y="59"/>
                  <a:pt x="26" y="32"/>
                  <a:pt x="26" y="32"/>
                </a:cubicBezTo>
                <a:cubicBezTo>
                  <a:pt x="24" y="26"/>
                  <a:pt x="24" y="18"/>
                  <a:pt x="20" y="13"/>
                </a:cubicBezTo>
                <a:cubicBezTo>
                  <a:pt x="15" y="7"/>
                  <a:pt x="0" y="0"/>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62" name="Freeform 50">
            <a:extLst>
              <a:ext uri="{FF2B5EF4-FFF2-40B4-BE49-F238E27FC236}">
                <a16:creationId xmlns:a16="http://schemas.microsoft.com/office/drawing/2014/main" id="{E7E1C940-6063-4EC7-A523-6BE32E358F97}"/>
              </a:ext>
            </a:extLst>
          </p:cNvPr>
          <p:cNvSpPr>
            <a:spLocks/>
          </p:cNvSpPr>
          <p:nvPr/>
        </p:nvSpPr>
        <p:spPr bwMode="auto">
          <a:xfrm>
            <a:off x="2590800" y="3708400"/>
            <a:ext cx="528638" cy="690563"/>
          </a:xfrm>
          <a:custGeom>
            <a:avLst/>
            <a:gdLst>
              <a:gd name="T0" fmla="*/ 2147483647 w 333"/>
              <a:gd name="T1" fmla="*/ 2147483647 h 435"/>
              <a:gd name="T2" fmla="*/ 2147483647 w 333"/>
              <a:gd name="T3" fmla="*/ 2147483647 h 435"/>
              <a:gd name="T4" fmla="*/ 2147483647 w 333"/>
              <a:gd name="T5" fmla="*/ 2147483647 h 435"/>
              <a:gd name="T6" fmla="*/ 2147483647 w 333"/>
              <a:gd name="T7" fmla="*/ 2147483647 h 435"/>
              <a:gd name="T8" fmla="*/ 2147483647 w 333"/>
              <a:gd name="T9" fmla="*/ 2147483647 h 435"/>
              <a:gd name="T10" fmla="*/ 2147483647 w 333"/>
              <a:gd name="T11" fmla="*/ 2147483647 h 435"/>
              <a:gd name="T12" fmla="*/ 2147483647 w 333"/>
              <a:gd name="T13" fmla="*/ 2147483647 h 435"/>
              <a:gd name="T14" fmla="*/ 2147483647 w 333"/>
              <a:gd name="T15" fmla="*/ 2147483647 h 435"/>
              <a:gd name="T16" fmla="*/ 2147483647 w 333"/>
              <a:gd name="T17" fmla="*/ 2147483647 h 435"/>
              <a:gd name="T18" fmla="*/ 2147483647 w 333"/>
              <a:gd name="T19" fmla="*/ 2147483647 h 435"/>
              <a:gd name="T20" fmla="*/ 2147483647 w 333"/>
              <a:gd name="T21" fmla="*/ 2147483647 h 435"/>
              <a:gd name="T22" fmla="*/ 2147483647 w 333"/>
              <a:gd name="T23" fmla="*/ 2147483647 h 435"/>
              <a:gd name="T24" fmla="*/ 2147483647 w 333"/>
              <a:gd name="T25" fmla="*/ 2147483647 h 435"/>
              <a:gd name="T26" fmla="*/ 0 w 333"/>
              <a:gd name="T27" fmla="*/ 0 h 4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3"/>
              <a:gd name="T43" fmla="*/ 0 h 435"/>
              <a:gd name="T44" fmla="*/ 333 w 333"/>
              <a:gd name="T45" fmla="*/ 435 h 4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3" h="435">
                <a:moveTo>
                  <a:pt x="333" y="435"/>
                </a:moveTo>
                <a:cubicBezTo>
                  <a:pt x="331" y="429"/>
                  <a:pt x="331" y="421"/>
                  <a:pt x="326" y="416"/>
                </a:cubicBezTo>
                <a:cubicBezTo>
                  <a:pt x="321" y="411"/>
                  <a:pt x="278" y="393"/>
                  <a:pt x="269" y="390"/>
                </a:cubicBezTo>
                <a:cubicBezTo>
                  <a:pt x="265" y="384"/>
                  <a:pt x="261" y="376"/>
                  <a:pt x="256" y="371"/>
                </a:cubicBezTo>
                <a:cubicBezTo>
                  <a:pt x="251" y="366"/>
                  <a:pt x="242" y="364"/>
                  <a:pt x="237" y="358"/>
                </a:cubicBezTo>
                <a:cubicBezTo>
                  <a:pt x="201" y="314"/>
                  <a:pt x="265" y="363"/>
                  <a:pt x="211" y="326"/>
                </a:cubicBezTo>
                <a:cubicBezTo>
                  <a:pt x="203" y="300"/>
                  <a:pt x="176" y="277"/>
                  <a:pt x="154" y="262"/>
                </a:cubicBezTo>
                <a:cubicBezTo>
                  <a:pt x="139" y="240"/>
                  <a:pt x="137" y="226"/>
                  <a:pt x="115" y="211"/>
                </a:cubicBezTo>
                <a:cubicBezTo>
                  <a:pt x="111" y="205"/>
                  <a:pt x="107" y="197"/>
                  <a:pt x="102" y="192"/>
                </a:cubicBezTo>
                <a:cubicBezTo>
                  <a:pt x="97" y="187"/>
                  <a:pt x="88" y="185"/>
                  <a:pt x="83" y="179"/>
                </a:cubicBezTo>
                <a:cubicBezTo>
                  <a:pt x="79" y="174"/>
                  <a:pt x="80" y="166"/>
                  <a:pt x="77" y="160"/>
                </a:cubicBezTo>
                <a:cubicBezTo>
                  <a:pt x="69" y="147"/>
                  <a:pt x="60" y="135"/>
                  <a:pt x="51" y="122"/>
                </a:cubicBezTo>
                <a:cubicBezTo>
                  <a:pt x="47" y="115"/>
                  <a:pt x="38" y="102"/>
                  <a:pt x="38" y="102"/>
                </a:cubicBezTo>
                <a:cubicBezTo>
                  <a:pt x="27" y="69"/>
                  <a:pt x="0" y="34"/>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63" name="Freeform 51">
            <a:extLst>
              <a:ext uri="{FF2B5EF4-FFF2-40B4-BE49-F238E27FC236}">
                <a16:creationId xmlns:a16="http://schemas.microsoft.com/office/drawing/2014/main" id="{1C6E22B0-F36B-421A-8840-98CDB0D4081F}"/>
              </a:ext>
            </a:extLst>
          </p:cNvPr>
          <p:cNvSpPr>
            <a:spLocks/>
          </p:cNvSpPr>
          <p:nvPr/>
        </p:nvSpPr>
        <p:spPr bwMode="auto">
          <a:xfrm>
            <a:off x="1787525" y="4530725"/>
            <a:ext cx="985838" cy="122238"/>
          </a:xfrm>
          <a:custGeom>
            <a:avLst/>
            <a:gdLst>
              <a:gd name="T0" fmla="*/ 2147483647 w 621"/>
              <a:gd name="T1" fmla="*/ 2147483647 h 77"/>
              <a:gd name="T2" fmla="*/ 2147483647 w 621"/>
              <a:gd name="T3" fmla="*/ 0 h 77"/>
              <a:gd name="T4" fmla="*/ 0 w 621"/>
              <a:gd name="T5" fmla="*/ 2147483647 h 77"/>
              <a:gd name="T6" fmla="*/ 0 60000 65536"/>
              <a:gd name="T7" fmla="*/ 0 60000 65536"/>
              <a:gd name="T8" fmla="*/ 0 60000 65536"/>
              <a:gd name="T9" fmla="*/ 0 w 621"/>
              <a:gd name="T10" fmla="*/ 0 h 77"/>
              <a:gd name="T11" fmla="*/ 621 w 621"/>
              <a:gd name="T12" fmla="*/ 77 h 77"/>
            </a:gdLst>
            <a:ahLst/>
            <a:cxnLst>
              <a:cxn ang="T6">
                <a:pos x="T0" y="T1"/>
              </a:cxn>
              <a:cxn ang="T7">
                <a:pos x="T2" y="T3"/>
              </a:cxn>
              <a:cxn ang="T8">
                <a:pos x="T4" y="T5"/>
              </a:cxn>
            </a:cxnLst>
            <a:rect l="T9" t="T10" r="T11" b="T12"/>
            <a:pathLst>
              <a:path w="621" h="77">
                <a:moveTo>
                  <a:pt x="621" y="77"/>
                </a:moveTo>
                <a:cubicBezTo>
                  <a:pt x="548" y="27"/>
                  <a:pt x="419" y="13"/>
                  <a:pt x="333" y="0"/>
                </a:cubicBezTo>
                <a:cubicBezTo>
                  <a:pt x="221" y="6"/>
                  <a:pt x="112" y="26"/>
                  <a:pt x="0" y="26"/>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64" name="Freeform 52">
            <a:extLst>
              <a:ext uri="{FF2B5EF4-FFF2-40B4-BE49-F238E27FC236}">
                <a16:creationId xmlns:a16="http://schemas.microsoft.com/office/drawing/2014/main" id="{3F979996-8026-4F41-A52D-FE859C630689}"/>
              </a:ext>
            </a:extLst>
          </p:cNvPr>
          <p:cNvSpPr>
            <a:spLocks/>
          </p:cNvSpPr>
          <p:nvPr/>
        </p:nvSpPr>
        <p:spPr bwMode="auto">
          <a:xfrm>
            <a:off x="2235200" y="4886325"/>
            <a:ext cx="415925" cy="214313"/>
          </a:xfrm>
          <a:custGeom>
            <a:avLst/>
            <a:gdLst>
              <a:gd name="T0" fmla="*/ 2147483647 w 262"/>
              <a:gd name="T1" fmla="*/ 2147483647 h 135"/>
              <a:gd name="T2" fmla="*/ 2147483647 w 262"/>
              <a:gd name="T3" fmla="*/ 2147483647 h 135"/>
              <a:gd name="T4" fmla="*/ 2147483647 w 262"/>
              <a:gd name="T5" fmla="*/ 2147483647 h 135"/>
              <a:gd name="T6" fmla="*/ 2147483647 w 262"/>
              <a:gd name="T7" fmla="*/ 2147483647 h 135"/>
              <a:gd name="T8" fmla="*/ 2147483647 w 262"/>
              <a:gd name="T9" fmla="*/ 2147483647 h 135"/>
              <a:gd name="T10" fmla="*/ 2147483647 w 262"/>
              <a:gd name="T11" fmla="*/ 2147483647 h 135"/>
              <a:gd name="T12" fmla="*/ 0 w 262"/>
              <a:gd name="T13" fmla="*/ 0 h 135"/>
              <a:gd name="T14" fmla="*/ 0 60000 65536"/>
              <a:gd name="T15" fmla="*/ 0 60000 65536"/>
              <a:gd name="T16" fmla="*/ 0 60000 65536"/>
              <a:gd name="T17" fmla="*/ 0 60000 65536"/>
              <a:gd name="T18" fmla="*/ 0 60000 65536"/>
              <a:gd name="T19" fmla="*/ 0 60000 65536"/>
              <a:gd name="T20" fmla="*/ 0 60000 65536"/>
              <a:gd name="T21" fmla="*/ 0 w 262"/>
              <a:gd name="T22" fmla="*/ 0 h 135"/>
              <a:gd name="T23" fmla="*/ 262 w 262"/>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2" h="135">
                <a:moveTo>
                  <a:pt x="262" y="135"/>
                </a:moveTo>
                <a:cubicBezTo>
                  <a:pt x="254" y="122"/>
                  <a:pt x="245" y="109"/>
                  <a:pt x="237" y="96"/>
                </a:cubicBezTo>
                <a:cubicBezTo>
                  <a:pt x="230" y="85"/>
                  <a:pt x="198" y="84"/>
                  <a:pt x="198" y="84"/>
                </a:cubicBezTo>
                <a:cubicBezTo>
                  <a:pt x="168" y="64"/>
                  <a:pt x="136" y="62"/>
                  <a:pt x="102" y="52"/>
                </a:cubicBezTo>
                <a:cubicBezTo>
                  <a:pt x="81" y="38"/>
                  <a:pt x="59" y="34"/>
                  <a:pt x="38" y="20"/>
                </a:cubicBezTo>
                <a:cubicBezTo>
                  <a:pt x="32" y="16"/>
                  <a:pt x="26" y="11"/>
                  <a:pt x="19" y="7"/>
                </a:cubicBezTo>
                <a:cubicBezTo>
                  <a:pt x="13" y="4"/>
                  <a:pt x="0" y="0"/>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65" name="Freeform 53">
            <a:extLst>
              <a:ext uri="{FF2B5EF4-FFF2-40B4-BE49-F238E27FC236}">
                <a16:creationId xmlns:a16="http://schemas.microsoft.com/office/drawing/2014/main" id="{C44F5966-EAD4-48FF-B349-81061A578EA4}"/>
              </a:ext>
            </a:extLst>
          </p:cNvPr>
          <p:cNvSpPr>
            <a:spLocks/>
          </p:cNvSpPr>
          <p:nvPr/>
        </p:nvSpPr>
        <p:spPr bwMode="auto">
          <a:xfrm>
            <a:off x="2235200" y="4927600"/>
            <a:ext cx="325438" cy="284163"/>
          </a:xfrm>
          <a:custGeom>
            <a:avLst/>
            <a:gdLst>
              <a:gd name="T0" fmla="*/ 2147483647 w 205"/>
              <a:gd name="T1" fmla="*/ 2147483647 h 179"/>
              <a:gd name="T2" fmla="*/ 2147483647 w 205"/>
              <a:gd name="T3" fmla="*/ 2147483647 h 179"/>
              <a:gd name="T4" fmla="*/ 2147483647 w 205"/>
              <a:gd name="T5" fmla="*/ 2147483647 h 179"/>
              <a:gd name="T6" fmla="*/ 0 w 205"/>
              <a:gd name="T7" fmla="*/ 0 h 179"/>
              <a:gd name="T8" fmla="*/ 0 60000 65536"/>
              <a:gd name="T9" fmla="*/ 0 60000 65536"/>
              <a:gd name="T10" fmla="*/ 0 60000 65536"/>
              <a:gd name="T11" fmla="*/ 0 60000 65536"/>
              <a:gd name="T12" fmla="*/ 0 w 205"/>
              <a:gd name="T13" fmla="*/ 0 h 179"/>
              <a:gd name="T14" fmla="*/ 205 w 205"/>
              <a:gd name="T15" fmla="*/ 179 h 179"/>
            </a:gdLst>
            <a:ahLst/>
            <a:cxnLst>
              <a:cxn ang="T8">
                <a:pos x="T0" y="T1"/>
              </a:cxn>
              <a:cxn ang="T9">
                <a:pos x="T2" y="T3"/>
              </a:cxn>
              <a:cxn ang="T10">
                <a:pos x="T4" y="T5"/>
              </a:cxn>
              <a:cxn ang="T11">
                <a:pos x="T6" y="T7"/>
              </a:cxn>
            </a:cxnLst>
            <a:rect l="T12" t="T13" r="T14" b="T15"/>
            <a:pathLst>
              <a:path w="205" h="179">
                <a:moveTo>
                  <a:pt x="205" y="179"/>
                </a:moveTo>
                <a:cubicBezTo>
                  <a:pt x="174" y="134"/>
                  <a:pt x="134" y="102"/>
                  <a:pt x="83" y="83"/>
                </a:cubicBezTo>
                <a:cubicBezTo>
                  <a:pt x="68" y="61"/>
                  <a:pt x="68" y="47"/>
                  <a:pt x="45" y="32"/>
                </a:cubicBezTo>
                <a:cubicBezTo>
                  <a:pt x="30" y="11"/>
                  <a:pt x="22" y="10"/>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66" name="Freeform 54">
            <a:extLst>
              <a:ext uri="{FF2B5EF4-FFF2-40B4-BE49-F238E27FC236}">
                <a16:creationId xmlns:a16="http://schemas.microsoft.com/office/drawing/2014/main" id="{4A9BF221-70F0-45B5-9A90-8B1A3010AD1F}"/>
              </a:ext>
            </a:extLst>
          </p:cNvPr>
          <p:cNvSpPr>
            <a:spLocks/>
          </p:cNvSpPr>
          <p:nvPr/>
        </p:nvSpPr>
        <p:spPr bwMode="auto">
          <a:xfrm>
            <a:off x="1971675" y="4622800"/>
            <a:ext cx="304800" cy="720725"/>
          </a:xfrm>
          <a:custGeom>
            <a:avLst/>
            <a:gdLst>
              <a:gd name="T0" fmla="*/ 2147483647 w 192"/>
              <a:gd name="T1" fmla="*/ 2147483647 h 454"/>
              <a:gd name="T2" fmla="*/ 2147483647 w 192"/>
              <a:gd name="T3" fmla="*/ 2147483647 h 454"/>
              <a:gd name="T4" fmla="*/ 2147483647 w 192"/>
              <a:gd name="T5" fmla="*/ 2147483647 h 454"/>
              <a:gd name="T6" fmla="*/ 0 w 192"/>
              <a:gd name="T7" fmla="*/ 0 h 454"/>
              <a:gd name="T8" fmla="*/ 0 60000 65536"/>
              <a:gd name="T9" fmla="*/ 0 60000 65536"/>
              <a:gd name="T10" fmla="*/ 0 60000 65536"/>
              <a:gd name="T11" fmla="*/ 0 60000 65536"/>
              <a:gd name="T12" fmla="*/ 0 w 192"/>
              <a:gd name="T13" fmla="*/ 0 h 454"/>
              <a:gd name="T14" fmla="*/ 192 w 192"/>
              <a:gd name="T15" fmla="*/ 454 h 454"/>
            </a:gdLst>
            <a:ahLst/>
            <a:cxnLst>
              <a:cxn ang="T8">
                <a:pos x="T0" y="T1"/>
              </a:cxn>
              <a:cxn ang="T9">
                <a:pos x="T2" y="T3"/>
              </a:cxn>
              <a:cxn ang="T10">
                <a:pos x="T4" y="T5"/>
              </a:cxn>
              <a:cxn ang="T11">
                <a:pos x="T6" y="T7"/>
              </a:cxn>
            </a:cxnLst>
            <a:rect l="T12" t="T13" r="T14" b="T15"/>
            <a:pathLst>
              <a:path w="192" h="454">
                <a:moveTo>
                  <a:pt x="192" y="454"/>
                </a:moveTo>
                <a:cubicBezTo>
                  <a:pt x="183" y="386"/>
                  <a:pt x="160" y="307"/>
                  <a:pt x="121" y="250"/>
                </a:cubicBezTo>
                <a:cubicBezTo>
                  <a:pt x="101" y="182"/>
                  <a:pt x="94" y="80"/>
                  <a:pt x="32" y="38"/>
                </a:cubicBezTo>
                <a:cubicBezTo>
                  <a:pt x="20" y="6"/>
                  <a:pt x="12" y="26"/>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67" name="Freeform 55">
            <a:extLst>
              <a:ext uri="{FF2B5EF4-FFF2-40B4-BE49-F238E27FC236}">
                <a16:creationId xmlns:a16="http://schemas.microsoft.com/office/drawing/2014/main" id="{00F86C5B-F6FB-4B4A-952E-E90932E0CD3C}"/>
              </a:ext>
            </a:extLst>
          </p:cNvPr>
          <p:cNvSpPr>
            <a:spLocks/>
          </p:cNvSpPr>
          <p:nvPr/>
        </p:nvSpPr>
        <p:spPr bwMode="auto">
          <a:xfrm>
            <a:off x="1311275" y="5405438"/>
            <a:ext cx="568325" cy="568325"/>
          </a:xfrm>
          <a:custGeom>
            <a:avLst/>
            <a:gdLst>
              <a:gd name="T0" fmla="*/ 2147483647 w 358"/>
              <a:gd name="T1" fmla="*/ 2147483647 h 358"/>
              <a:gd name="T2" fmla="*/ 2147483647 w 358"/>
              <a:gd name="T3" fmla="*/ 2147483647 h 358"/>
              <a:gd name="T4" fmla="*/ 2147483647 w 358"/>
              <a:gd name="T5" fmla="*/ 2147483647 h 358"/>
              <a:gd name="T6" fmla="*/ 2147483647 w 358"/>
              <a:gd name="T7" fmla="*/ 2147483647 h 358"/>
              <a:gd name="T8" fmla="*/ 2147483647 w 358"/>
              <a:gd name="T9" fmla="*/ 2147483647 h 358"/>
              <a:gd name="T10" fmla="*/ 2147483647 w 358"/>
              <a:gd name="T11" fmla="*/ 2147483647 h 358"/>
              <a:gd name="T12" fmla="*/ 2147483647 w 358"/>
              <a:gd name="T13" fmla="*/ 2147483647 h 358"/>
              <a:gd name="T14" fmla="*/ 0 w 358"/>
              <a:gd name="T15" fmla="*/ 0 h 358"/>
              <a:gd name="T16" fmla="*/ 0 60000 65536"/>
              <a:gd name="T17" fmla="*/ 0 60000 65536"/>
              <a:gd name="T18" fmla="*/ 0 60000 65536"/>
              <a:gd name="T19" fmla="*/ 0 60000 65536"/>
              <a:gd name="T20" fmla="*/ 0 60000 65536"/>
              <a:gd name="T21" fmla="*/ 0 60000 65536"/>
              <a:gd name="T22" fmla="*/ 0 60000 65536"/>
              <a:gd name="T23" fmla="*/ 0 60000 65536"/>
              <a:gd name="T24" fmla="*/ 0 w 358"/>
              <a:gd name="T25" fmla="*/ 0 h 358"/>
              <a:gd name="T26" fmla="*/ 358 w 358"/>
              <a:gd name="T27" fmla="*/ 358 h 3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8" h="358">
                <a:moveTo>
                  <a:pt x="358" y="358"/>
                </a:moveTo>
                <a:cubicBezTo>
                  <a:pt x="324" y="336"/>
                  <a:pt x="295" y="311"/>
                  <a:pt x="262" y="288"/>
                </a:cubicBezTo>
                <a:cubicBezTo>
                  <a:pt x="232" y="243"/>
                  <a:pt x="249" y="257"/>
                  <a:pt x="217" y="237"/>
                </a:cubicBezTo>
                <a:cubicBezTo>
                  <a:pt x="205" y="196"/>
                  <a:pt x="182" y="152"/>
                  <a:pt x="153" y="121"/>
                </a:cubicBezTo>
                <a:cubicBezTo>
                  <a:pt x="143" y="90"/>
                  <a:pt x="127" y="68"/>
                  <a:pt x="96" y="57"/>
                </a:cubicBezTo>
                <a:cubicBezTo>
                  <a:pt x="70" y="19"/>
                  <a:pt x="100" y="53"/>
                  <a:pt x="57" y="32"/>
                </a:cubicBezTo>
                <a:cubicBezTo>
                  <a:pt x="43" y="25"/>
                  <a:pt x="34" y="11"/>
                  <a:pt x="19" y="6"/>
                </a:cubicBezTo>
                <a:cubicBezTo>
                  <a:pt x="13" y="4"/>
                  <a:pt x="0" y="0"/>
                  <a:pt x="0" y="0"/>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68" name="Freeform 56">
            <a:extLst>
              <a:ext uri="{FF2B5EF4-FFF2-40B4-BE49-F238E27FC236}">
                <a16:creationId xmlns:a16="http://schemas.microsoft.com/office/drawing/2014/main" id="{36EF1784-3398-45ED-B208-8CF5D862DAC1}"/>
              </a:ext>
            </a:extLst>
          </p:cNvPr>
          <p:cNvSpPr>
            <a:spLocks/>
          </p:cNvSpPr>
          <p:nvPr/>
        </p:nvSpPr>
        <p:spPr bwMode="auto">
          <a:xfrm>
            <a:off x="1108075" y="6594475"/>
            <a:ext cx="649288" cy="101600"/>
          </a:xfrm>
          <a:custGeom>
            <a:avLst/>
            <a:gdLst>
              <a:gd name="T0" fmla="*/ 2147483647 w 409"/>
              <a:gd name="T1" fmla="*/ 2147483647 h 64"/>
              <a:gd name="T2" fmla="*/ 2147483647 w 409"/>
              <a:gd name="T3" fmla="*/ 0 h 64"/>
              <a:gd name="T4" fmla="*/ 2147483647 w 409"/>
              <a:gd name="T5" fmla="*/ 2147483647 h 64"/>
              <a:gd name="T6" fmla="*/ 2147483647 w 409"/>
              <a:gd name="T7" fmla="*/ 2147483647 h 64"/>
              <a:gd name="T8" fmla="*/ 2147483647 w 409"/>
              <a:gd name="T9" fmla="*/ 2147483647 h 64"/>
              <a:gd name="T10" fmla="*/ 2147483647 w 409"/>
              <a:gd name="T11" fmla="*/ 2147483647 h 64"/>
              <a:gd name="T12" fmla="*/ 2147483647 w 409"/>
              <a:gd name="T13" fmla="*/ 2147483647 h 64"/>
              <a:gd name="T14" fmla="*/ 0 w 409"/>
              <a:gd name="T15" fmla="*/ 2147483647 h 64"/>
              <a:gd name="T16" fmla="*/ 0 60000 65536"/>
              <a:gd name="T17" fmla="*/ 0 60000 65536"/>
              <a:gd name="T18" fmla="*/ 0 60000 65536"/>
              <a:gd name="T19" fmla="*/ 0 60000 65536"/>
              <a:gd name="T20" fmla="*/ 0 60000 65536"/>
              <a:gd name="T21" fmla="*/ 0 60000 65536"/>
              <a:gd name="T22" fmla="*/ 0 60000 65536"/>
              <a:gd name="T23" fmla="*/ 0 60000 65536"/>
              <a:gd name="T24" fmla="*/ 0 w 409"/>
              <a:gd name="T25" fmla="*/ 0 h 64"/>
              <a:gd name="T26" fmla="*/ 409 w 409"/>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9" h="64">
                <a:moveTo>
                  <a:pt x="409" y="25"/>
                </a:moveTo>
                <a:cubicBezTo>
                  <a:pt x="348" y="6"/>
                  <a:pt x="304" y="4"/>
                  <a:pt x="236" y="0"/>
                </a:cubicBezTo>
                <a:cubicBezTo>
                  <a:pt x="196" y="13"/>
                  <a:pt x="165" y="15"/>
                  <a:pt x="121" y="19"/>
                </a:cubicBezTo>
                <a:cubicBezTo>
                  <a:pt x="115" y="21"/>
                  <a:pt x="108" y="23"/>
                  <a:pt x="102" y="25"/>
                </a:cubicBezTo>
                <a:cubicBezTo>
                  <a:pt x="93" y="27"/>
                  <a:pt x="85" y="29"/>
                  <a:pt x="76" y="32"/>
                </a:cubicBezTo>
                <a:cubicBezTo>
                  <a:pt x="63" y="36"/>
                  <a:pt x="38" y="44"/>
                  <a:pt x="38" y="44"/>
                </a:cubicBezTo>
                <a:cubicBezTo>
                  <a:pt x="32" y="48"/>
                  <a:pt x="26" y="53"/>
                  <a:pt x="19" y="57"/>
                </a:cubicBezTo>
                <a:cubicBezTo>
                  <a:pt x="13" y="60"/>
                  <a:pt x="0" y="64"/>
                  <a:pt x="0" y="64"/>
                </a:cubicBezTo>
              </a:path>
            </a:pathLst>
          </a:custGeom>
          <a:noFill/>
          <a:ln w="3492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22916"/>
                                        </p:tgtEl>
                                        <p:attrNameLst>
                                          <p:attrName>style.visibility</p:attrName>
                                        </p:attrNameLst>
                                      </p:cBhvr>
                                      <p:to>
                                        <p:strVal val="visible"/>
                                      </p:to>
                                    </p:set>
                                    <p:animEffect transition="in" filter="wipe(down)">
                                      <p:cBhvr>
                                        <p:cTn id="7" dur="500"/>
                                        <p:tgtEl>
                                          <p:spTgt spid="42291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22917"/>
                                        </p:tgtEl>
                                        <p:attrNameLst>
                                          <p:attrName>style.visibility</p:attrName>
                                        </p:attrNameLst>
                                      </p:cBhvr>
                                      <p:to>
                                        <p:strVal val="visible"/>
                                      </p:to>
                                    </p:set>
                                    <p:animEffect transition="in" filter="wipe(left)">
                                      <p:cBhvr>
                                        <p:cTn id="11" dur="500"/>
                                        <p:tgtEl>
                                          <p:spTgt spid="42291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22918"/>
                                        </p:tgtEl>
                                        <p:attrNameLst>
                                          <p:attrName>style.visibility</p:attrName>
                                        </p:attrNameLst>
                                      </p:cBhvr>
                                      <p:to>
                                        <p:strVal val="visible"/>
                                      </p:to>
                                    </p:set>
                                    <p:animEffect transition="in" filter="wipe(left)">
                                      <p:cBhvr>
                                        <p:cTn id="15" dur="500"/>
                                        <p:tgtEl>
                                          <p:spTgt spid="4229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22919"/>
                                        </p:tgtEl>
                                        <p:attrNameLst>
                                          <p:attrName>style.visibility</p:attrName>
                                        </p:attrNameLst>
                                      </p:cBhvr>
                                      <p:to>
                                        <p:strVal val="visible"/>
                                      </p:to>
                                    </p:set>
                                    <p:animEffect transition="in" filter="wipe(down)">
                                      <p:cBhvr>
                                        <p:cTn id="20" dur="2000"/>
                                        <p:tgtEl>
                                          <p:spTgt spid="422919"/>
                                        </p:tgtEl>
                                      </p:cBhvr>
                                    </p:animEffect>
                                  </p:childTnLst>
                                </p:cTn>
                              </p:par>
                              <p:par>
                                <p:cTn id="21" presetID="22" presetClass="entr" presetSubtype="4" fill="hold" nodeType="withEffect">
                                  <p:stCondLst>
                                    <p:cond delay="0"/>
                                  </p:stCondLst>
                                  <p:childTnLst>
                                    <p:set>
                                      <p:cBhvr>
                                        <p:cTn id="22" dur="1" fill="hold">
                                          <p:stCondLst>
                                            <p:cond delay="0"/>
                                          </p:stCondLst>
                                        </p:cTn>
                                        <p:tgtEl>
                                          <p:spTgt spid="422920"/>
                                        </p:tgtEl>
                                        <p:attrNameLst>
                                          <p:attrName>style.visibility</p:attrName>
                                        </p:attrNameLst>
                                      </p:cBhvr>
                                      <p:to>
                                        <p:strVal val="visible"/>
                                      </p:to>
                                    </p:set>
                                    <p:animEffect transition="in" filter="wipe(down)">
                                      <p:cBhvr>
                                        <p:cTn id="23" dur="2000"/>
                                        <p:tgtEl>
                                          <p:spTgt spid="422920"/>
                                        </p:tgtEl>
                                      </p:cBhvr>
                                    </p:animEffect>
                                  </p:childTnLst>
                                </p:cTn>
                              </p:par>
                              <p:par>
                                <p:cTn id="24" presetID="22" presetClass="entr" presetSubtype="4" fill="hold" nodeType="withEffect">
                                  <p:stCondLst>
                                    <p:cond delay="0"/>
                                  </p:stCondLst>
                                  <p:childTnLst>
                                    <p:set>
                                      <p:cBhvr>
                                        <p:cTn id="25" dur="1" fill="hold">
                                          <p:stCondLst>
                                            <p:cond delay="0"/>
                                          </p:stCondLst>
                                        </p:cTn>
                                        <p:tgtEl>
                                          <p:spTgt spid="422921"/>
                                        </p:tgtEl>
                                        <p:attrNameLst>
                                          <p:attrName>style.visibility</p:attrName>
                                        </p:attrNameLst>
                                      </p:cBhvr>
                                      <p:to>
                                        <p:strVal val="visible"/>
                                      </p:to>
                                    </p:set>
                                    <p:animEffect transition="in" filter="wipe(down)">
                                      <p:cBhvr>
                                        <p:cTn id="26" dur="2000"/>
                                        <p:tgtEl>
                                          <p:spTgt spid="422921"/>
                                        </p:tgtEl>
                                      </p:cBhvr>
                                    </p:animEffect>
                                  </p:childTnLst>
                                </p:cTn>
                              </p:par>
                              <p:par>
                                <p:cTn id="27" presetID="22" presetClass="entr" presetSubtype="4" fill="hold" nodeType="withEffect">
                                  <p:stCondLst>
                                    <p:cond delay="0"/>
                                  </p:stCondLst>
                                  <p:childTnLst>
                                    <p:set>
                                      <p:cBhvr>
                                        <p:cTn id="28" dur="1" fill="hold">
                                          <p:stCondLst>
                                            <p:cond delay="0"/>
                                          </p:stCondLst>
                                        </p:cTn>
                                        <p:tgtEl>
                                          <p:spTgt spid="422922"/>
                                        </p:tgtEl>
                                        <p:attrNameLst>
                                          <p:attrName>style.visibility</p:attrName>
                                        </p:attrNameLst>
                                      </p:cBhvr>
                                      <p:to>
                                        <p:strVal val="visible"/>
                                      </p:to>
                                    </p:set>
                                    <p:animEffect transition="in" filter="wipe(down)">
                                      <p:cBhvr>
                                        <p:cTn id="29" dur="2000"/>
                                        <p:tgtEl>
                                          <p:spTgt spid="422922"/>
                                        </p:tgtEl>
                                      </p:cBhvr>
                                    </p:animEffect>
                                  </p:childTnLst>
                                </p:cTn>
                              </p:par>
                              <p:par>
                                <p:cTn id="30" presetID="22" presetClass="entr" presetSubtype="4" fill="hold" nodeType="withEffect">
                                  <p:stCondLst>
                                    <p:cond delay="0"/>
                                  </p:stCondLst>
                                  <p:childTnLst>
                                    <p:set>
                                      <p:cBhvr>
                                        <p:cTn id="31" dur="1" fill="hold">
                                          <p:stCondLst>
                                            <p:cond delay="0"/>
                                          </p:stCondLst>
                                        </p:cTn>
                                        <p:tgtEl>
                                          <p:spTgt spid="422923"/>
                                        </p:tgtEl>
                                        <p:attrNameLst>
                                          <p:attrName>style.visibility</p:attrName>
                                        </p:attrNameLst>
                                      </p:cBhvr>
                                      <p:to>
                                        <p:strVal val="visible"/>
                                      </p:to>
                                    </p:set>
                                    <p:animEffect transition="in" filter="wipe(down)">
                                      <p:cBhvr>
                                        <p:cTn id="32" dur="2000"/>
                                        <p:tgtEl>
                                          <p:spTgt spid="422923"/>
                                        </p:tgtEl>
                                      </p:cBhvr>
                                    </p:animEffect>
                                  </p:childTnLst>
                                </p:cTn>
                              </p:par>
                              <p:par>
                                <p:cTn id="33" presetID="22" presetClass="entr" presetSubtype="4" fill="hold" nodeType="withEffect">
                                  <p:stCondLst>
                                    <p:cond delay="0"/>
                                  </p:stCondLst>
                                  <p:childTnLst>
                                    <p:set>
                                      <p:cBhvr>
                                        <p:cTn id="34" dur="1" fill="hold">
                                          <p:stCondLst>
                                            <p:cond delay="0"/>
                                          </p:stCondLst>
                                        </p:cTn>
                                        <p:tgtEl>
                                          <p:spTgt spid="422924"/>
                                        </p:tgtEl>
                                        <p:attrNameLst>
                                          <p:attrName>style.visibility</p:attrName>
                                        </p:attrNameLst>
                                      </p:cBhvr>
                                      <p:to>
                                        <p:strVal val="visible"/>
                                      </p:to>
                                    </p:set>
                                    <p:animEffect transition="in" filter="wipe(down)">
                                      <p:cBhvr>
                                        <p:cTn id="35" dur="2000"/>
                                        <p:tgtEl>
                                          <p:spTgt spid="422924"/>
                                        </p:tgtEl>
                                      </p:cBhvr>
                                    </p:animEffect>
                                  </p:childTnLst>
                                </p:cTn>
                              </p:par>
                              <p:par>
                                <p:cTn id="36" presetID="22" presetClass="entr" presetSubtype="4" fill="hold" nodeType="withEffect">
                                  <p:stCondLst>
                                    <p:cond delay="0"/>
                                  </p:stCondLst>
                                  <p:childTnLst>
                                    <p:set>
                                      <p:cBhvr>
                                        <p:cTn id="37" dur="1" fill="hold">
                                          <p:stCondLst>
                                            <p:cond delay="0"/>
                                          </p:stCondLst>
                                        </p:cTn>
                                        <p:tgtEl>
                                          <p:spTgt spid="422925"/>
                                        </p:tgtEl>
                                        <p:attrNameLst>
                                          <p:attrName>style.visibility</p:attrName>
                                        </p:attrNameLst>
                                      </p:cBhvr>
                                      <p:to>
                                        <p:strVal val="visible"/>
                                      </p:to>
                                    </p:set>
                                    <p:animEffect transition="in" filter="wipe(down)">
                                      <p:cBhvr>
                                        <p:cTn id="38" dur="2000"/>
                                        <p:tgtEl>
                                          <p:spTgt spid="422925"/>
                                        </p:tgtEl>
                                      </p:cBhvr>
                                    </p:animEffect>
                                  </p:childTnLst>
                                </p:cTn>
                              </p:par>
                              <p:par>
                                <p:cTn id="39" presetID="22" presetClass="entr" presetSubtype="4" fill="hold" nodeType="withEffect">
                                  <p:stCondLst>
                                    <p:cond delay="0"/>
                                  </p:stCondLst>
                                  <p:childTnLst>
                                    <p:set>
                                      <p:cBhvr>
                                        <p:cTn id="40" dur="1" fill="hold">
                                          <p:stCondLst>
                                            <p:cond delay="0"/>
                                          </p:stCondLst>
                                        </p:cTn>
                                        <p:tgtEl>
                                          <p:spTgt spid="422926"/>
                                        </p:tgtEl>
                                        <p:attrNameLst>
                                          <p:attrName>style.visibility</p:attrName>
                                        </p:attrNameLst>
                                      </p:cBhvr>
                                      <p:to>
                                        <p:strVal val="visible"/>
                                      </p:to>
                                    </p:set>
                                    <p:animEffect transition="in" filter="wipe(down)">
                                      <p:cBhvr>
                                        <p:cTn id="41" dur="2000"/>
                                        <p:tgtEl>
                                          <p:spTgt spid="422926"/>
                                        </p:tgtEl>
                                      </p:cBhvr>
                                    </p:animEffect>
                                  </p:childTnLst>
                                </p:cTn>
                              </p:par>
                              <p:par>
                                <p:cTn id="42" presetID="22" presetClass="entr" presetSubtype="4" fill="hold" nodeType="withEffect">
                                  <p:stCondLst>
                                    <p:cond delay="0"/>
                                  </p:stCondLst>
                                  <p:childTnLst>
                                    <p:set>
                                      <p:cBhvr>
                                        <p:cTn id="43" dur="1" fill="hold">
                                          <p:stCondLst>
                                            <p:cond delay="0"/>
                                          </p:stCondLst>
                                        </p:cTn>
                                        <p:tgtEl>
                                          <p:spTgt spid="422927"/>
                                        </p:tgtEl>
                                        <p:attrNameLst>
                                          <p:attrName>style.visibility</p:attrName>
                                        </p:attrNameLst>
                                      </p:cBhvr>
                                      <p:to>
                                        <p:strVal val="visible"/>
                                      </p:to>
                                    </p:set>
                                    <p:animEffect transition="in" filter="wipe(down)">
                                      <p:cBhvr>
                                        <p:cTn id="44" dur="2000"/>
                                        <p:tgtEl>
                                          <p:spTgt spid="422927"/>
                                        </p:tgtEl>
                                      </p:cBhvr>
                                    </p:animEffect>
                                  </p:childTnLst>
                                </p:cTn>
                              </p:par>
                              <p:par>
                                <p:cTn id="45" presetID="22" presetClass="entr" presetSubtype="4" fill="hold" nodeType="withEffect">
                                  <p:stCondLst>
                                    <p:cond delay="0"/>
                                  </p:stCondLst>
                                  <p:childTnLst>
                                    <p:set>
                                      <p:cBhvr>
                                        <p:cTn id="46" dur="1" fill="hold">
                                          <p:stCondLst>
                                            <p:cond delay="0"/>
                                          </p:stCondLst>
                                        </p:cTn>
                                        <p:tgtEl>
                                          <p:spTgt spid="422928"/>
                                        </p:tgtEl>
                                        <p:attrNameLst>
                                          <p:attrName>style.visibility</p:attrName>
                                        </p:attrNameLst>
                                      </p:cBhvr>
                                      <p:to>
                                        <p:strVal val="visible"/>
                                      </p:to>
                                    </p:set>
                                    <p:animEffect transition="in" filter="wipe(down)">
                                      <p:cBhvr>
                                        <p:cTn id="47" dur="2000"/>
                                        <p:tgtEl>
                                          <p:spTgt spid="422928"/>
                                        </p:tgtEl>
                                      </p:cBhvr>
                                    </p:animEffect>
                                  </p:childTnLst>
                                </p:cTn>
                              </p:par>
                              <p:par>
                                <p:cTn id="48" presetID="22" presetClass="entr" presetSubtype="4" fill="hold" nodeType="withEffect">
                                  <p:stCondLst>
                                    <p:cond delay="0"/>
                                  </p:stCondLst>
                                  <p:childTnLst>
                                    <p:set>
                                      <p:cBhvr>
                                        <p:cTn id="49" dur="1" fill="hold">
                                          <p:stCondLst>
                                            <p:cond delay="0"/>
                                          </p:stCondLst>
                                        </p:cTn>
                                        <p:tgtEl>
                                          <p:spTgt spid="422929"/>
                                        </p:tgtEl>
                                        <p:attrNameLst>
                                          <p:attrName>style.visibility</p:attrName>
                                        </p:attrNameLst>
                                      </p:cBhvr>
                                      <p:to>
                                        <p:strVal val="visible"/>
                                      </p:to>
                                    </p:set>
                                    <p:animEffect transition="in" filter="wipe(down)">
                                      <p:cBhvr>
                                        <p:cTn id="50" dur="2000"/>
                                        <p:tgtEl>
                                          <p:spTgt spid="422929"/>
                                        </p:tgtEl>
                                      </p:cBhvr>
                                    </p:animEffect>
                                  </p:childTnLst>
                                </p:cTn>
                              </p:par>
                              <p:par>
                                <p:cTn id="51" presetID="22" presetClass="entr" presetSubtype="2" fill="hold" nodeType="withEffect">
                                  <p:stCondLst>
                                    <p:cond delay="0"/>
                                  </p:stCondLst>
                                  <p:childTnLst>
                                    <p:set>
                                      <p:cBhvr>
                                        <p:cTn id="52" dur="1" fill="hold">
                                          <p:stCondLst>
                                            <p:cond delay="0"/>
                                          </p:stCondLst>
                                        </p:cTn>
                                        <p:tgtEl>
                                          <p:spTgt spid="422936"/>
                                        </p:tgtEl>
                                        <p:attrNameLst>
                                          <p:attrName>style.visibility</p:attrName>
                                        </p:attrNameLst>
                                      </p:cBhvr>
                                      <p:to>
                                        <p:strVal val="visible"/>
                                      </p:to>
                                    </p:set>
                                    <p:animEffect transition="in" filter="wipe(right)">
                                      <p:cBhvr>
                                        <p:cTn id="53" dur="2000"/>
                                        <p:tgtEl>
                                          <p:spTgt spid="422936"/>
                                        </p:tgtEl>
                                      </p:cBhvr>
                                    </p:animEffect>
                                  </p:childTnLst>
                                </p:cTn>
                              </p:par>
                              <p:par>
                                <p:cTn id="54" presetID="22" presetClass="entr" presetSubtype="4" fill="hold" nodeType="withEffect">
                                  <p:stCondLst>
                                    <p:cond delay="0"/>
                                  </p:stCondLst>
                                  <p:childTnLst>
                                    <p:set>
                                      <p:cBhvr>
                                        <p:cTn id="55" dur="1" fill="hold">
                                          <p:stCondLst>
                                            <p:cond delay="0"/>
                                          </p:stCondLst>
                                        </p:cTn>
                                        <p:tgtEl>
                                          <p:spTgt spid="422937"/>
                                        </p:tgtEl>
                                        <p:attrNameLst>
                                          <p:attrName>style.visibility</p:attrName>
                                        </p:attrNameLst>
                                      </p:cBhvr>
                                      <p:to>
                                        <p:strVal val="visible"/>
                                      </p:to>
                                    </p:set>
                                    <p:animEffect transition="in" filter="wipe(down)">
                                      <p:cBhvr>
                                        <p:cTn id="56" dur="2000"/>
                                        <p:tgtEl>
                                          <p:spTgt spid="422937"/>
                                        </p:tgtEl>
                                      </p:cBhvr>
                                    </p:animEffect>
                                  </p:childTnLst>
                                </p:cTn>
                              </p:par>
                              <p:par>
                                <p:cTn id="57" presetID="22" presetClass="entr" presetSubtype="4" fill="hold" nodeType="withEffect">
                                  <p:stCondLst>
                                    <p:cond delay="0"/>
                                  </p:stCondLst>
                                  <p:childTnLst>
                                    <p:set>
                                      <p:cBhvr>
                                        <p:cTn id="58" dur="1" fill="hold">
                                          <p:stCondLst>
                                            <p:cond delay="0"/>
                                          </p:stCondLst>
                                        </p:cTn>
                                        <p:tgtEl>
                                          <p:spTgt spid="422938"/>
                                        </p:tgtEl>
                                        <p:attrNameLst>
                                          <p:attrName>style.visibility</p:attrName>
                                        </p:attrNameLst>
                                      </p:cBhvr>
                                      <p:to>
                                        <p:strVal val="visible"/>
                                      </p:to>
                                    </p:set>
                                    <p:animEffect transition="in" filter="wipe(down)">
                                      <p:cBhvr>
                                        <p:cTn id="59" dur="2000"/>
                                        <p:tgtEl>
                                          <p:spTgt spid="422938"/>
                                        </p:tgtEl>
                                      </p:cBhvr>
                                    </p:animEffect>
                                  </p:childTnLst>
                                </p:cTn>
                              </p:par>
                              <p:par>
                                <p:cTn id="60" presetID="22" presetClass="entr" presetSubtype="4" fill="hold" nodeType="withEffect">
                                  <p:stCondLst>
                                    <p:cond delay="0"/>
                                  </p:stCondLst>
                                  <p:childTnLst>
                                    <p:set>
                                      <p:cBhvr>
                                        <p:cTn id="61" dur="1" fill="hold">
                                          <p:stCondLst>
                                            <p:cond delay="0"/>
                                          </p:stCondLst>
                                        </p:cTn>
                                        <p:tgtEl>
                                          <p:spTgt spid="422939"/>
                                        </p:tgtEl>
                                        <p:attrNameLst>
                                          <p:attrName>style.visibility</p:attrName>
                                        </p:attrNameLst>
                                      </p:cBhvr>
                                      <p:to>
                                        <p:strVal val="visible"/>
                                      </p:to>
                                    </p:set>
                                    <p:animEffect transition="in" filter="wipe(down)">
                                      <p:cBhvr>
                                        <p:cTn id="62" dur="2000"/>
                                        <p:tgtEl>
                                          <p:spTgt spid="422939"/>
                                        </p:tgtEl>
                                      </p:cBhvr>
                                    </p:animEffect>
                                  </p:childTnLst>
                                </p:cTn>
                              </p:par>
                              <p:par>
                                <p:cTn id="63" presetID="22" presetClass="entr" presetSubtype="4" fill="hold" nodeType="withEffect">
                                  <p:stCondLst>
                                    <p:cond delay="0"/>
                                  </p:stCondLst>
                                  <p:childTnLst>
                                    <p:set>
                                      <p:cBhvr>
                                        <p:cTn id="64" dur="1" fill="hold">
                                          <p:stCondLst>
                                            <p:cond delay="0"/>
                                          </p:stCondLst>
                                        </p:cTn>
                                        <p:tgtEl>
                                          <p:spTgt spid="422940"/>
                                        </p:tgtEl>
                                        <p:attrNameLst>
                                          <p:attrName>style.visibility</p:attrName>
                                        </p:attrNameLst>
                                      </p:cBhvr>
                                      <p:to>
                                        <p:strVal val="visible"/>
                                      </p:to>
                                    </p:set>
                                    <p:animEffect transition="in" filter="wipe(down)">
                                      <p:cBhvr>
                                        <p:cTn id="65" dur="2000"/>
                                        <p:tgtEl>
                                          <p:spTgt spid="422940"/>
                                        </p:tgtEl>
                                      </p:cBhvr>
                                    </p:animEffect>
                                  </p:childTnLst>
                                </p:cTn>
                              </p:par>
                              <p:par>
                                <p:cTn id="66" presetID="22" presetClass="entr" presetSubtype="4" fill="hold" nodeType="withEffect">
                                  <p:stCondLst>
                                    <p:cond delay="0"/>
                                  </p:stCondLst>
                                  <p:childTnLst>
                                    <p:set>
                                      <p:cBhvr>
                                        <p:cTn id="67" dur="1" fill="hold">
                                          <p:stCondLst>
                                            <p:cond delay="0"/>
                                          </p:stCondLst>
                                        </p:cTn>
                                        <p:tgtEl>
                                          <p:spTgt spid="422941"/>
                                        </p:tgtEl>
                                        <p:attrNameLst>
                                          <p:attrName>style.visibility</p:attrName>
                                        </p:attrNameLst>
                                      </p:cBhvr>
                                      <p:to>
                                        <p:strVal val="visible"/>
                                      </p:to>
                                    </p:set>
                                    <p:animEffect transition="in" filter="wipe(down)">
                                      <p:cBhvr>
                                        <p:cTn id="68" dur="2000"/>
                                        <p:tgtEl>
                                          <p:spTgt spid="422941"/>
                                        </p:tgtEl>
                                      </p:cBhvr>
                                    </p:animEffect>
                                  </p:childTnLst>
                                </p:cTn>
                              </p:par>
                              <p:par>
                                <p:cTn id="69" presetID="22" presetClass="entr" presetSubtype="4" fill="hold" nodeType="withEffect">
                                  <p:stCondLst>
                                    <p:cond delay="0"/>
                                  </p:stCondLst>
                                  <p:childTnLst>
                                    <p:set>
                                      <p:cBhvr>
                                        <p:cTn id="70" dur="1" fill="hold">
                                          <p:stCondLst>
                                            <p:cond delay="0"/>
                                          </p:stCondLst>
                                        </p:cTn>
                                        <p:tgtEl>
                                          <p:spTgt spid="422942"/>
                                        </p:tgtEl>
                                        <p:attrNameLst>
                                          <p:attrName>style.visibility</p:attrName>
                                        </p:attrNameLst>
                                      </p:cBhvr>
                                      <p:to>
                                        <p:strVal val="visible"/>
                                      </p:to>
                                    </p:set>
                                    <p:animEffect transition="in" filter="wipe(down)">
                                      <p:cBhvr>
                                        <p:cTn id="71" dur="2000"/>
                                        <p:tgtEl>
                                          <p:spTgt spid="422942"/>
                                        </p:tgtEl>
                                      </p:cBhvr>
                                    </p:animEffect>
                                  </p:childTnLst>
                                </p:cTn>
                              </p:par>
                              <p:par>
                                <p:cTn id="72" presetID="22" presetClass="entr" presetSubtype="4" fill="hold" nodeType="withEffect">
                                  <p:stCondLst>
                                    <p:cond delay="0"/>
                                  </p:stCondLst>
                                  <p:childTnLst>
                                    <p:set>
                                      <p:cBhvr>
                                        <p:cTn id="73" dur="1" fill="hold">
                                          <p:stCondLst>
                                            <p:cond delay="0"/>
                                          </p:stCondLst>
                                        </p:cTn>
                                        <p:tgtEl>
                                          <p:spTgt spid="422943"/>
                                        </p:tgtEl>
                                        <p:attrNameLst>
                                          <p:attrName>style.visibility</p:attrName>
                                        </p:attrNameLst>
                                      </p:cBhvr>
                                      <p:to>
                                        <p:strVal val="visible"/>
                                      </p:to>
                                    </p:set>
                                    <p:animEffect transition="in" filter="wipe(down)">
                                      <p:cBhvr>
                                        <p:cTn id="74" dur="2000"/>
                                        <p:tgtEl>
                                          <p:spTgt spid="422943"/>
                                        </p:tgtEl>
                                      </p:cBhvr>
                                    </p:animEffect>
                                  </p:childTnLst>
                                </p:cTn>
                              </p:par>
                              <p:par>
                                <p:cTn id="75" presetID="22" presetClass="entr" presetSubtype="4" fill="hold" nodeType="withEffect">
                                  <p:stCondLst>
                                    <p:cond delay="0"/>
                                  </p:stCondLst>
                                  <p:childTnLst>
                                    <p:set>
                                      <p:cBhvr>
                                        <p:cTn id="76" dur="1" fill="hold">
                                          <p:stCondLst>
                                            <p:cond delay="0"/>
                                          </p:stCondLst>
                                        </p:cTn>
                                        <p:tgtEl>
                                          <p:spTgt spid="422944"/>
                                        </p:tgtEl>
                                        <p:attrNameLst>
                                          <p:attrName>style.visibility</p:attrName>
                                        </p:attrNameLst>
                                      </p:cBhvr>
                                      <p:to>
                                        <p:strVal val="visible"/>
                                      </p:to>
                                    </p:set>
                                    <p:animEffect transition="in" filter="wipe(down)">
                                      <p:cBhvr>
                                        <p:cTn id="77" dur="2000"/>
                                        <p:tgtEl>
                                          <p:spTgt spid="422944"/>
                                        </p:tgtEl>
                                      </p:cBhvr>
                                    </p:animEffect>
                                  </p:childTnLst>
                                </p:cTn>
                              </p:par>
                              <p:par>
                                <p:cTn id="78" presetID="22" presetClass="entr" presetSubtype="4" fill="hold" nodeType="withEffect">
                                  <p:stCondLst>
                                    <p:cond delay="0"/>
                                  </p:stCondLst>
                                  <p:childTnLst>
                                    <p:set>
                                      <p:cBhvr>
                                        <p:cTn id="79" dur="1" fill="hold">
                                          <p:stCondLst>
                                            <p:cond delay="0"/>
                                          </p:stCondLst>
                                        </p:cTn>
                                        <p:tgtEl>
                                          <p:spTgt spid="422945"/>
                                        </p:tgtEl>
                                        <p:attrNameLst>
                                          <p:attrName>style.visibility</p:attrName>
                                        </p:attrNameLst>
                                      </p:cBhvr>
                                      <p:to>
                                        <p:strVal val="visible"/>
                                      </p:to>
                                    </p:set>
                                    <p:animEffect transition="in" filter="wipe(down)">
                                      <p:cBhvr>
                                        <p:cTn id="80" dur="2000"/>
                                        <p:tgtEl>
                                          <p:spTgt spid="422945"/>
                                        </p:tgtEl>
                                      </p:cBhvr>
                                    </p:animEffect>
                                  </p:childTnLst>
                                </p:cTn>
                              </p:par>
                              <p:par>
                                <p:cTn id="81" presetID="22" presetClass="entr" presetSubtype="4" fill="hold" nodeType="withEffect">
                                  <p:stCondLst>
                                    <p:cond delay="0"/>
                                  </p:stCondLst>
                                  <p:childTnLst>
                                    <p:set>
                                      <p:cBhvr>
                                        <p:cTn id="82" dur="1" fill="hold">
                                          <p:stCondLst>
                                            <p:cond delay="0"/>
                                          </p:stCondLst>
                                        </p:cTn>
                                        <p:tgtEl>
                                          <p:spTgt spid="422946"/>
                                        </p:tgtEl>
                                        <p:attrNameLst>
                                          <p:attrName>style.visibility</p:attrName>
                                        </p:attrNameLst>
                                      </p:cBhvr>
                                      <p:to>
                                        <p:strVal val="visible"/>
                                      </p:to>
                                    </p:set>
                                    <p:animEffect transition="in" filter="wipe(down)">
                                      <p:cBhvr>
                                        <p:cTn id="83" dur="2000"/>
                                        <p:tgtEl>
                                          <p:spTgt spid="422946"/>
                                        </p:tgtEl>
                                      </p:cBhvr>
                                    </p:animEffect>
                                  </p:childTnLst>
                                </p:cTn>
                              </p:par>
                              <p:par>
                                <p:cTn id="84" presetID="22" presetClass="entr" presetSubtype="4" fill="hold" nodeType="withEffect">
                                  <p:stCondLst>
                                    <p:cond delay="0"/>
                                  </p:stCondLst>
                                  <p:childTnLst>
                                    <p:set>
                                      <p:cBhvr>
                                        <p:cTn id="85" dur="1" fill="hold">
                                          <p:stCondLst>
                                            <p:cond delay="0"/>
                                          </p:stCondLst>
                                        </p:cTn>
                                        <p:tgtEl>
                                          <p:spTgt spid="422947"/>
                                        </p:tgtEl>
                                        <p:attrNameLst>
                                          <p:attrName>style.visibility</p:attrName>
                                        </p:attrNameLst>
                                      </p:cBhvr>
                                      <p:to>
                                        <p:strVal val="visible"/>
                                      </p:to>
                                    </p:set>
                                    <p:animEffect transition="in" filter="wipe(down)">
                                      <p:cBhvr>
                                        <p:cTn id="86" dur="2000"/>
                                        <p:tgtEl>
                                          <p:spTgt spid="422947"/>
                                        </p:tgtEl>
                                      </p:cBhvr>
                                    </p:animEffect>
                                  </p:childTnLst>
                                </p:cTn>
                              </p:par>
                              <p:par>
                                <p:cTn id="87" presetID="22" presetClass="entr" presetSubtype="4" fill="hold" nodeType="withEffect">
                                  <p:stCondLst>
                                    <p:cond delay="0"/>
                                  </p:stCondLst>
                                  <p:childTnLst>
                                    <p:set>
                                      <p:cBhvr>
                                        <p:cTn id="88" dur="1" fill="hold">
                                          <p:stCondLst>
                                            <p:cond delay="0"/>
                                          </p:stCondLst>
                                        </p:cTn>
                                        <p:tgtEl>
                                          <p:spTgt spid="422948"/>
                                        </p:tgtEl>
                                        <p:attrNameLst>
                                          <p:attrName>style.visibility</p:attrName>
                                        </p:attrNameLst>
                                      </p:cBhvr>
                                      <p:to>
                                        <p:strVal val="visible"/>
                                      </p:to>
                                    </p:set>
                                    <p:animEffect transition="in" filter="wipe(down)">
                                      <p:cBhvr>
                                        <p:cTn id="89" dur="2000"/>
                                        <p:tgtEl>
                                          <p:spTgt spid="422948"/>
                                        </p:tgtEl>
                                      </p:cBhvr>
                                    </p:animEffect>
                                  </p:childTnLst>
                                </p:cTn>
                              </p:par>
                              <p:par>
                                <p:cTn id="90" presetID="22" presetClass="entr" presetSubtype="4" fill="hold" nodeType="withEffect">
                                  <p:stCondLst>
                                    <p:cond delay="0"/>
                                  </p:stCondLst>
                                  <p:childTnLst>
                                    <p:set>
                                      <p:cBhvr>
                                        <p:cTn id="91" dur="1" fill="hold">
                                          <p:stCondLst>
                                            <p:cond delay="0"/>
                                          </p:stCondLst>
                                        </p:cTn>
                                        <p:tgtEl>
                                          <p:spTgt spid="422930"/>
                                        </p:tgtEl>
                                        <p:attrNameLst>
                                          <p:attrName>style.visibility</p:attrName>
                                        </p:attrNameLst>
                                      </p:cBhvr>
                                      <p:to>
                                        <p:strVal val="visible"/>
                                      </p:to>
                                    </p:set>
                                    <p:animEffect transition="in" filter="wipe(down)">
                                      <p:cBhvr>
                                        <p:cTn id="92" dur="2000"/>
                                        <p:tgtEl>
                                          <p:spTgt spid="422930"/>
                                        </p:tgtEl>
                                      </p:cBhvr>
                                    </p:animEffect>
                                  </p:childTnLst>
                                </p:cTn>
                              </p:par>
                            </p:childTnLst>
                          </p:cTn>
                        </p:par>
                        <p:par>
                          <p:cTn id="93" fill="hold" nodeType="afterGroup">
                            <p:stCondLst>
                              <p:cond delay="2000"/>
                            </p:stCondLst>
                            <p:childTnLst>
                              <p:par>
                                <p:cTn id="94" presetID="22" presetClass="entr" presetSubtype="4" fill="hold" nodeType="afterEffect">
                                  <p:stCondLst>
                                    <p:cond delay="0"/>
                                  </p:stCondLst>
                                  <p:childTnLst>
                                    <p:set>
                                      <p:cBhvr>
                                        <p:cTn id="95" dur="1" fill="hold">
                                          <p:stCondLst>
                                            <p:cond delay="0"/>
                                          </p:stCondLst>
                                        </p:cTn>
                                        <p:tgtEl>
                                          <p:spTgt spid="422959"/>
                                        </p:tgtEl>
                                        <p:attrNameLst>
                                          <p:attrName>style.visibility</p:attrName>
                                        </p:attrNameLst>
                                      </p:cBhvr>
                                      <p:to>
                                        <p:strVal val="visible"/>
                                      </p:to>
                                    </p:set>
                                    <p:animEffect transition="in" filter="wipe(down)">
                                      <p:cBhvr>
                                        <p:cTn id="96" dur="500"/>
                                        <p:tgtEl>
                                          <p:spTgt spid="422959"/>
                                        </p:tgtEl>
                                      </p:cBhvr>
                                    </p:animEffect>
                                  </p:childTnLst>
                                </p:cTn>
                              </p:par>
                              <p:par>
                                <p:cTn id="97" presetID="22" presetClass="entr" presetSubtype="4" fill="hold" nodeType="withEffect">
                                  <p:stCondLst>
                                    <p:cond delay="0"/>
                                  </p:stCondLst>
                                  <p:childTnLst>
                                    <p:set>
                                      <p:cBhvr>
                                        <p:cTn id="98" dur="1" fill="hold">
                                          <p:stCondLst>
                                            <p:cond delay="0"/>
                                          </p:stCondLst>
                                        </p:cTn>
                                        <p:tgtEl>
                                          <p:spTgt spid="422960"/>
                                        </p:tgtEl>
                                        <p:attrNameLst>
                                          <p:attrName>style.visibility</p:attrName>
                                        </p:attrNameLst>
                                      </p:cBhvr>
                                      <p:to>
                                        <p:strVal val="visible"/>
                                      </p:to>
                                    </p:set>
                                    <p:animEffect transition="in" filter="wipe(down)">
                                      <p:cBhvr>
                                        <p:cTn id="99" dur="2000"/>
                                        <p:tgtEl>
                                          <p:spTgt spid="422960"/>
                                        </p:tgtEl>
                                      </p:cBhvr>
                                    </p:animEffect>
                                  </p:childTnLst>
                                </p:cTn>
                              </p:par>
                              <p:par>
                                <p:cTn id="100" presetID="22" presetClass="entr" presetSubtype="4" fill="hold" nodeType="withEffect">
                                  <p:stCondLst>
                                    <p:cond delay="0"/>
                                  </p:stCondLst>
                                  <p:childTnLst>
                                    <p:set>
                                      <p:cBhvr>
                                        <p:cTn id="101" dur="1" fill="hold">
                                          <p:stCondLst>
                                            <p:cond delay="0"/>
                                          </p:stCondLst>
                                        </p:cTn>
                                        <p:tgtEl>
                                          <p:spTgt spid="422961"/>
                                        </p:tgtEl>
                                        <p:attrNameLst>
                                          <p:attrName>style.visibility</p:attrName>
                                        </p:attrNameLst>
                                      </p:cBhvr>
                                      <p:to>
                                        <p:strVal val="visible"/>
                                      </p:to>
                                    </p:set>
                                    <p:animEffect transition="in" filter="wipe(down)">
                                      <p:cBhvr>
                                        <p:cTn id="102" dur="2000"/>
                                        <p:tgtEl>
                                          <p:spTgt spid="422961"/>
                                        </p:tgtEl>
                                      </p:cBhvr>
                                    </p:animEffect>
                                  </p:childTnLst>
                                </p:cTn>
                              </p:par>
                              <p:par>
                                <p:cTn id="103" presetID="22" presetClass="entr" presetSubtype="4" fill="hold" nodeType="withEffect">
                                  <p:stCondLst>
                                    <p:cond delay="0"/>
                                  </p:stCondLst>
                                  <p:childTnLst>
                                    <p:set>
                                      <p:cBhvr>
                                        <p:cTn id="104" dur="1" fill="hold">
                                          <p:stCondLst>
                                            <p:cond delay="0"/>
                                          </p:stCondLst>
                                        </p:cTn>
                                        <p:tgtEl>
                                          <p:spTgt spid="422962"/>
                                        </p:tgtEl>
                                        <p:attrNameLst>
                                          <p:attrName>style.visibility</p:attrName>
                                        </p:attrNameLst>
                                      </p:cBhvr>
                                      <p:to>
                                        <p:strVal val="visible"/>
                                      </p:to>
                                    </p:set>
                                    <p:animEffect transition="in" filter="wipe(down)">
                                      <p:cBhvr>
                                        <p:cTn id="105" dur="2000"/>
                                        <p:tgtEl>
                                          <p:spTgt spid="422962"/>
                                        </p:tgtEl>
                                      </p:cBhvr>
                                    </p:animEffect>
                                  </p:childTnLst>
                                </p:cTn>
                              </p:par>
                              <p:par>
                                <p:cTn id="106" presetID="22" presetClass="entr" presetSubtype="4" fill="hold" nodeType="withEffect">
                                  <p:stCondLst>
                                    <p:cond delay="0"/>
                                  </p:stCondLst>
                                  <p:childTnLst>
                                    <p:set>
                                      <p:cBhvr>
                                        <p:cTn id="107" dur="1" fill="hold">
                                          <p:stCondLst>
                                            <p:cond delay="0"/>
                                          </p:stCondLst>
                                        </p:cTn>
                                        <p:tgtEl>
                                          <p:spTgt spid="422963"/>
                                        </p:tgtEl>
                                        <p:attrNameLst>
                                          <p:attrName>style.visibility</p:attrName>
                                        </p:attrNameLst>
                                      </p:cBhvr>
                                      <p:to>
                                        <p:strVal val="visible"/>
                                      </p:to>
                                    </p:set>
                                    <p:animEffect transition="in" filter="wipe(down)">
                                      <p:cBhvr>
                                        <p:cTn id="108" dur="2000"/>
                                        <p:tgtEl>
                                          <p:spTgt spid="422963"/>
                                        </p:tgtEl>
                                      </p:cBhvr>
                                    </p:animEffect>
                                  </p:childTnLst>
                                </p:cTn>
                              </p:par>
                              <p:par>
                                <p:cTn id="109" presetID="22" presetClass="entr" presetSubtype="4" fill="hold" nodeType="withEffect">
                                  <p:stCondLst>
                                    <p:cond delay="0"/>
                                  </p:stCondLst>
                                  <p:childTnLst>
                                    <p:set>
                                      <p:cBhvr>
                                        <p:cTn id="110" dur="1" fill="hold">
                                          <p:stCondLst>
                                            <p:cond delay="0"/>
                                          </p:stCondLst>
                                        </p:cTn>
                                        <p:tgtEl>
                                          <p:spTgt spid="422964"/>
                                        </p:tgtEl>
                                        <p:attrNameLst>
                                          <p:attrName>style.visibility</p:attrName>
                                        </p:attrNameLst>
                                      </p:cBhvr>
                                      <p:to>
                                        <p:strVal val="visible"/>
                                      </p:to>
                                    </p:set>
                                    <p:animEffect transition="in" filter="wipe(down)">
                                      <p:cBhvr>
                                        <p:cTn id="111" dur="2000"/>
                                        <p:tgtEl>
                                          <p:spTgt spid="422964"/>
                                        </p:tgtEl>
                                      </p:cBhvr>
                                    </p:animEffect>
                                  </p:childTnLst>
                                </p:cTn>
                              </p:par>
                              <p:par>
                                <p:cTn id="112" presetID="22" presetClass="entr" presetSubtype="4" fill="hold" nodeType="withEffect">
                                  <p:stCondLst>
                                    <p:cond delay="0"/>
                                  </p:stCondLst>
                                  <p:childTnLst>
                                    <p:set>
                                      <p:cBhvr>
                                        <p:cTn id="113" dur="1" fill="hold">
                                          <p:stCondLst>
                                            <p:cond delay="0"/>
                                          </p:stCondLst>
                                        </p:cTn>
                                        <p:tgtEl>
                                          <p:spTgt spid="422965"/>
                                        </p:tgtEl>
                                        <p:attrNameLst>
                                          <p:attrName>style.visibility</p:attrName>
                                        </p:attrNameLst>
                                      </p:cBhvr>
                                      <p:to>
                                        <p:strVal val="visible"/>
                                      </p:to>
                                    </p:set>
                                    <p:animEffect transition="in" filter="wipe(down)">
                                      <p:cBhvr>
                                        <p:cTn id="114" dur="2000"/>
                                        <p:tgtEl>
                                          <p:spTgt spid="422965"/>
                                        </p:tgtEl>
                                      </p:cBhvr>
                                    </p:animEffect>
                                  </p:childTnLst>
                                </p:cTn>
                              </p:par>
                              <p:par>
                                <p:cTn id="115" presetID="22" presetClass="entr" presetSubtype="4" fill="hold" nodeType="withEffect">
                                  <p:stCondLst>
                                    <p:cond delay="0"/>
                                  </p:stCondLst>
                                  <p:childTnLst>
                                    <p:set>
                                      <p:cBhvr>
                                        <p:cTn id="116" dur="1" fill="hold">
                                          <p:stCondLst>
                                            <p:cond delay="0"/>
                                          </p:stCondLst>
                                        </p:cTn>
                                        <p:tgtEl>
                                          <p:spTgt spid="422966"/>
                                        </p:tgtEl>
                                        <p:attrNameLst>
                                          <p:attrName>style.visibility</p:attrName>
                                        </p:attrNameLst>
                                      </p:cBhvr>
                                      <p:to>
                                        <p:strVal val="visible"/>
                                      </p:to>
                                    </p:set>
                                    <p:animEffect transition="in" filter="wipe(down)">
                                      <p:cBhvr>
                                        <p:cTn id="117" dur="2000"/>
                                        <p:tgtEl>
                                          <p:spTgt spid="422966"/>
                                        </p:tgtEl>
                                      </p:cBhvr>
                                    </p:animEffect>
                                  </p:childTnLst>
                                </p:cTn>
                              </p:par>
                              <p:par>
                                <p:cTn id="118" presetID="22" presetClass="entr" presetSubtype="4" fill="hold" nodeType="withEffect">
                                  <p:stCondLst>
                                    <p:cond delay="0"/>
                                  </p:stCondLst>
                                  <p:childTnLst>
                                    <p:set>
                                      <p:cBhvr>
                                        <p:cTn id="119" dur="1" fill="hold">
                                          <p:stCondLst>
                                            <p:cond delay="0"/>
                                          </p:stCondLst>
                                        </p:cTn>
                                        <p:tgtEl>
                                          <p:spTgt spid="422967"/>
                                        </p:tgtEl>
                                        <p:attrNameLst>
                                          <p:attrName>style.visibility</p:attrName>
                                        </p:attrNameLst>
                                      </p:cBhvr>
                                      <p:to>
                                        <p:strVal val="visible"/>
                                      </p:to>
                                    </p:set>
                                    <p:animEffect transition="in" filter="wipe(down)">
                                      <p:cBhvr>
                                        <p:cTn id="120" dur="2000"/>
                                        <p:tgtEl>
                                          <p:spTgt spid="422967"/>
                                        </p:tgtEl>
                                      </p:cBhvr>
                                    </p:animEffect>
                                  </p:childTnLst>
                                </p:cTn>
                              </p:par>
                              <p:par>
                                <p:cTn id="121" presetID="22" presetClass="entr" presetSubtype="2" fill="hold" nodeType="withEffect">
                                  <p:stCondLst>
                                    <p:cond delay="0"/>
                                  </p:stCondLst>
                                  <p:childTnLst>
                                    <p:set>
                                      <p:cBhvr>
                                        <p:cTn id="122" dur="1" fill="hold">
                                          <p:stCondLst>
                                            <p:cond delay="0"/>
                                          </p:stCondLst>
                                        </p:cTn>
                                        <p:tgtEl>
                                          <p:spTgt spid="422968"/>
                                        </p:tgtEl>
                                        <p:attrNameLst>
                                          <p:attrName>style.visibility</p:attrName>
                                        </p:attrNameLst>
                                      </p:cBhvr>
                                      <p:to>
                                        <p:strVal val="visible"/>
                                      </p:to>
                                    </p:set>
                                    <p:animEffect transition="in" filter="wipe(right)">
                                      <p:cBhvr>
                                        <p:cTn id="123" dur="2000"/>
                                        <p:tgtEl>
                                          <p:spTgt spid="422968"/>
                                        </p:tgtEl>
                                      </p:cBhvr>
                                    </p:animEffect>
                                  </p:childTnLst>
                                </p:cTn>
                              </p:par>
                            </p:childTnLst>
                          </p:cTn>
                        </p:par>
                        <p:par>
                          <p:cTn id="124" fill="hold" nodeType="afterGroup">
                            <p:stCondLst>
                              <p:cond delay="4000"/>
                            </p:stCondLst>
                            <p:childTnLst>
                              <p:par>
                                <p:cTn id="125" presetID="22" presetClass="entr" presetSubtype="4" fill="hold" nodeType="afterEffect">
                                  <p:stCondLst>
                                    <p:cond delay="0"/>
                                  </p:stCondLst>
                                  <p:childTnLst>
                                    <p:set>
                                      <p:cBhvr>
                                        <p:cTn id="126" dur="1" fill="hold">
                                          <p:stCondLst>
                                            <p:cond delay="0"/>
                                          </p:stCondLst>
                                        </p:cTn>
                                        <p:tgtEl>
                                          <p:spTgt spid="422951"/>
                                        </p:tgtEl>
                                        <p:attrNameLst>
                                          <p:attrName>style.visibility</p:attrName>
                                        </p:attrNameLst>
                                      </p:cBhvr>
                                      <p:to>
                                        <p:strVal val="visible"/>
                                      </p:to>
                                    </p:set>
                                    <p:animEffect transition="in" filter="wipe(down)">
                                      <p:cBhvr>
                                        <p:cTn id="127" dur="1000"/>
                                        <p:tgtEl>
                                          <p:spTgt spid="422951"/>
                                        </p:tgtEl>
                                      </p:cBhvr>
                                    </p:animEffect>
                                  </p:childTnLst>
                                </p:cTn>
                              </p:par>
                            </p:childTnLst>
                          </p:cTn>
                        </p:par>
                        <p:par>
                          <p:cTn id="128" fill="hold" nodeType="afterGroup">
                            <p:stCondLst>
                              <p:cond delay="5000"/>
                            </p:stCondLst>
                            <p:childTnLst>
                              <p:par>
                                <p:cTn id="129" presetID="22" presetClass="entr" presetSubtype="4" fill="hold" nodeType="afterEffect">
                                  <p:stCondLst>
                                    <p:cond delay="0"/>
                                  </p:stCondLst>
                                  <p:childTnLst>
                                    <p:set>
                                      <p:cBhvr>
                                        <p:cTn id="130" dur="1" fill="hold">
                                          <p:stCondLst>
                                            <p:cond delay="0"/>
                                          </p:stCondLst>
                                        </p:cTn>
                                        <p:tgtEl>
                                          <p:spTgt spid="422958"/>
                                        </p:tgtEl>
                                        <p:attrNameLst>
                                          <p:attrName>style.visibility</p:attrName>
                                        </p:attrNameLst>
                                      </p:cBhvr>
                                      <p:to>
                                        <p:strVal val="visible"/>
                                      </p:to>
                                    </p:set>
                                    <p:animEffect transition="in" filter="wipe(down)">
                                      <p:cBhvr>
                                        <p:cTn id="131" dur="500"/>
                                        <p:tgtEl>
                                          <p:spTgt spid="422958"/>
                                        </p:tgtEl>
                                      </p:cBhvr>
                                    </p:animEffect>
                                  </p:childTnLst>
                                </p:cTn>
                              </p:par>
                              <p:par>
                                <p:cTn id="132" presetID="22" presetClass="entr" presetSubtype="4" fill="hold" nodeType="withEffect">
                                  <p:stCondLst>
                                    <p:cond delay="0"/>
                                  </p:stCondLst>
                                  <p:childTnLst>
                                    <p:set>
                                      <p:cBhvr>
                                        <p:cTn id="133" dur="1" fill="hold">
                                          <p:stCondLst>
                                            <p:cond delay="0"/>
                                          </p:stCondLst>
                                        </p:cTn>
                                        <p:tgtEl>
                                          <p:spTgt spid="422931"/>
                                        </p:tgtEl>
                                        <p:attrNameLst>
                                          <p:attrName>style.visibility</p:attrName>
                                        </p:attrNameLst>
                                      </p:cBhvr>
                                      <p:to>
                                        <p:strVal val="visible"/>
                                      </p:to>
                                    </p:set>
                                    <p:animEffect transition="in" filter="wipe(down)">
                                      <p:cBhvr>
                                        <p:cTn id="134" dur="1000"/>
                                        <p:tgtEl>
                                          <p:spTgt spid="422931"/>
                                        </p:tgtEl>
                                      </p:cBhvr>
                                    </p:animEffect>
                                  </p:childTnLst>
                                </p:cTn>
                              </p:par>
                            </p:childTnLst>
                          </p:cTn>
                        </p:par>
                        <p:par>
                          <p:cTn id="135" fill="hold" nodeType="afterGroup">
                            <p:stCondLst>
                              <p:cond delay="6000"/>
                            </p:stCondLst>
                            <p:childTnLst>
                              <p:par>
                                <p:cTn id="136" presetID="22" presetClass="entr" presetSubtype="4" fill="hold" nodeType="afterEffect">
                                  <p:stCondLst>
                                    <p:cond delay="0"/>
                                  </p:stCondLst>
                                  <p:childTnLst>
                                    <p:set>
                                      <p:cBhvr>
                                        <p:cTn id="137" dur="1" fill="hold">
                                          <p:stCondLst>
                                            <p:cond delay="0"/>
                                          </p:stCondLst>
                                        </p:cTn>
                                        <p:tgtEl>
                                          <p:spTgt spid="422932"/>
                                        </p:tgtEl>
                                        <p:attrNameLst>
                                          <p:attrName>style.visibility</p:attrName>
                                        </p:attrNameLst>
                                      </p:cBhvr>
                                      <p:to>
                                        <p:strVal val="visible"/>
                                      </p:to>
                                    </p:set>
                                    <p:animEffect transition="in" filter="wipe(down)">
                                      <p:cBhvr>
                                        <p:cTn id="138" dur="1000"/>
                                        <p:tgtEl>
                                          <p:spTgt spid="422932"/>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9" presetClass="entr" presetSubtype="0" fill="hold" grpId="0" nodeType="clickEffect">
                                  <p:stCondLst>
                                    <p:cond delay="0"/>
                                  </p:stCondLst>
                                  <p:childTnLst>
                                    <p:set>
                                      <p:cBhvr>
                                        <p:cTn id="142" dur="1" fill="hold">
                                          <p:stCondLst>
                                            <p:cond delay="0"/>
                                          </p:stCondLst>
                                        </p:cTn>
                                        <p:tgtEl>
                                          <p:spTgt spid="422933"/>
                                        </p:tgtEl>
                                        <p:attrNameLst>
                                          <p:attrName>style.visibility</p:attrName>
                                        </p:attrNameLst>
                                      </p:cBhvr>
                                      <p:to>
                                        <p:strVal val="visible"/>
                                      </p:to>
                                    </p:set>
                                    <p:animEffect transition="in" filter="dissolve">
                                      <p:cBhvr>
                                        <p:cTn id="143" dur="500"/>
                                        <p:tgtEl>
                                          <p:spTgt spid="422933"/>
                                        </p:tgtEl>
                                      </p:cBhvr>
                                    </p:animEffect>
                                  </p:childTnLst>
                                </p:cTn>
                              </p:par>
                            </p:childTnLst>
                          </p:cTn>
                        </p:par>
                        <p:par>
                          <p:cTn id="144" fill="hold" nodeType="afterGroup">
                            <p:stCondLst>
                              <p:cond delay="500"/>
                            </p:stCondLst>
                            <p:childTnLst>
                              <p:par>
                                <p:cTn id="145" presetID="22" presetClass="entr" presetSubtype="1" fill="hold" nodeType="afterEffect">
                                  <p:stCondLst>
                                    <p:cond delay="0"/>
                                  </p:stCondLst>
                                  <p:childTnLst>
                                    <p:set>
                                      <p:cBhvr>
                                        <p:cTn id="146" dur="1" fill="hold">
                                          <p:stCondLst>
                                            <p:cond delay="0"/>
                                          </p:stCondLst>
                                        </p:cTn>
                                        <p:tgtEl>
                                          <p:spTgt spid="422934"/>
                                        </p:tgtEl>
                                        <p:attrNameLst>
                                          <p:attrName>style.visibility</p:attrName>
                                        </p:attrNameLst>
                                      </p:cBhvr>
                                      <p:to>
                                        <p:strVal val="visible"/>
                                      </p:to>
                                    </p:set>
                                    <p:animEffect transition="in" filter="wipe(up)">
                                      <p:cBhvr>
                                        <p:cTn id="147" dur="500"/>
                                        <p:tgtEl>
                                          <p:spTgt spid="422934"/>
                                        </p:tgtEl>
                                      </p:cBhvr>
                                    </p:animEffect>
                                  </p:childTnLst>
                                </p:cTn>
                              </p:par>
                            </p:childTnLst>
                          </p:cTn>
                        </p:par>
                        <p:par>
                          <p:cTn id="148" fill="hold" nodeType="afterGroup">
                            <p:stCondLst>
                              <p:cond delay="1000"/>
                            </p:stCondLst>
                            <p:childTnLst>
                              <p:par>
                                <p:cTn id="149" presetID="22" presetClass="entr" presetSubtype="1" fill="hold" nodeType="afterEffect">
                                  <p:stCondLst>
                                    <p:cond delay="0"/>
                                  </p:stCondLst>
                                  <p:childTnLst>
                                    <p:set>
                                      <p:cBhvr>
                                        <p:cTn id="150" dur="1" fill="hold">
                                          <p:stCondLst>
                                            <p:cond delay="0"/>
                                          </p:stCondLst>
                                        </p:cTn>
                                        <p:tgtEl>
                                          <p:spTgt spid="422935"/>
                                        </p:tgtEl>
                                        <p:attrNameLst>
                                          <p:attrName>style.visibility</p:attrName>
                                        </p:attrNameLst>
                                      </p:cBhvr>
                                      <p:to>
                                        <p:strVal val="visible"/>
                                      </p:to>
                                    </p:set>
                                    <p:animEffect transition="in" filter="wipe(up)">
                                      <p:cBhvr>
                                        <p:cTn id="151" dur="500"/>
                                        <p:tgtEl>
                                          <p:spTgt spid="42293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9" presetClass="exit" presetSubtype="0" fill="hold" grpId="1" nodeType="clickEffect">
                                  <p:stCondLst>
                                    <p:cond delay="0"/>
                                  </p:stCondLst>
                                  <p:childTnLst>
                                    <p:animEffect transition="out" filter="dissolve">
                                      <p:cBhvr>
                                        <p:cTn id="155" dur="500"/>
                                        <p:tgtEl>
                                          <p:spTgt spid="422933"/>
                                        </p:tgtEl>
                                      </p:cBhvr>
                                    </p:animEffect>
                                    <p:set>
                                      <p:cBhvr>
                                        <p:cTn id="156" dur="1" fill="hold">
                                          <p:stCondLst>
                                            <p:cond delay="499"/>
                                          </p:stCondLst>
                                        </p:cTn>
                                        <p:tgtEl>
                                          <p:spTgt spid="422933"/>
                                        </p:tgtEl>
                                        <p:attrNameLst>
                                          <p:attrName>style.visibility</p:attrName>
                                        </p:attrNameLst>
                                      </p:cBhvr>
                                      <p:to>
                                        <p:strVal val="hidden"/>
                                      </p:to>
                                    </p:set>
                                  </p:childTnLst>
                                </p:cTn>
                              </p:par>
                              <p:par>
                                <p:cTn id="157" presetID="9" presetClass="exit" presetSubtype="0" fill="hold" nodeType="withEffect">
                                  <p:stCondLst>
                                    <p:cond delay="0"/>
                                  </p:stCondLst>
                                  <p:childTnLst>
                                    <p:animEffect transition="out" filter="dissolve">
                                      <p:cBhvr>
                                        <p:cTn id="158" dur="500"/>
                                        <p:tgtEl>
                                          <p:spTgt spid="422934"/>
                                        </p:tgtEl>
                                      </p:cBhvr>
                                    </p:animEffect>
                                    <p:set>
                                      <p:cBhvr>
                                        <p:cTn id="159" dur="1" fill="hold">
                                          <p:stCondLst>
                                            <p:cond delay="499"/>
                                          </p:stCondLst>
                                        </p:cTn>
                                        <p:tgtEl>
                                          <p:spTgt spid="422934"/>
                                        </p:tgtEl>
                                        <p:attrNameLst>
                                          <p:attrName>style.visibility</p:attrName>
                                        </p:attrNameLst>
                                      </p:cBhvr>
                                      <p:to>
                                        <p:strVal val="hidden"/>
                                      </p:to>
                                    </p:set>
                                  </p:childTnLst>
                                </p:cTn>
                              </p:par>
                              <p:par>
                                <p:cTn id="160" presetID="9" presetClass="exit" presetSubtype="0" fill="hold" nodeType="withEffect">
                                  <p:stCondLst>
                                    <p:cond delay="0"/>
                                  </p:stCondLst>
                                  <p:childTnLst>
                                    <p:animEffect transition="out" filter="dissolve">
                                      <p:cBhvr>
                                        <p:cTn id="161" dur="500"/>
                                        <p:tgtEl>
                                          <p:spTgt spid="422935"/>
                                        </p:tgtEl>
                                      </p:cBhvr>
                                    </p:animEffect>
                                    <p:set>
                                      <p:cBhvr>
                                        <p:cTn id="162" dur="1" fill="hold">
                                          <p:stCondLst>
                                            <p:cond delay="499"/>
                                          </p:stCondLst>
                                        </p:cTn>
                                        <p:tgtEl>
                                          <p:spTgt spid="422935"/>
                                        </p:tgtEl>
                                        <p:attrNameLst>
                                          <p:attrName>style.visibility</p:attrName>
                                        </p:attrNameLst>
                                      </p:cBhvr>
                                      <p:to>
                                        <p:strVal val="hidden"/>
                                      </p:to>
                                    </p:set>
                                  </p:childTnLst>
                                </p:cTn>
                              </p:par>
                            </p:childTnLst>
                          </p:cTn>
                        </p:par>
                        <p:par>
                          <p:cTn id="163" fill="hold" nodeType="afterGroup">
                            <p:stCondLst>
                              <p:cond delay="500"/>
                            </p:stCondLst>
                            <p:childTnLst>
                              <p:par>
                                <p:cTn id="164" presetID="1" presetClass="entr" presetSubtype="0" fill="hold" grpId="0" nodeType="afterEffect">
                                  <p:stCondLst>
                                    <p:cond delay="0"/>
                                  </p:stCondLst>
                                  <p:childTnLst>
                                    <p:set>
                                      <p:cBhvr>
                                        <p:cTn id="165" dur="1" fill="hold">
                                          <p:stCondLst>
                                            <p:cond delay="0"/>
                                          </p:stCondLst>
                                        </p:cTn>
                                        <p:tgtEl>
                                          <p:spTgt spid="422949"/>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422950"/>
                                        </p:tgtEl>
                                        <p:attrNameLst>
                                          <p:attrName>style.visibility</p:attrName>
                                        </p:attrNameLst>
                                      </p:cBhvr>
                                      <p:to>
                                        <p:strVal val="visible"/>
                                      </p:to>
                                    </p:se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9" presetClass="exit" presetSubtype="0" fill="hold" grpId="1" nodeType="clickEffect">
                                  <p:stCondLst>
                                    <p:cond delay="0"/>
                                  </p:stCondLst>
                                  <p:childTnLst>
                                    <p:animEffect transition="out" filter="dissolve">
                                      <p:cBhvr>
                                        <p:cTn id="171" dur="500"/>
                                        <p:tgtEl>
                                          <p:spTgt spid="422949"/>
                                        </p:tgtEl>
                                      </p:cBhvr>
                                    </p:animEffect>
                                    <p:set>
                                      <p:cBhvr>
                                        <p:cTn id="172" dur="1" fill="hold">
                                          <p:stCondLst>
                                            <p:cond delay="499"/>
                                          </p:stCondLst>
                                        </p:cTn>
                                        <p:tgtEl>
                                          <p:spTgt spid="422949"/>
                                        </p:tgtEl>
                                        <p:attrNameLst>
                                          <p:attrName>style.visibility</p:attrName>
                                        </p:attrNameLst>
                                      </p:cBhvr>
                                      <p:to>
                                        <p:strVal val="hidden"/>
                                      </p:to>
                                    </p:set>
                                  </p:childTnLst>
                                </p:cTn>
                              </p:par>
                              <p:par>
                                <p:cTn id="173" presetID="9" presetClass="exit" presetSubtype="0" fill="hold" grpId="1" nodeType="withEffect">
                                  <p:stCondLst>
                                    <p:cond delay="0"/>
                                  </p:stCondLst>
                                  <p:childTnLst>
                                    <p:animEffect transition="out" filter="dissolve">
                                      <p:cBhvr>
                                        <p:cTn id="174" dur="500"/>
                                        <p:tgtEl>
                                          <p:spTgt spid="422950"/>
                                        </p:tgtEl>
                                      </p:cBhvr>
                                    </p:animEffect>
                                    <p:set>
                                      <p:cBhvr>
                                        <p:cTn id="175" dur="1" fill="hold">
                                          <p:stCondLst>
                                            <p:cond delay="499"/>
                                          </p:stCondLst>
                                        </p:cTn>
                                        <p:tgtEl>
                                          <p:spTgt spid="422950"/>
                                        </p:tgtEl>
                                        <p:attrNameLst>
                                          <p:attrName>style.visibility</p:attrName>
                                        </p:attrNameLst>
                                      </p:cBhvr>
                                      <p:to>
                                        <p:strVal val="hidden"/>
                                      </p:to>
                                    </p:set>
                                  </p:childTnLst>
                                </p:cTn>
                              </p:par>
                            </p:childTnLst>
                          </p:cTn>
                        </p:par>
                        <p:par>
                          <p:cTn id="176" fill="hold" nodeType="afterGroup">
                            <p:stCondLst>
                              <p:cond delay="500"/>
                            </p:stCondLst>
                            <p:childTnLst>
                              <p:par>
                                <p:cTn id="177" presetID="22" presetClass="entr" presetSubtype="4" fill="hold" nodeType="afterEffect">
                                  <p:stCondLst>
                                    <p:cond delay="0"/>
                                  </p:stCondLst>
                                  <p:childTnLst>
                                    <p:set>
                                      <p:cBhvr>
                                        <p:cTn id="178" dur="1" fill="hold">
                                          <p:stCondLst>
                                            <p:cond delay="0"/>
                                          </p:stCondLst>
                                        </p:cTn>
                                        <p:tgtEl>
                                          <p:spTgt spid="422952"/>
                                        </p:tgtEl>
                                        <p:attrNameLst>
                                          <p:attrName>style.visibility</p:attrName>
                                        </p:attrNameLst>
                                      </p:cBhvr>
                                      <p:to>
                                        <p:strVal val="visible"/>
                                      </p:to>
                                    </p:set>
                                    <p:animEffect transition="in" filter="wipe(down)">
                                      <p:cBhvr>
                                        <p:cTn id="179" dur="500"/>
                                        <p:tgtEl>
                                          <p:spTgt spid="422952"/>
                                        </p:tgtEl>
                                      </p:cBhvr>
                                    </p:animEffect>
                                  </p:childTnLst>
                                </p:cTn>
                              </p:par>
                              <p:par>
                                <p:cTn id="180" presetID="22" presetClass="entr" presetSubtype="4" fill="hold" nodeType="withEffect">
                                  <p:stCondLst>
                                    <p:cond delay="0"/>
                                  </p:stCondLst>
                                  <p:childTnLst>
                                    <p:set>
                                      <p:cBhvr>
                                        <p:cTn id="181" dur="1" fill="hold">
                                          <p:stCondLst>
                                            <p:cond delay="0"/>
                                          </p:stCondLst>
                                        </p:cTn>
                                        <p:tgtEl>
                                          <p:spTgt spid="422953"/>
                                        </p:tgtEl>
                                        <p:attrNameLst>
                                          <p:attrName>style.visibility</p:attrName>
                                        </p:attrNameLst>
                                      </p:cBhvr>
                                      <p:to>
                                        <p:strVal val="visible"/>
                                      </p:to>
                                    </p:set>
                                    <p:animEffect transition="in" filter="wipe(down)">
                                      <p:cBhvr>
                                        <p:cTn id="182" dur="500"/>
                                        <p:tgtEl>
                                          <p:spTgt spid="422953"/>
                                        </p:tgtEl>
                                      </p:cBhvr>
                                    </p:animEffect>
                                  </p:childTnLst>
                                </p:cTn>
                              </p:par>
                              <p:par>
                                <p:cTn id="183" presetID="22" presetClass="entr" presetSubtype="4" fill="hold" nodeType="withEffect">
                                  <p:stCondLst>
                                    <p:cond delay="0"/>
                                  </p:stCondLst>
                                  <p:childTnLst>
                                    <p:set>
                                      <p:cBhvr>
                                        <p:cTn id="184" dur="1" fill="hold">
                                          <p:stCondLst>
                                            <p:cond delay="0"/>
                                          </p:stCondLst>
                                        </p:cTn>
                                        <p:tgtEl>
                                          <p:spTgt spid="422954"/>
                                        </p:tgtEl>
                                        <p:attrNameLst>
                                          <p:attrName>style.visibility</p:attrName>
                                        </p:attrNameLst>
                                      </p:cBhvr>
                                      <p:to>
                                        <p:strVal val="visible"/>
                                      </p:to>
                                    </p:set>
                                    <p:animEffect transition="in" filter="wipe(down)">
                                      <p:cBhvr>
                                        <p:cTn id="185" dur="500"/>
                                        <p:tgtEl>
                                          <p:spTgt spid="422954"/>
                                        </p:tgtEl>
                                      </p:cBhvr>
                                    </p:animEffect>
                                  </p:childTnLst>
                                </p:cTn>
                              </p:par>
                              <p:par>
                                <p:cTn id="186" presetID="22" presetClass="entr" presetSubtype="4" fill="hold" nodeType="withEffect">
                                  <p:stCondLst>
                                    <p:cond delay="0"/>
                                  </p:stCondLst>
                                  <p:childTnLst>
                                    <p:set>
                                      <p:cBhvr>
                                        <p:cTn id="187" dur="1" fill="hold">
                                          <p:stCondLst>
                                            <p:cond delay="0"/>
                                          </p:stCondLst>
                                        </p:cTn>
                                        <p:tgtEl>
                                          <p:spTgt spid="422955"/>
                                        </p:tgtEl>
                                        <p:attrNameLst>
                                          <p:attrName>style.visibility</p:attrName>
                                        </p:attrNameLst>
                                      </p:cBhvr>
                                      <p:to>
                                        <p:strVal val="visible"/>
                                      </p:to>
                                    </p:set>
                                    <p:animEffect transition="in" filter="wipe(down)">
                                      <p:cBhvr>
                                        <p:cTn id="188" dur="500"/>
                                        <p:tgtEl>
                                          <p:spTgt spid="422955"/>
                                        </p:tgtEl>
                                      </p:cBhvr>
                                    </p:animEffect>
                                  </p:childTnLst>
                                </p:cTn>
                              </p:par>
                              <p:par>
                                <p:cTn id="189" presetID="22" presetClass="entr" presetSubtype="4" fill="hold" nodeType="withEffect">
                                  <p:stCondLst>
                                    <p:cond delay="0"/>
                                  </p:stCondLst>
                                  <p:childTnLst>
                                    <p:set>
                                      <p:cBhvr>
                                        <p:cTn id="190" dur="1" fill="hold">
                                          <p:stCondLst>
                                            <p:cond delay="0"/>
                                          </p:stCondLst>
                                        </p:cTn>
                                        <p:tgtEl>
                                          <p:spTgt spid="422956"/>
                                        </p:tgtEl>
                                        <p:attrNameLst>
                                          <p:attrName>style.visibility</p:attrName>
                                        </p:attrNameLst>
                                      </p:cBhvr>
                                      <p:to>
                                        <p:strVal val="visible"/>
                                      </p:to>
                                    </p:set>
                                    <p:animEffect transition="in" filter="wipe(down)">
                                      <p:cBhvr>
                                        <p:cTn id="191" dur="500"/>
                                        <p:tgtEl>
                                          <p:spTgt spid="422956"/>
                                        </p:tgtEl>
                                      </p:cBhvr>
                                    </p:animEffect>
                                  </p:childTnLst>
                                </p:cTn>
                              </p:par>
                              <p:par>
                                <p:cTn id="192" presetID="22" presetClass="entr" presetSubtype="4" fill="hold" nodeType="withEffect">
                                  <p:stCondLst>
                                    <p:cond delay="0"/>
                                  </p:stCondLst>
                                  <p:childTnLst>
                                    <p:set>
                                      <p:cBhvr>
                                        <p:cTn id="193" dur="1" fill="hold">
                                          <p:stCondLst>
                                            <p:cond delay="0"/>
                                          </p:stCondLst>
                                        </p:cTn>
                                        <p:tgtEl>
                                          <p:spTgt spid="422957"/>
                                        </p:tgtEl>
                                        <p:attrNameLst>
                                          <p:attrName>style.visibility</p:attrName>
                                        </p:attrNameLst>
                                      </p:cBhvr>
                                      <p:to>
                                        <p:strVal val="visible"/>
                                      </p:to>
                                    </p:set>
                                    <p:animEffect transition="in" filter="wipe(down)">
                                      <p:cBhvr>
                                        <p:cTn id="194" dur="500"/>
                                        <p:tgtEl>
                                          <p:spTgt spid="422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33" grpId="0" animBg="1"/>
      <p:bldP spid="422933" grpId="1" animBg="1"/>
      <p:bldP spid="422949" grpId="0" animBg="1"/>
      <p:bldP spid="422949" grpId="1" animBg="1"/>
      <p:bldP spid="422950" grpId="0" animBg="1"/>
      <p:bldP spid="422950"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3F5D01-8D2D-4329-9D5A-BDD69370FB2A}"/>
              </a:ext>
            </a:extLst>
          </p:cNvPr>
          <p:cNvSpPr/>
          <p:nvPr/>
        </p:nvSpPr>
        <p:spPr>
          <a:xfrm>
            <a:off x="0" y="-12699"/>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708FF6D-C231-49D1-B8F1-DCDD1CFB1502}"/>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1682" name="Rectangle 2">
            <a:extLst>
              <a:ext uri="{FF2B5EF4-FFF2-40B4-BE49-F238E27FC236}">
                <a16:creationId xmlns:a16="http://schemas.microsoft.com/office/drawing/2014/main" id="{C0F50B14-D251-48A7-8617-D3F94C04531E}"/>
              </a:ext>
            </a:extLst>
          </p:cNvPr>
          <p:cNvSpPr>
            <a:spLocks noGrp="1" noChangeArrowheads="1"/>
          </p:cNvSpPr>
          <p:nvPr>
            <p:ph type="title"/>
          </p:nvPr>
        </p:nvSpPr>
        <p:spPr>
          <a:xfrm>
            <a:off x="76200" y="304800"/>
            <a:ext cx="8915400" cy="1143000"/>
          </a:xfrm>
        </p:spPr>
        <p:txBody>
          <a:bodyPr>
            <a:normAutofit fontScale="90000"/>
          </a:bodyPr>
          <a:lstStyle/>
          <a:p>
            <a:pPr algn="l"/>
            <a:r>
              <a:rPr lang="en-US" altLang="en-US" sz="3600">
                <a:latin typeface="Arial" panose="020B0604020202020204" pitchFamily="34" charset="0"/>
                <a:cs typeface="Arial" panose="020B0604020202020204" pitchFamily="34" charset="0"/>
              </a:rPr>
              <a:t>When Water Accumulates on the Trail and is Arbitrarily Drained Off It Creates Erosion Below the Drain Point</a:t>
            </a:r>
          </a:p>
        </p:txBody>
      </p:sp>
      <p:pic>
        <p:nvPicPr>
          <p:cNvPr id="71683" name="Picture 3" descr="Water Diversion">
            <a:extLst>
              <a:ext uri="{FF2B5EF4-FFF2-40B4-BE49-F238E27FC236}">
                <a16:creationId xmlns:a16="http://schemas.microsoft.com/office/drawing/2014/main" id="{20AA921D-B32E-4085-80D2-9C58AC6CC5F8}"/>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5507038" y="1447800"/>
            <a:ext cx="356076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Trail contour 2">
            <a:extLst>
              <a:ext uri="{FF2B5EF4-FFF2-40B4-BE49-F238E27FC236}">
                <a16:creationId xmlns:a16="http://schemas.microsoft.com/office/drawing/2014/main" id="{295EDD6A-294B-455E-BEBC-EDD64D50F795}"/>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76200" y="2528888"/>
            <a:ext cx="53340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Freeform 5">
            <a:extLst>
              <a:ext uri="{FF2B5EF4-FFF2-40B4-BE49-F238E27FC236}">
                <a16:creationId xmlns:a16="http://schemas.microsoft.com/office/drawing/2014/main" id="{5AD2E7DC-8708-4A7C-93DE-EE9997B28E14}"/>
              </a:ext>
            </a:extLst>
          </p:cNvPr>
          <p:cNvSpPr>
            <a:spLocks/>
          </p:cNvSpPr>
          <p:nvPr/>
        </p:nvSpPr>
        <p:spPr bwMode="auto">
          <a:xfrm>
            <a:off x="604838" y="3794125"/>
            <a:ext cx="2200275" cy="441325"/>
          </a:xfrm>
          <a:custGeom>
            <a:avLst/>
            <a:gdLst>
              <a:gd name="T0" fmla="*/ 0 w 1386"/>
              <a:gd name="T1" fmla="*/ 0 h 278"/>
              <a:gd name="T2" fmla="*/ 2147483647 w 1386"/>
              <a:gd name="T3" fmla="*/ 2147483647 h 278"/>
              <a:gd name="T4" fmla="*/ 2147483647 w 1386"/>
              <a:gd name="T5" fmla="*/ 2147483647 h 278"/>
              <a:gd name="T6" fmla="*/ 2147483647 w 1386"/>
              <a:gd name="T7" fmla="*/ 2147483647 h 278"/>
              <a:gd name="T8" fmla="*/ 2147483647 w 1386"/>
              <a:gd name="T9" fmla="*/ 2147483647 h 278"/>
              <a:gd name="T10" fmla="*/ 2147483647 w 1386"/>
              <a:gd name="T11" fmla="*/ 2147483647 h 278"/>
              <a:gd name="T12" fmla="*/ 2147483647 w 1386"/>
              <a:gd name="T13" fmla="*/ 2147483647 h 278"/>
              <a:gd name="T14" fmla="*/ 2147483647 w 1386"/>
              <a:gd name="T15" fmla="*/ 2147483647 h 278"/>
              <a:gd name="T16" fmla="*/ 2147483647 w 1386"/>
              <a:gd name="T17" fmla="*/ 2147483647 h 278"/>
              <a:gd name="T18" fmla="*/ 2147483647 w 1386"/>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278"/>
              <a:gd name="T32" fmla="*/ 1386 w 1386"/>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278">
                <a:moveTo>
                  <a:pt x="0" y="0"/>
                </a:moveTo>
                <a:cubicBezTo>
                  <a:pt x="21" y="2"/>
                  <a:pt x="43" y="2"/>
                  <a:pt x="63" y="7"/>
                </a:cubicBezTo>
                <a:cubicBezTo>
                  <a:pt x="72" y="9"/>
                  <a:pt x="78" y="19"/>
                  <a:pt x="86" y="23"/>
                </a:cubicBezTo>
                <a:cubicBezTo>
                  <a:pt x="93" y="27"/>
                  <a:pt x="101" y="29"/>
                  <a:pt x="109" y="31"/>
                </a:cubicBezTo>
                <a:cubicBezTo>
                  <a:pt x="136" y="36"/>
                  <a:pt x="200" y="43"/>
                  <a:pt x="226" y="46"/>
                </a:cubicBezTo>
                <a:cubicBezTo>
                  <a:pt x="311" y="76"/>
                  <a:pt x="589" y="73"/>
                  <a:pt x="685" y="77"/>
                </a:cubicBezTo>
                <a:cubicBezTo>
                  <a:pt x="754" y="89"/>
                  <a:pt x="731" y="95"/>
                  <a:pt x="771" y="155"/>
                </a:cubicBezTo>
                <a:cubicBezTo>
                  <a:pt x="790" y="183"/>
                  <a:pt x="842" y="194"/>
                  <a:pt x="872" y="202"/>
                </a:cubicBezTo>
                <a:cubicBezTo>
                  <a:pt x="975" y="271"/>
                  <a:pt x="1166" y="259"/>
                  <a:pt x="1277" y="264"/>
                </a:cubicBezTo>
                <a:cubicBezTo>
                  <a:pt x="1333" y="278"/>
                  <a:pt x="1297" y="272"/>
                  <a:pt x="1386" y="272"/>
                </a:cubicBezTo>
              </a:path>
            </a:pathLst>
          </a:custGeom>
          <a:noFill/>
          <a:ln w="222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71686" name="Freeform 6">
            <a:extLst>
              <a:ext uri="{FF2B5EF4-FFF2-40B4-BE49-F238E27FC236}">
                <a16:creationId xmlns:a16="http://schemas.microsoft.com/office/drawing/2014/main" id="{62DF31A8-0663-4F93-A59D-EB87C877EFE0}"/>
              </a:ext>
            </a:extLst>
          </p:cNvPr>
          <p:cNvSpPr>
            <a:spLocks/>
          </p:cNvSpPr>
          <p:nvPr/>
        </p:nvSpPr>
        <p:spPr bwMode="auto">
          <a:xfrm>
            <a:off x="3175000" y="4176713"/>
            <a:ext cx="1595438" cy="147637"/>
          </a:xfrm>
          <a:custGeom>
            <a:avLst/>
            <a:gdLst>
              <a:gd name="T0" fmla="*/ 0 w 1005"/>
              <a:gd name="T1" fmla="*/ 2147483647 h 93"/>
              <a:gd name="T2" fmla="*/ 2147483647 w 1005"/>
              <a:gd name="T3" fmla="*/ 2147483647 h 93"/>
              <a:gd name="T4" fmla="*/ 2147483647 w 1005"/>
              <a:gd name="T5" fmla="*/ 2147483647 h 93"/>
              <a:gd name="T6" fmla="*/ 2147483647 w 1005"/>
              <a:gd name="T7" fmla="*/ 2147483647 h 93"/>
              <a:gd name="T8" fmla="*/ 2147483647 w 1005"/>
              <a:gd name="T9" fmla="*/ 2147483647 h 93"/>
              <a:gd name="T10" fmla="*/ 2147483647 w 1005"/>
              <a:gd name="T11" fmla="*/ 0 h 93"/>
              <a:gd name="T12" fmla="*/ 0 60000 65536"/>
              <a:gd name="T13" fmla="*/ 0 60000 65536"/>
              <a:gd name="T14" fmla="*/ 0 60000 65536"/>
              <a:gd name="T15" fmla="*/ 0 60000 65536"/>
              <a:gd name="T16" fmla="*/ 0 60000 65536"/>
              <a:gd name="T17" fmla="*/ 0 60000 65536"/>
              <a:gd name="T18" fmla="*/ 0 w 1005"/>
              <a:gd name="T19" fmla="*/ 0 h 93"/>
              <a:gd name="T20" fmla="*/ 1005 w 1005"/>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005" h="93">
                <a:moveTo>
                  <a:pt x="0" y="39"/>
                </a:moveTo>
                <a:cubicBezTo>
                  <a:pt x="21" y="52"/>
                  <a:pt x="47" y="68"/>
                  <a:pt x="70" y="78"/>
                </a:cubicBezTo>
                <a:cubicBezTo>
                  <a:pt x="85" y="85"/>
                  <a:pt x="117" y="93"/>
                  <a:pt x="117" y="93"/>
                </a:cubicBezTo>
                <a:cubicBezTo>
                  <a:pt x="216" y="64"/>
                  <a:pt x="320" y="75"/>
                  <a:pt x="421" y="54"/>
                </a:cubicBezTo>
                <a:cubicBezTo>
                  <a:pt x="550" y="65"/>
                  <a:pt x="680" y="44"/>
                  <a:pt x="810" y="39"/>
                </a:cubicBezTo>
                <a:cubicBezTo>
                  <a:pt x="876" y="22"/>
                  <a:pt x="936" y="0"/>
                  <a:pt x="1005" y="0"/>
                </a:cubicBezTo>
              </a:path>
            </a:pathLst>
          </a:custGeom>
          <a:noFill/>
          <a:ln w="222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8487" name="Freeform 7">
            <a:extLst>
              <a:ext uri="{FF2B5EF4-FFF2-40B4-BE49-F238E27FC236}">
                <a16:creationId xmlns:a16="http://schemas.microsoft.com/office/drawing/2014/main" id="{77762B39-C133-4D90-B08A-0DB7BD7CCDFF}"/>
              </a:ext>
            </a:extLst>
          </p:cNvPr>
          <p:cNvSpPr>
            <a:spLocks/>
          </p:cNvSpPr>
          <p:nvPr/>
        </p:nvSpPr>
        <p:spPr bwMode="auto">
          <a:xfrm>
            <a:off x="3386138" y="4189413"/>
            <a:ext cx="1333500" cy="209550"/>
          </a:xfrm>
          <a:custGeom>
            <a:avLst/>
            <a:gdLst>
              <a:gd name="T0" fmla="*/ 2147483647 w 840"/>
              <a:gd name="T1" fmla="*/ 0 h 132"/>
              <a:gd name="T2" fmla="*/ 2147483647 w 840"/>
              <a:gd name="T3" fmla="*/ 2147483647 h 132"/>
              <a:gd name="T4" fmla="*/ 2147483647 w 840"/>
              <a:gd name="T5" fmla="*/ 2147483647 h 132"/>
              <a:gd name="T6" fmla="*/ 2147483647 w 840"/>
              <a:gd name="T7" fmla="*/ 2147483647 h 132"/>
              <a:gd name="T8" fmla="*/ 2147483647 w 840"/>
              <a:gd name="T9" fmla="*/ 2147483647 h 132"/>
              <a:gd name="T10" fmla="*/ 2147483647 w 840"/>
              <a:gd name="T11" fmla="*/ 2147483647 h 132"/>
              <a:gd name="T12" fmla="*/ 2147483647 w 840"/>
              <a:gd name="T13" fmla="*/ 2147483647 h 132"/>
              <a:gd name="T14" fmla="*/ 0 w 840"/>
              <a:gd name="T15" fmla="*/ 2147483647 h 132"/>
              <a:gd name="T16" fmla="*/ 0 60000 65536"/>
              <a:gd name="T17" fmla="*/ 0 60000 65536"/>
              <a:gd name="T18" fmla="*/ 0 60000 65536"/>
              <a:gd name="T19" fmla="*/ 0 60000 65536"/>
              <a:gd name="T20" fmla="*/ 0 60000 65536"/>
              <a:gd name="T21" fmla="*/ 0 60000 65536"/>
              <a:gd name="T22" fmla="*/ 0 60000 65536"/>
              <a:gd name="T23" fmla="*/ 0 60000 65536"/>
              <a:gd name="T24" fmla="*/ 0 w 840"/>
              <a:gd name="T25" fmla="*/ 0 h 132"/>
              <a:gd name="T26" fmla="*/ 840 w 840"/>
              <a:gd name="T27" fmla="*/ 132 h 1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0" h="132">
                <a:moveTo>
                  <a:pt x="840" y="0"/>
                </a:moveTo>
                <a:cubicBezTo>
                  <a:pt x="766" y="6"/>
                  <a:pt x="707" y="16"/>
                  <a:pt x="638" y="39"/>
                </a:cubicBezTo>
                <a:cubicBezTo>
                  <a:pt x="598" y="53"/>
                  <a:pt x="554" y="47"/>
                  <a:pt x="513" y="54"/>
                </a:cubicBezTo>
                <a:cubicBezTo>
                  <a:pt x="386" y="41"/>
                  <a:pt x="265" y="54"/>
                  <a:pt x="140" y="70"/>
                </a:cubicBezTo>
                <a:cubicBezTo>
                  <a:pt x="67" y="95"/>
                  <a:pt x="168" y="61"/>
                  <a:pt x="93" y="85"/>
                </a:cubicBezTo>
                <a:cubicBezTo>
                  <a:pt x="77" y="90"/>
                  <a:pt x="46" y="101"/>
                  <a:pt x="46" y="101"/>
                </a:cubicBezTo>
                <a:cubicBezTo>
                  <a:pt x="38" y="109"/>
                  <a:pt x="32" y="118"/>
                  <a:pt x="23" y="124"/>
                </a:cubicBezTo>
                <a:cubicBezTo>
                  <a:pt x="16" y="129"/>
                  <a:pt x="0" y="132"/>
                  <a:pt x="0" y="132"/>
                </a:cubicBezTo>
              </a:path>
            </a:pathLst>
          </a:custGeom>
          <a:noFill/>
          <a:ln w="3810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8488" name="Freeform 8">
            <a:extLst>
              <a:ext uri="{FF2B5EF4-FFF2-40B4-BE49-F238E27FC236}">
                <a16:creationId xmlns:a16="http://schemas.microsoft.com/office/drawing/2014/main" id="{A6EF5386-E0A6-4BF9-8645-F76912BED15D}"/>
              </a:ext>
            </a:extLst>
          </p:cNvPr>
          <p:cNvSpPr>
            <a:spLocks/>
          </p:cNvSpPr>
          <p:nvPr/>
        </p:nvSpPr>
        <p:spPr bwMode="auto">
          <a:xfrm>
            <a:off x="2805113" y="4424363"/>
            <a:ext cx="623887" cy="873125"/>
          </a:xfrm>
          <a:custGeom>
            <a:avLst/>
            <a:gdLst>
              <a:gd name="T0" fmla="*/ 2147483647 w 393"/>
              <a:gd name="T1" fmla="*/ 0 h 550"/>
              <a:gd name="T2" fmla="*/ 2147483647 w 393"/>
              <a:gd name="T3" fmla="*/ 2147483647 h 550"/>
              <a:gd name="T4" fmla="*/ 2147483647 w 393"/>
              <a:gd name="T5" fmla="*/ 2147483647 h 550"/>
              <a:gd name="T6" fmla="*/ 2147483647 w 393"/>
              <a:gd name="T7" fmla="*/ 2147483647 h 550"/>
              <a:gd name="T8" fmla="*/ 2147483647 w 393"/>
              <a:gd name="T9" fmla="*/ 2147483647 h 550"/>
              <a:gd name="T10" fmla="*/ 2147483647 w 393"/>
              <a:gd name="T11" fmla="*/ 2147483647 h 550"/>
              <a:gd name="T12" fmla="*/ 2147483647 w 393"/>
              <a:gd name="T13" fmla="*/ 2147483647 h 550"/>
              <a:gd name="T14" fmla="*/ 2147483647 w 393"/>
              <a:gd name="T15" fmla="*/ 2147483647 h 550"/>
              <a:gd name="T16" fmla="*/ 0 w 393"/>
              <a:gd name="T17" fmla="*/ 2147483647 h 550"/>
              <a:gd name="T18" fmla="*/ 2147483647 w 393"/>
              <a:gd name="T19" fmla="*/ 2147483647 h 550"/>
              <a:gd name="T20" fmla="*/ 2147483647 w 393"/>
              <a:gd name="T21" fmla="*/ 2147483647 h 550"/>
              <a:gd name="T22" fmla="*/ 2147483647 w 393"/>
              <a:gd name="T23" fmla="*/ 2147483647 h 550"/>
              <a:gd name="T24" fmla="*/ 2147483647 w 393"/>
              <a:gd name="T25" fmla="*/ 2147483647 h 550"/>
              <a:gd name="T26" fmla="*/ 2147483647 w 393"/>
              <a:gd name="T27" fmla="*/ 2147483647 h 550"/>
              <a:gd name="T28" fmla="*/ 2147483647 w 393"/>
              <a:gd name="T29" fmla="*/ 2147483647 h 550"/>
              <a:gd name="T30" fmla="*/ 2147483647 w 393"/>
              <a:gd name="T31" fmla="*/ 2147483647 h 550"/>
              <a:gd name="T32" fmla="*/ 2147483647 w 393"/>
              <a:gd name="T33" fmla="*/ 2147483647 h 550"/>
              <a:gd name="T34" fmla="*/ 2147483647 w 393"/>
              <a:gd name="T35" fmla="*/ 0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550"/>
              <a:gd name="T56" fmla="*/ 393 w 393"/>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550">
                <a:moveTo>
                  <a:pt x="350" y="0"/>
                </a:moveTo>
                <a:cubicBezTo>
                  <a:pt x="308" y="13"/>
                  <a:pt x="335" y="2"/>
                  <a:pt x="280" y="39"/>
                </a:cubicBezTo>
                <a:cubicBezTo>
                  <a:pt x="272" y="44"/>
                  <a:pt x="257" y="54"/>
                  <a:pt x="257" y="54"/>
                </a:cubicBezTo>
                <a:cubicBezTo>
                  <a:pt x="246" y="84"/>
                  <a:pt x="237" y="98"/>
                  <a:pt x="210" y="116"/>
                </a:cubicBezTo>
                <a:cubicBezTo>
                  <a:pt x="184" y="157"/>
                  <a:pt x="167" y="199"/>
                  <a:pt x="132" y="233"/>
                </a:cubicBezTo>
                <a:cubicBezTo>
                  <a:pt x="120" y="268"/>
                  <a:pt x="130" y="276"/>
                  <a:pt x="93" y="288"/>
                </a:cubicBezTo>
                <a:cubicBezTo>
                  <a:pt x="85" y="315"/>
                  <a:pt x="73" y="333"/>
                  <a:pt x="62" y="358"/>
                </a:cubicBezTo>
                <a:cubicBezTo>
                  <a:pt x="30" y="428"/>
                  <a:pt x="46" y="401"/>
                  <a:pt x="31" y="459"/>
                </a:cubicBezTo>
                <a:cubicBezTo>
                  <a:pt x="24" y="484"/>
                  <a:pt x="9" y="504"/>
                  <a:pt x="0" y="529"/>
                </a:cubicBezTo>
                <a:cubicBezTo>
                  <a:pt x="33" y="550"/>
                  <a:pt x="47" y="542"/>
                  <a:pt x="78" y="521"/>
                </a:cubicBezTo>
                <a:cubicBezTo>
                  <a:pt x="86" y="498"/>
                  <a:pt x="93" y="474"/>
                  <a:pt x="101" y="451"/>
                </a:cubicBezTo>
                <a:cubicBezTo>
                  <a:pt x="91" y="411"/>
                  <a:pt x="89" y="389"/>
                  <a:pt x="124" y="365"/>
                </a:cubicBezTo>
                <a:cubicBezTo>
                  <a:pt x="147" y="298"/>
                  <a:pt x="179" y="242"/>
                  <a:pt x="210" y="179"/>
                </a:cubicBezTo>
                <a:cubicBezTo>
                  <a:pt x="219" y="162"/>
                  <a:pt x="216" y="146"/>
                  <a:pt x="233" y="132"/>
                </a:cubicBezTo>
                <a:cubicBezTo>
                  <a:pt x="247" y="121"/>
                  <a:pt x="265" y="119"/>
                  <a:pt x="280" y="109"/>
                </a:cubicBezTo>
                <a:cubicBezTo>
                  <a:pt x="316" y="54"/>
                  <a:pt x="295" y="72"/>
                  <a:pt x="335" y="46"/>
                </a:cubicBezTo>
                <a:cubicBezTo>
                  <a:pt x="340" y="38"/>
                  <a:pt x="343" y="29"/>
                  <a:pt x="350" y="23"/>
                </a:cubicBezTo>
                <a:cubicBezTo>
                  <a:pt x="372" y="5"/>
                  <a:pt x="393" y="27"/>
                  <a:pt x="350" y="0"/>
                </a:cubicBezTo>
                <a:close/>
              </a:path>
            </a:pathLst>
          </a:custGeom>
          <a:solidFill>
            <a:srgbClr val="A0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8489" name="Freeform 9">
            <a:extLst>
              <a:ext uri="{FF2B5EF4-FFF2-40B4-BE49-F238E27FC236}">
                <a16:creationId xmlns:a16="http://schemas.microsoft.com/office/drawing/2014/main" id="{3B08C1EF-D450-415A-82AB-A22BE54398CE}"/>
              </a:ext>
            </a:extLst>
          </p:cNvPr>
          <p:cNvSpPr>
            <a:spLocks/>
          </p:cNvSpPr>
          <p:nvPr/>
        </p:nvSpPr>
        <p:spPr bwMode="auto">
          <a:xfrm>
            <a:off x="4500563" y="3367088"/>
            <a:ext cx="552450" cy="711200"/>
          </a:xfrm>
          <a:custGeom>
            <a:avLst/>
            <a:gdLst>
              <a:gd name="T0" fmla="*/ 2147483647 w 348"/>
              <a:gd name="T1" fmla="*/ 0 h 448"/>
              <a:gd name="T2" fmla="*/ 2147483647 w 348"/>
              <a:gd name="T3" fmla="*/ 2147483647 h 448"/>
              <a:gd name="T4" fmla="*/ 2147483647 w 348"/>
              <a:gd name="T5" fmla="*/ 2147483647 h 448"/>
              <a:gd name="T6" fmla="*/ 2147483647 w 348"/>
              <a:gd name="T7" fmla="*/ 2147483647 h 448"/>
              <a:gd name="T8" fmla="*/ 2147483647 w 348"/>
              <a:gd name="T9" fmla="*/ 2147483647 h 448"/>
              <a:gd name="T10" fmla="*/ 2147483647 w 348"/>
              <a:gd name="T11" fmla="*/ 2147483647 h 448"/>
              <a:gd name="T12" fmla="*/ 2147483647 w 348"/>
              <a:gd name="T13" fmla="*/ 2147483647 h 448"/>
              <a:gd name="T14" fmla="*/ 2147483647 w 348"/>
              <a:gd name="T15" fmla="*/ 2147483647 h 448"/>
              <a:gd name="T16" fmla="*/ 2147483647 w 348"/>
              <a:gd name="T17" fmla="*/ 2147483647 h 448"/>
              <a:gd name="T18" fmla="*/ 0 w 348"/>
              <a:gd name="T19" fmla="*/ 2147483647 h 4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8"/>
              <a:gd name="T31" fmla="*/ 0 h 448"/>
              <a:gd name="T32" fmla="*/ 348 w 348"/>
              <a:gd name="T33" fmla="*/ 448 h 4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8" h="448">
                <a:moveTo>
                  <a:pt x="348" y="0"/>
                </a:moveTo>
                <a:cubicBezTo>
                  <a:pt x="342" y="6"/>
                  <a:pt x="336" y="13"/>
                  <a:pt x="329" y="18"/>
                </a:cubicBezTo>
                <a:cubicBezTo>
                  <a:pt x="321" y="23"/>
                  <a:pt x="308" y="20"/>
                  <a:pt x="302" y="28"/>
                </a:cubicBezTo>
                <a:cubicBezTo>
                  <a:pt x="250" y="102"/>
                  <a:pt x="312" y="63"/>
                  <a:pt x="265" y="101"/>
                </a:cubicBezTo>
                <a:cubicBezTo>
                  <a:pt x="257" y="108"/>
                  <a:pt x="247" y="113"/>
                  <a:pt x="238" y="119"/>
                </a:cubicBezTo>
                <a:cubicBezTo>
                  <a:pt x="217" y="150"/>
                  <a:pt x="217" y="178"/>
                  <a:pt x="201" y="210"/>
                </a:cubicBezTo>
                <a:cubicBezTo>
                  <a:pt x="189" y="233"/>
                  <a:pt x="156" y="247"/>
                  <a:pt x="137" y="265"/>
                </a:cubicBezTo>
                <a:cubicBezTo>
                  <a:pt x="126" y="300"/>
                  <a:pt x="136" y="362"/>
                  <a:pt x="101" y="384"/>
                </a:cubicBezTo>
                <a:cubicBezTo>
                  <a:pt x="85" y="394"/>
                  <a:pt x="46" y="402"/>
                  <a:pt x="46" y="402"/>
                </a:cubicBezTo>
                <a:cubicBezTo>
                  <a:pt x="31" y="418"/>
                  <a:pt x="15" y="433"/>
                  <a:pt x="0" y="448"/>
                </a:cubicBezTo>
              </a:path>
            </a:pathLst>
          </a:custGeom>
          <a:noFill/>
          <a:ln w="317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8490" name="Freeform 10">
            <a:extLst>
              <a:ext uri="{FF2B5EF4-FFF2-40B4-BE49-F238E27FC236}">
                <a16:creationId xmlns:a16="http://schemas.microsoft.com/office/drawing/2014/main" id="{FB61B04E-7E86-49DA-A268-9FADE2AD8466}"/>
              </a:ext>
            </a:extLst>
          </p:cNvPr>
          <p:cNvSpPr>
            <a:spLocks/>
          </p:cNvSpPr>
          <p:nvPr/>
        </p:nvSpPr>
        <p:spPr bwMode="auto">
          <a:xfrm>
            <a:off x="4094163" y="3468688"/>
            <a:ext cx="520700" cy="696912"/>
          </a:xfrm>
          <a:custGeom>
            <a:avLst/>
            <a:gdLst>
              <a:gd name="T0" fmla="*/ 2147483647 w 329"/>
              <a:gd name="T1" fmla="*/ 0 h 439"/>
              <a:gd name="T2" fmla="*/ 2147483647 w 329"/>
              <a:gd name="T3" fmla="*/ 2147483647 h 439"/>
              <a:gd name="T4" fmla="*/ 2147483647 w 329"/>
              <a:gd name="T5" fmla="*/ 2147483647 h 439"/>
              <a:gd name="T6" fmla="*/ 2147483647 w 329"/>
              <a:gd name="T7" fmla="*/ 2147483647 h 439"/>
              <a:gd name="T8" fmla="*/ 2147483647 w 329"/>
              <a:gd name="T9" fmla="*/ 2147483647 h 439"/>
              <a:gd name="T10" fmla="*/ 2147483647 w 329"/>
              <a:gd name="T11" fmla="*/ 2147483647 h 439"/>
              <a:gd name="T12" fmla="*/ 2147483647 w 329"/>
              <a:gd name="T13" fmla="*/ 2147483647 h 439"/>
              <a:gd name="T14" fmla="*/ 2147483647 w 329"/>
              <a:gd name="T15" fmla="*/ 2147483647 h 439"/>
              <a:gd name="T16" fmla="*/ 0 w 329"/>
              <a:gd name="T17" fmla="*/ 2147483647 h 4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9"/>
              <a:gd name="T28" fmla="*/ 0 h 439"/>
              <a:gd name="T29" fmla="*/ 329 w 329"/>
              <a:gd name="T30" fmla="*/ 439 h 4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9" h="439">
                <a:moveTo>
                  <a:pt x="329" y="0"/>
                </a:moveTo>
                <a:cubicBezTo>
                  <a:pt x="258" y="24"/>
                  <a:pt x="264" y="24"/>
                  <a:pt x="220" y="92"/>
                </a:cubicBezTo>
                <a:cubicBezTo>
                  <a:pt x="208" y="111"/>
                  <a:pt x="216" y="139"/>
                  <a:pt x="201" y="156"/>
                </a:cubicBezTo>
                <a:cubicBezTo>
                  <a:pt x="187" y="172"/>
                  <a:pt x="147" y="192"/>
                  <a:pt x="147" y="192"/>
                </a:cubicBezTo>
                <a:cubicBezTo>
                  <a:pt x="125" y="256"/>
                  <a:pt x="134" y="229"/>
                  <a:pt x="119" y="274"/>
                </a:cubicBezTo>
                <a:cubicBezTo>
                  <a:pt x="113" y="292"/>
                  <a:pt x="92" y="303"/>
                  <a:pt x="83" y="320"/>
                </a:cubicBezTo>
                <a:cubicBezTo>
                  <a:pt x="69" y="348"/>
                  <a:pt x="79" y="351"/>
                  <a:pt x="55" y="375"/>
                </a:cubicBezTo>
                <a:cubicBezTo>
                  <a:pt x="52" y="378"/>
                  <a:pt x="14" y="407"/>
                  <a:pt x="9" y="412"/>
                </a:cubicBezTo>
                <a:cubicBezTo>
                  <a:pt x="6" y="421"/>
                  <a:pt x="0" y="439"/>
                  <a:pt x="0" y="439"/>
                </a:cubicBezTo>
              </a:path>
            </a:pathLst>
          </a:custGeom>
          <a:noFill/>
          <a:ln w="317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8491" name="Freeform 11">
            <a:extLst>
              <a:ext uri="{FF2B5EF4-FFF2-40B4-BE49-F238E27FC236}">
                <a16:creationId xmlns:a16="http://schemas.microsoft.com/office/drawing/2014/main" id="{B97A6739-A512-4D37-8A16-BB5A4B3A3A30}"/>
              </a:ext>
            </a:extLst>
          </p:cNvPr>
          <p:cNvSpPr>
            <a:spLocks/>
          </p:cNvSpPr>
          <p:nvPr/>
        </p:nvSpPr>
        <p:spPr bwMode="auto">
          <a:xfrm>
            <a:off x="3744913" y="3614738"/>
            <a:ext cx="377825" cy="536575"/>
          </a:xfrm>
          <a:custGeom>
            <a:avLst/>
            <a:gdLst>
              <a:gd name="T0" fmla="*/ 2147483647 w 238"/>
              <a:gd name="T1" fmla="*/ 0 h 338"/>
              <a:gd name="T2" fmla="*/ 2147483647 w 238"/>
              <a:gd name="T3" fmla="*/ 2147483647 h 338"/>
              <a:gd name="T4" fmla="*/ 2147483647 w 238"/>
              <a:gd name="T5" fmla="*/ 2147483647 h 338"/>
              <a:gd name="T6" fmla="*/ 2147483647 w 238"/>
              <a:gd name="T7" fmla="*/ 2147483647 h 338"/>
              <a:gd name="T8" fmla="*/ 0 w 238"/>
              <a:gd name="T9" fmla="*/ 2147483647 h 338"/>
              <a:gd name="T10" fmla="*/ 0 60000 65536"/>
              <a:gd name="T11" fmla="*/ 0 60000 65536"/>
              <a:gd name="T12" fmla="*/ 0 60000 65536"/>
              <a:gd name="T13" fmla="*/ 0 60000 65536"/>
              <a:gd name="T14" fmla="*/ 0 60000 65536"/>
              <a:gd name="T15" fmla="*/ 0 w 238"/>
              <a:gd name="T16" fmla="*/ 0 h 338"/>
              <a:gd name="T17" fmla="*/ 238 w 238"/>
              <a:gd name="T18" fmla="*/ 338 h 338"/>
            </a:gdLst>
            <a:ahLst/>
            <a:cxnLst>
              <a:cxn ang="T10">
                <a:pos x="T0" y="T1"/>
              </a:cxn>
              <a:cxn ang="T11">
                <a:pos x="T2" y="T3"/>
              </a:cxn>
              <a:cxn ang="T12">
                <a:pos x="T4" y="T5"/>
              </a:cxn>
              <a:cxn ang="T13">
                <a:pos x="T6" y="T7"/>
              </a:cxn>
              <a:cxn ang="T14">
                <a:pos x="T8" y="T9"/>
              </a:cxn>
            </a:cxnLst>
            <a:rect l="T15" t="T16" r="T17" b="T18"/>
            <a:pathLst>
              <a:path w="238" h="338">
                <a:moveTo>
                  <a:pt x="238" y="0"/>
                </a:moveTo>
                <a:cubicBezTo>
                  <a:pt x="202" y="34"/>
                  <a:pt x="218" y="56"/>
                  <a:pt x="164" y="73"/>
                </a:cubicBezTo>
                <a:cubicBezTo>
                  <a:pt x="149" y="118"/>
                  <a:pt x="141" y="170"/>
                  <a:pt x="100" y="201"/>
                </a:cubicBezTo>
                <a:cubicBezTo>
                  <a:pt x="83" y="214"/>
                  <a:pt x="46" y="237"/>
                  <a:pt x="46" y="237"/>
                </a:cubicBezTo>
                <a:cubicBezTo>
                  <a:pt x="32" y="277"/>
                  <a:pt x="29" y="309"/>
                  <a:pt x="0" y="338"/>
                </a:cubicBezTo>
              </a:path>
            </a:pathLst>
          </a:custGeom>
          <a:noFill/>
          <a:ln w="317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000"/>
                                  </p:stCondLst>
                                  <p:childTnLst>
                                    <p:set>
                                      <p:cBhvr>
                                        <p:cTn id="6" dur="1" fill="hold">
                                          <p:stCondLst>
                                            <p:cond delay="0"/>
                                          </p:stCondLst>
                                        </p:cTn>
                                        <p:tgtEl>
                                          <p:spTgt spid="148489"/>
                                        </p:tgtEl>
                                        <p:attrNameLst>
                                          <p:attrName>style.visibility</p:attrName>
                                        </p:attrNameLst>
                                      </p:cBhvr>
                                      <p:to>
                                        <p:strVal val="visible"/>
                                      </p:to>
                                    </p:set>
                                    <p:animEffect transition="in" filter="wipe(up)">
                                      <p:cBhvr>
                                        <p:cTn id="7" dur="1000"/>
                                        <p:tgtEl>
                                          <p:spTgt spid="148489"/>
                                        </p:tgtEl>
                                      </p:cBhvr>
                                    </p:animEffect>
                                  </p:childTnLst>
                                </p:cTn>
                              </p:par>
                              <p:par>
                                <p:cTn id="8" presetID="22" presetClass="entr" presetSubtype="1" fill="hold" nodeType="withEffect">
                                  <p:stCondLst>
                                    <p:cond delay="1000"/>
                                  </p:stCondLst>
                                  <p:childTnLst>
                                    <p:set>
                                      <p:cBhvr>
                                        <p:cTn id="9" dur="1" fill="hold">
                                          <p:stCondLst>
                                            <p:cond delay="0"/>
                                          </p:stCondLst>
                                        </p:cTn>
                                        <p:tgtEl>
                                          <p:spTgt spid="148490"/>
                                        </p:tgtEl>
                                        <p:attrNameLst>
                                          <p:attrName>style.visibility</p:attrName>
                                        </p:attrNameLst>
                                      </p:cBhvr>
                                      <p:to>
                                        <p:strVal val="visible"/>
                                      </p:to>
                                    </p:set>
                                    <p:animEffect transition="in" filter="wipe(up)">
                                      <p:cBhvr>
                                        <p:cTn id="10" dur="1000"/>
                                        <p:tgtEl>
                                          <p:spTgt spid="148490"/>
                                        </p:tgtEl>
                                      </p:cBhvr>
                                    </p:animEffect>
                                  </p:childTnLst>
                                </p:cTn>
                              </p:par>
                              <p:par>
                                <p:cTn id="11" presetID="22" presetClass="entr" presetSubtype="1" fill="hold" nodeType="withEffect">
                                  <p:stCondLst>
                                    <p:cond delay="1000"/>
                                  </p:stCondLst>
                                  <p:childTnLst>
                                    <p:set>
                                      <p:cBhvr>
                                        <p:cTn id="12" dur="1" fill="hold">
                                          <p:stCondLst>
                                            <p:cond delay="0"/>
                                          </p:stCondLst>
                                        </p:cTn>
                                        <p:tgtEl>
                                          <p:spTgt spid="148491"/>
                                        </p:tgtEl>
                                        <p:attrNameLst>
                                          <p:attrName>style.visibility</p:attrName>
                                        </p:attrNameLst>
                                      </p:cBhvr>
                                      <p:to>
                                        <p:strVal val="visible"/>
                                      </p:to>
                                    </p:set>
                                    <p:animEffect transition="in" filter="wipe(up)">
                                      <p:cBhvr>
                                        <p:cTn id="13" dur="1000"/>
                                        <p:tgtEl>
                                          <p:spTgt spid="148491"/>
                                        </p:tgtEl>
                                      </p:cBhvr>
                                    </p:animEffect>
                                  </p:childTnLst>
                                </p:cTn>
                              </p:par>
                            </p:childTnLst>
                          </p:cTn>
                        </p:par>
                        <p:par>
                          <p:cTn id="14" fill="hold" nodeType="afterGroup">
                            <p:stCondLst>
                              <p:cond delay="2000"/>
                            </p:stCondLst>
                            <p:childTnLst>
                              <p:par>
                                <p:cTn id="15" presetID="22" presetClass="entr" presetSubtype="1" fill="hold" nodeType="afterEffect">
                                  <p:stCondLst>
                                    <p:cond delay="1000"/>
                                  </p:stCondLst>
                                  <p:childTnLst>
                                    <p:set>
                                      <p:cBhvr>
                                        <p:cTn id="16" dur="1" fill="hold">
                                          <p:stCondLst>
                                            <p:cond delay="0"/>
                                          </p:stCondLst>
                                        </p:cTn>
                                        <p:tgtEl>
                                          <p:spTgt spid="148487"/>
                                        </p:tgtEl>
                                        <p:attrNameLst>
                                          <p:attrName>style.visibility</p:attrName>
                                        </p:attrNameLst>
                                      </p:cBhvr>
                                      <p:to>
                                        <p:strVal val="visible"/>
                                      </p:to>
                                    </p:set>
                                    <p:animEffect transition="in" filter="wipe(up)">
                                      <p:cBhvr>
                                        <p:cTn id="17" dur="1000"/>
                                        <p:tgtEl>
                                          <p:spTgt spid="148487"/>
                                        </p:tgtEl>
                                      </p:cBhvr>
                                    </p:animEffect>
                                  </p:childTnLst>
                                </p:cTn>
                              </p:par>
                            </p:childTnLst>
                          </p:cTn>
                        </p:par>
                        <p:par>
                          <p:cTn id="18" fill="hold" nodeType="afterGroup">
                            <p:stCondLst>
                              <p:cond delay="4000"/>
                            </p:stCondLst>
                            <p:childTnLst>
                              <p:par>
                                <p:cTn id="19" presetID="22" presetClass="entr" presetSubtype="1" fill="hold" nodeType="afterEffect">
                                  <p:stCondLst>
                                    <p:cond delay="1000"/>
                                  </p:stCondLst>
                                  <p:childTnLst>
                                    <p:set>
                                      <p:cBhvr>
                                        <p:cTn id="20" dur="1" fill="hold">
                                          <p:stCondLst>
                                            <p:cond delay="0"/>
                                          </p:stCondLst>
                                        </p:cTn>
                                        <p:tgtEl>
                                          <p:spTgt spid="148488"/>
                                        </p:tgtEl>
                                        <p:attrNameLst>
                                          <p:attrName>style.visibility</p:attrName>
                                        </p:attrNameLst>
                                      </p:cBhvr>
                                      <p:to>
                                        <p:strVal val="visible"/>
                                      </p:to>
                                    </p:set>
                                    <p:animEffect transition="in" filter="wipe(up)">
                                      <p:cBhvr>
                                        <p:cTn id="21" dur="500"/>
                                        <p:tgtEl>
                                          <p:spTgt spid="148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7C88CC-CE92-4C53-A7AD-C06784EB33F4}"/>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C3E59E5-BC72-439B-A7B8-19D3A53E0685}"/>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2706" name="Rectangle 2">
            <a:extLst>
              <a:ext uri="{FF2B5EF4-FFF2-40B4-BE49-F238E27FC236}">
                <a16:creationId xmlns:a16="http://schemas.microsoft.com/office/drawing/2014/main" id="{8E06D18F-6769-487A-89BE-EF0C3CB028B0}"/>
              </a:ext>
            </a:extLst>
          </p:cNvPr>
          <p:cNvSpPr>
            <a:spLocks noGrp="1" noChangeArrowheads="1"/>
          </p:cNvSpPr>
          <p:nvPr>
            <p:ph type="title"/>
          </p:nvPr>
        </p:nvSpPr>
        <p:spPr>
          <a:xfrm>
            <a:off x="0" y="609600"/>
            <a:ext cx="9144000" cy="1143000"/>
          </a:xfrm>
        </p:spPr>
        <p:txBody>
          <a:bodyPr>
            <a:normAutofit fontScale="90000"/>
          </a:bodyPr>
          <a:lstStyle/>
          <a:p>
            <a:pPr algn="l"/>
            <a:r>
              <a:rPr lang="en-US" altLang="en-US" sz="3600">
                <a:latin typeface="Arial" panose="020B0604020202020204" pitchFamily="34" charset="0"/>
                <a:cs typeface="Arial" panose="020B0604020202020204" pitchFamily="34" charset="0"/>
              </a:rPr>
              <a:t>Some Diversions Combine Two Drainages, Dewatering One and Destabilizing the Other </a:t>
            </a:r>
          </a:p>
        </p:txBody>
      </p:sp>
      <p:pic>
        <p:nvPicPr>
          <p:cNvPr id="72707" name="Picture 3" descr="Trail contour 2">
            <a:extLst>
              <a:ext uri="{FF2B5EF4-FFF2-40B4-BE49-F238E27FC236}">
                <a16:creationId xmlns:a16="http://schemas.microsoft.com/office/drawing/2014/main" id="{27C380AB-B052-49B1-BB39-E327CD20A642}"/>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219200" y="2043113"/>
            <a:ext cx="777240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Freeform 4">
            <a:extLst>
              <a:ext uri="{FF2B5EF4-FFF2-40B4-BE49-F238E27FC236}">
                <a16:creationId xmlns:a16="http://schemas.microsoft.com/office/drawing/2014/main" id="{82DCF28D-706D-4D77-882F-9B30FFD0002E}"/>
              </a:ext>
            </a:extLst>
          </p:cNvPr>
          <p:cNvSpPr>
            <a:spLocks/>
          </p:cNvSpPr>
          <p:nvPr/>
        </p:nvSpPr>
        <p:spPr bwMode="auto">
          <a:xfrm>
            <a:off x="1828800" y="3886200"/>
            <a:ext cx="3352800" cy="609600"/>
          </a:xfrm>
          <a:custGeom>
            <a:avLst/>
            <a:gdLst>
              <a:gd name="T0" fmla="*/ 0 w 2094"/>
              <a:gd name="T1" fmla="*/ 0 h 415"/>
              <a:gd name="T2" fmla="*/ 2147483647 w 2094"/>
              <a:gd name="T3" fmla="*/ 2147483647 h 415"/>
              <a:gd name="T4" fmla="*/ 2147483647 w 2094"/>
              <a:gd name="T5" fmla="*/ 2147483647 h 415"/>
              <a:gd name="T6" fmla="*/ 2147483647 w 2094"/>
              <a:gd name="T7" fmla="*/ 2147483647 h 415"/>
              <a:gd name="T8" fmla="*/ 2147483647 w 2094"/>
              <a:gd name="T9" fmla="*/ 2147483647 h 415"/>
              <a:gd name="T10" fmla="*/ 2147483647 w 2094"/>
              <a:gd name="T11" fmla="*/ 2147483647 h 415"/>
              <a:gd name="T12" fmla="*/ 2147483647 w 2094"/>
              <a:gd name="T13" fmla="*/ 2147483647 h 415"/>
              <a:gd name="T14" fmla="*/ 2147483647 w 2094"/>
              <a:gd name="T15" fmla="*/ 2147483647 h 415"/>
              <a:gd name="T16" fmla="*/ 2147483647 w 2094"/>
              <a:gd name="T17" fmla="*/ 2147483647 h 415"/>
              <a:gd name="T18" fmla="*/ 2147483647 w 2094"/>
              <a:gd name="T19" fmla="*/ 2147483647 h 415"/>
              <a:gd name="T20" fmla="*/ 2147483647 w 2094"/>
              <a:gd name="T21" fmla="*/ 2147483647 h 415"/>
              <a:gd name="T22" fmla="*/ 2147483647 w 2094"/>
              <a:gd name="T23" fmla="*/ 2147483647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94"/>
              <a:gd name="T37" fmla="*/ 0 h 415"/>
              <a:gd name="T38" fmla="*/ 2094 w 2094"/>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94" h="415">
                <a:moveTo>
                  <a:pt x="0" y="0"/>
                </a:moveTo>
                <a:cubicBezTo>
                  <a:pt x="78" y="27"/>
                  <a:pt x="160" y="43"/>
                  <a:pt x="242" y="55"/>
                </a:cubicBezTo>
                <a:cubicBezTo>
                  <a:pt x="344" y="90"/>
                  <a:pt x="427" y="82"/>
                  <a:pt x="545" y="86"/>
                </a:cubicBezTo>
                <a:cubicBezTo>
                  <a:pt x="672" y="108"/>
                  <a:pt x="761" y="112"/>
                  <a:pt x="903" y="117"/>
                </a:cubicBezTo>
                <a:cubicBezTo>
                  <a:pt x="960" y="127"/>
                  <a:pt x="1017" y="138"/>
                  <a:pt x="1074" y="148"/>
                </a:cubicBezTo>
                <a:cubicBezTo>
                  <a:pt x="1093" y="204"/>
                  <a:pt x="1076" y="186"/>
                  <a:pt x="1113" y="210"/>
                </a:cubicBezTo>
                <a:cubicBezTo>
                  <a:pt x="1128" y="256"/>
                  <a:pt x="1172" y="259"/>
                  <a:pt x="1215" y="273"/>
                </a:cubicBezTo>
                <a:cubicBezTo>
                  <a:pt x="1245" y="283"/>
                  <a:pt x="1274" y="308"/>
                  <a:pt x="1308" y="312"/>
                </a:cubicBezTo>
                <a:cubicBezTo>
                  <a:pt x="1388" y="321"/>
                  <a:pt x="1349" y="316"/>
                  <a:pt x="1425" y="327"/>
                </a:cubicBezTo>
                <a:cubicBezTo>
                  <a:pt x="1526" y="362"/>
                  <a:pt x="1627" y="368"/>
                  <a:pt x="1736" y="374"/>
                </a:cubicBezTo>
                <a:cubicBezTo>
                  <a:pt x="1847" y="390"/>
                  <a:pt x="1895" y="392"/>
                  <a:pt x="2032" y="397"/>
                </a:cubicBezTo>
                <a:cubicBezTo>
                  <a:pt x="2084" y="415"/>
                  <a:pt x="2062" y="413"/>
                  <a:pt x="2094" y="413"/>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72709" name="Freeform 5">
            <a:extLst>
              <a:ext uri="{FF2B5EF4-FFF2-40B4-BE49-F238E27FC236}">
                <a16:creationId xmlns:a16="http://schemas.microsoft.com/office/drawing/2014/main" id="{3B30374A-88FF-460C-B182-F3770C9C4503}"/>
              </a:ext>
            </a:extLst>
          </p:cNvPr>
          <p:cNvSpPr>
            <a:spLocks/>
          </p:cNvSpPr>
          <p:nvPr/>
        </p:nvSpPr>
        <p:spPr bwMode="auto">
          <a:xfrm>
            <a:off x="5638800" y="4419600"/>
            <a:ext cx="2420938" cy="234950"/>
          </a:xfrm>
          <a:custGeom>
            <a:avLst/>
            <a:gdLst>
              <a:gd name="T0" fmla="*/ 0 w 1525"/>
              <a:gd name="T1" fmla="*/ 2147483647 h 148"/>
              <a:gd name="T2" fmla="*/ 2147483647 w 1525"/>
              <a:gd name="T3" fmla="*/ 2147483647 h 148"/>
              <a:gd name="T4" fmla="*/ 2147483647 w 1525"/>
              <a:gd name="T5" fmla="*/ 2147483647 h 148"/>
              <a:gd name="T6" fmla="*/ 2147483647 w 1525"/>
              <a:gd name="T7" fmla="*/ 2147483647 h 148"/>
              <a:gd name="T8" fmla="*/ 2147483647 w 1525"/>
              <a:gd name="T9" fmla="*/ 2147483647 h 148"/>
              <a:gd name="T10" fmla="*/ 2147483647 w 1525"/>
              <a:gd name="T11" fmla="*/ 2147483647 h 148"/>
              <a:gd name="T12" fmla="*/ 2147483647 w 1525"/>
              <a:gd name="T13" fmla="*/ 2147483647 h 148"/>
              <a:gd name="T14" fmla="*/ 2147483647 w 1525"/>
              <a:gd name="T15" fmla="*/ 0 h 148"/>
              <a:gd name="T16" fmla="*/ 0 60000 65536"/>
              <a:gd name="T17" fmla="*/ 0 60000 65536"/>
              <a:gd name="T18" fmla="*/ 0 60000 65536"/>
              <a:gd name="T19" fmla="*/ 0 60000 65536"/>
              <a:gd name="T20" fmla="*/ 0 60000 65536"/>
              <a:gd name="T21" fmla="*/ 0 60000 65536"/>
              <a:gd name="T22" fmla="*/ 0 60000 65536"/>
              <a:gd name="T23" fmla="*/ 0 60000 65536"/>
              <a:gd name="T24" fmla="*/ 0 w 1525"/>
              <a:gd name="T25" fmla="*/ 0 h 148"/>
              <a:gd name="T26" fmla="*/ 1525 w 1525"/>
              <a:gd name="T27" fmla="*/ 148 h 1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5" h="148">
                <a:moveTo>
                  <a:pt x="0" y="109"/>
                </a:moveTo>
                <a:cubicBezTo>
                  <a:pt x="81" y="137"/>
                  <a:pt x="164" y="142"/>
                  <a:pt x="249" y="148"/>
                </a:cubicBezTo>
                <a:cubicBezTo>
                  <a:pt x="285" y="145"/>
                  <a:pt x="322" y="144"/>
                  <a:pt x="358" y="140"/>
                </a:cubicBezTo>
                <a:cubicBezTo>
                  <a:pt x="401" y="135"/>
                  <a:pt x="438" y="113"/>
                  <a:pt x="482" y="109"/>
                </a:cubicBezTo>
                <a:cubicBezTo>
                  <a:pt x="529" y="105"/>
                  <a:pt x="575" y="104"/>
                  <a:pt x="622" y="102"/>
                </a:cubicBezTo>
                <a:cubicBezTo>
                  <a:pt x="760" y="66"/>
                  <a:pt x="1001" y="73"/>
                  <a:pt x="1120" y="70"/>
                </a:cubicBezTo>
                <a:cubicBezTo>
                  <a:pt x="1226" y="47"/>
                  <a:pt x="1333" y="32"/>
                  <a:pt x="1440" y="16"/>
                </a:cubicBezTo>
                <a:cubicBezTo>
                  <a:pt x="1470" y="6"/>
                  <a:pt x="1493" y="0"/>
                  <a:pt x="1525" y="0"/>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50537" name="Oval 9">
            <a:extLst>
              <a:ext uri="{FF2B5EF4-FFF2-40B4-BE49-F238E27FC236}">
                <a16:creationId xmlns:a16="http://schemas.microsoft.com/office/drawing/2014/main" id="{E9FE628A-E1DB-4616-A02A-872D4EACF9CB}"/>
              </a:ext>
            </a:extLst>
          </p:cNvPr>
          <p:cNvSpPr>
            <a:spLocks noChangeArrowheads="1"/>
          </p:cNvSpPr>
          <p:nvPr/>
        </p:nvSpPr>
        <p:spPr bwMode="auto">
          <a:xfrm>
            <a:off x="1371600" y="4343400"/>
            <a:ext cx="1600200" cy="1676400"/>
          </a:xfrm>
          <a:prstGeom prst="ellipse">
            <a:avLst/>
          </a:prstGeom>
          <a:solidFill>
            <a:srgbClr val="67D967">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150538" name="Oval 10">
            <a:extLst>
              <a:ext uri="{FF2B5EF4-FFF2-40B4-BE49-F238E27FC236}">
                <a16:creationId xmlns:a16="http://schemas.microsoft.com/office/drawing/2014/main" id="{2D74BC20-6CD9-4455-9C2A-4F08BA3759A6}"/>
              </a:ext>
            </a:extLst>
          </p:cNvPr>
          <p:cNvSpPr>
            <a:spLocks noChangeArrowheads="1"/>
          </p:cNvSpPr>
          <p:nvPr/>
        </p:nvSpPr>
        <p:spPr bwMode="auto">
          <a:xfrm>
            <a:off x="3505200" y="4724400"/>
            <a:ext cx="1676400" cy="1524000"/>
          </a:xfrm>
          <a:prstGeom prst="ellipse">
            <a:avLst/>
          </a:prstGeom>
          <a:solidFill>
            <a:srgbClr val="FFDE9D">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150540" name="Freeform 12">
            <a:extLst>
              <a:ext uri="{FF2B5EF4-FFF2-40B4-BE49-F238E27FC236}">
                <a16:creationId xmlns:a16="http://schemas.microsoft.com/office/drawing/2014/main" id="{E9633F9F-79C1-450F-A689-C0421207F973}"/>
              </a:ext>
            </a:extLst>
          </p:cNvPr>
          <p:cNvSpPr>
            <a:spLocks/>
          </p:cNvSpPr>
          <p:nvPr/>
        </p:nvSpPr>
        <p:spPr bwMode="auto">
          <a:xfrm>
            <a:off x="6996113" y="3468688"/>
            <a:ext cx="247650" cy="174625"/>
          </a:xfrm>
          <a:custGeom>
            <a:avLst/>
            <a:gdLst>
              <a:gd name="T0" fmla="*/ 2147483647 w 155"/>
              <a:gd name="T1" fmla="*/ 0 h 110"/>
              <a:gd name="T2" fmla="*/ 2147483647 w 155"/>
              <a:gd name="T3" fmla="*/ 2147483647 h 110"/>
              <a:gd name="T4" fmla="*/ 2147483647 w 155"/>
              <a:gd name="T5" fmla="*/ 2147483647 h 110"/>
              <a:gd name="T6" fmla="*/ 0 w 155"/>
              <a:gd name="T7" fmla="*/ 2147483647 h 110"/>
              <a:gd name="T8" fmla="*/ 0 60000 65536"/>
              <a:gd name="T9" fmla="*/ 0 60000 65536"/>
              <a:gd name="T10" fmla="*/ 0 60000 65536"/>
              <a:gd name="T11" fmla="*/ 0 60000 65536"/>
              <a:gd name="T12" fmla="*/ 0 w 155"/>
              <a:gd name="T13" fmla="*/ 0 h 110"/>
              <a:gd name="T14" fmla="*/ 155 w 155"/>
              <a:gd name="T15" fmla="*/ 110 h 110"/>
            </a:gdLst>
            <a:ahLst/>
            <a:cxnLst>
              <a:cxn ang="T8">
                <a:pos x="T0" y="T1"/>
              </a:cxn>
              <a:cxn ang="T9">
                <a:pos x="T2" y="T3"/>
              </a:cxn>
              <a:cxn ang="T10">
                <a:pos x="T4" y="T5"/>
              </a:cxn>
              <a:cxn ang="T11">
                <a:pos x="T6" y="T7"/>
              </a:cxn>
            </a:cxnLst>
            <a:rect l="T12" t="T13" r="T14" b="T15"/>
            <a:pathLst>
              <a:path w="155" h="110">
                <a:moveTo>
                  <a:pt x="155" y="0"/>
                </a:moveTo>
                <a:cubicBezTo>
                  <a:pt x="140" y="23"/>
                  <a:pt x="116" y="52"/>
                  <a:pt x="91" y="64"/>
                </a:cubicBezTo>
                <a:cubicBezTo>
                  <a:pt x="74" y="72"/>
                  <a:pt x="36" y="82"/>
                  <a:pt x="36" y="82"/>
                </a:cubicBezTo>
                <a:cubicBezTo>
                  <a:pt x="13" y="106"/>
                  <a:pt x="26" y="97"/>
                  <a:pt x="0" y="110"/>
                </a:cubicBezTo>
              </a:path>
            </a:pathLst>
          </a:custGeom>
          <a:noFill/>
          <a:ln w="317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50541" name="Freeform 13">
            <a:extLst>
              <a:ext uri="{FF2B5EF4-FFF2-40B4-BE49-F238E27FC236}">
                <a16:creationId xmlns:a16="http://schemas.microsoft.com/office/drawing/2014/main" id="{C47610A3-1477-4DC3-BDA4-B87D4F6D3FB6}"/>
              </a:ext>
            </a:extLst>
          </p:cNvPr>
          <p:cNvSpPr>
            <a:spLocks/>
          </p:cNvSpPr>
          <p:nvPr/>
        </p:nvSpPr>
        <p:spPr bwMode="auto">
          <a:xfrm>
            <a:off x="5748338" y="3860800"/>
            <a:ext cx="855662" cy="696913"/>
          </a:xfrm>
          <a:custGeom>
            <a:avLst/>
            <a:gdLst>
              <a:gd name="T0" fmla="*/ 2147483647 w 539"/>
              <a:gd name="T1" fmla="*/ 0 h 439"/>
              <a:gd name="T2" fmla="*/ 2147483647 w 539"/>
              <a:gd name="T3" fmla="*/ 2147483647 h 439"/>
              <a:gd name="T4" fmla="*/ 2147483647 w 539"/>
              <a:gd name="T5" fmla="*/ 2147483647 h 439"/>
              <a:gd name="T6" fmla="*/ 2147483647 w 539"/>
              <a:gd name="T7" fmla="*/ 2147483647 h 439"/>
              <a:gd name="T8" fmla="*/ 2147483647 w 539"/>
              <a:gd name="T9" fmla="*/ 2147483647 h 439"/>
              <a:gd name="T10" fmla="*/ 2147483647 w 539"/>
              <a:gd name="T11" fmla="*/ 2147483647 h 439"/>
              <a:gd name="T12" fmla="*/ 2147483647 w 539"/>
              <a:gd name="T13" fmla="*/ 2147483647 h 439"/>
              <a:gd name="T14" fmla="*/ 2147483647 w 539"/>
              <a:gd name="T15" fmla="*/ 2147483647 h 439"/>
              <a:gd name="T16" fmla="*/ 0 w 539"/>
              <a:gd name="T17" fmla="*/ 2147483647 h 4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9"/>
              <a:gd name="T28" fmla="*/ 0 h 439"/>
              <a:gd name="T29" fmla="*/ 539 w 539"/>
              <a:gd name="T30" fmla="*/ 439 h 4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9" h="439">
                <a:moveTo>
                  <a:pt x="539" y="0"/>
                </a:moveTo>
                <a:cubicBezTo>
                  <a:pt x="512" y="9"/>
                  <a:pt x="455" y="20"/>
                  <a:pt x="429" y="37"/>
                </a:cubicBezTo>
                <a:cubicBezTo>
                  <a:pt x="366" y="78"/>
                  <a:pt x="395" y="66"/>
                  <a:pt x="347" y="82"/>
                </a:cubicBezTo>
                <a:cubicBezTo>
                  <a:pt x="325" y="151"/>
                  <a:pt x="357" y="71"/>
                  <a:pt x="310" y="128"/>
                </a:cubicBezTo>
                <a:cubicBezTo>
                  <a:pt x="284" y="160"/>
                  <a:pt x="314" y="164"/>
                  <a:pt x="256" y="183"/>
                </a:cubicBezTo>
                <a:cubicBezTo>
                  <a:pt x="242" y="221"/>
                  <a:pt x="216" y="252"/>
                  <a:pt x="182" y="274"/>
                </a:cubicBezTo>
                <a:cubicBezTo>
                  <a:pt x="163" y="303"/>
                  <a:pt x="143" y="315"/>
                  <a:pt x="118" y="338"/>
                </a:cubicBezTo>
                <a:cubicBezTo>
                  <a:pt x="106" y="376"/>
                  <a:pt x="91" y="381"/>
                  <a:pt x="54" y="393"/>
                </a:cubicBezTo>
                <a:cubicBezTo>
                  <a:pt x="32" y="407"/>
                  <a:pt x="18" y="421"/>
                  <a:pt x="0" y="439"/>
                </a:cubicBezTo>
              </a:path>
            </a:pathLst>
          </a:custGeom>
          <a:noFill/>
          <a:ln w="317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50542" name="Freeform 14">
            <a:extLst>
              <a:ext uri="{FF2B5EF4-FFF2-40B4-BE49-F238E27FC236}">
                <a16:creationId xmlns:a16="http://schemas.microsoft.com/office/drawing/2014/main" id="{3B1283BF-A236-4719-A25A-C07AE4721EC0}"/>
              </a:ext>
            </a:extLst>
          </p:cNvPr>
          <p:cNvSpPr>
            <a:spLocks/>
          </p:cNvSpPr>
          <p:nvPr/>
        </p:nvSpPr>
        <p:spPr bwMode="auto">
          <a:xfrm>
            <a:off x="6415088" y="3324225"/>
            <a:ext cx="406400" cy="295275"/>
          </a:xfrm>
          <a:custGeom>
            <a:avLst/>
            <a:gdLst>
              <a:gd name="T0" fmla="*/ 2147483647 w 256"/>
              <a:gd name="T1" fmla="*/ 0 h 186"/>
              <a:gd name="T2" fmla="*/ 2147483647 w 256"/>
              <a:gd name="T3" fmla="*/ 2147483647 h 186"/>
              <a:gd name="T4" fmla="*/ 2147483647 w 256"/>
              <a:gd name="T5" fmla="*/ 2147483647 h 186"/>
              <a:gd name="T6" fmla="*/ 2147483647 w 256"/>
              <a:gd name="T7" fmla="*/ 2147483647 h 186"/>
              <a:gd name="T8" fmla="*/ 2147483647 w 256"/>
              <a:gd name="T9" fmla="*/ 2147483647 h 186"/>
              <a:gd name="T10" fmla="*/ 0 w 256"/>
              <a:gd name="T11" fmla="*/ 2147483647 h 186"/>
              <a:gd name="T12" fmla="*/ 0 60000 65536"/>
              <a:gd name="T13" fmla="*/ 0 60000 65536"/>
              <a:gd name="T14" fmla="*/ 0 60000 65536"/>
              <a:gd name="T15" fmla="*/ 0 60000 65536"/>
              <a:gd name="T16" fmla="*/ 0 60000 65536"/>
              <a:gd name="T17" fmla="*/ 0 60000 65536"/>
              <a:gd name="T18" fmla="*/ 0 w 256"/>
              <a:gd name="T19" fmla="*/ 0 h 186"/>
              <a:gd name="T20" fmla="*/ 256 w 256"/>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256" h="186">
                <a:moveTo>
                  <a:pt x="256" y="0"/>
                </a:moveTo>
                <a:cubicBezTo>
                  <a:pt x="223" y="22"/>
                  <a:pt x="202" y="52"/>
                  <a:pt x="165" y="64"/>
                </a:cubicBezTo>
                <a:cubicBezTo>
                  <a:pt x="159" y="70"/>
                  <a:pt x="154" y="78"/>
                  <a:pt x="146" y="82"/>
                </a:cubicBezTo>
                <a:cubicBezTo>
                  <a:pt x="129" y="90"/>
                  <a:pt x="92" y="100"/>
                  <a:pt x="92" y="100"/>
                </a:cubicBezTo>
                <a:cubicBezTo>
                  <a:pt x="70" y="122"/>
                  <a:pt x="18" y="155"/>
                  <a:pt x="18" y="155"/>
                </a:cubicBezTo>
                <a:cubicBezTo>
                  <a:pt x="8" y="186"/>
                  <a:pt x="19" y="183"/>
                  <a:pt x="0" y="183"/>
                </a:cubicBezTo>
              </a:path>
            </a:pathLst>
          </a:custGeom>
          <a:noFill/>
          <a:ln w="317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50543" name="Freeform 15">
            <a:extLst>
              <a:ext uri="{FF2B5EF4-FFF2-40B4-BE49-F238E27FC236}">
                <a16:creationId xmlns:a16="http://schemas.microsoft.com/office/drawing/2014/main" id="{333F4141-06C1-48C5-84A2-DB347521ECDD}"/>
              </a:ext>
            </a:extLst>
          </p:cNvPr>
          <p:cNvSpPr>
            <a:spLocks/>
          </p:cNvSpPr>
          <p:nvPr/>
        </p:nvSpPr>
        <p:spPr bwMode="auto">
          <a:xfrm>
            <a:off x="5181600" y="3773488"/>
            <a:ext cx="914400" cy="696912"/>
          </a:xfrm>
          <a:custGeom>
            <a:avLst/>
            <a:gdLst>
              <a:gd name="T0" fmla="*/ 2147483647 w 576"/>
              <a:gd name="T1" fmla="*/ 0 h 439"/>
              <a:gd name="T2" fmla="*/ 2147483647 w 576"/>
              <a:gd name="T3" fmla="*/ 2147483647 h 439"/>
              <a:gd name="T4" fmla="*/ 2147483647 w 576"/>
              <a:gd name="T5" fmla="*/ 2147483647 h 439"/>
              <a:gd name="T6" fmla="*/ 2147483647 w 576"/>
              <a:gd name="T7" fmla="*/ 2147483647 h 439"/>
              <a:gd name="T8" fmla="*/ 2147483647 w 576"/>
              <a:gd name="T9" fmla="*/ 2147483647 h 439"/>
              <a:gd name="T10" fmla="*/ 0 w 576"/>
              <a:gd name="T11" fmla="*/ 2147483647 h 439"/>
              <a:gd name="T12" fmla="*/ 0 60000 65536"/>
              <a:gd name="T13" fmla="*/ 0 60000 65536"/>
              <a:gd name="T14" fmla="*/ 0 60000 65536"/>
              <a:gd name="T15" fmla="*/ 0 60000 65536"/>
              <a:gd name="T16" fmla="*/ 0 60000 65536"/>
              <a:gd name="T17" fmla="*/ 0 60000 65536"/>
              <a:gd name="T18" fmla="*/ 0 w 576"/>
              <a:gd name="T19" fmla="*/ 0 h 439"/>
              <a:gd name="T20" fmla="*/ 576 w 576"/>
              <a:gd name="T21" fmla="*/ 439 h 439"/>
            </a:gdLst>
            <a:ahLst/>
            <a:cxnLst>
              <a:cxn ang="T12">
                <a:pos x="T0" y="T1"/>
              </a:cxn>
              <a:cxn ang="T13">
                <a:pos x="T2" y="T3"/>
              </a:cxn>
              <a:cxn ang="T14">
                <a:pos x="T4" y="T5"/>
              </a:cxn>
              <a:cxn ang="T15">
                <a:pos x="T6" y="T7"/>
              </a:cxn>
              <a:cxn ang="T16">
                <a:pos x="T8" y="T9"/>
              </a:cxn>
              <a:cxn ang="T17">
                <a:pos x="T10" y="T11"/>
              </a:cxn>
            </a:cxnLst>
            <a:rect l="T18" t="T19" r="T20" b="T21"/>
            <a:pathLst>
              <a:path w="576" h="439">
                <a:moveTo>
                  <a:pt x="576" y="0"/>
                </a:moveTo>
                <a:cubicBezTo>
                  <a:pt x="512" y="21"/>
                  <a:pt x="539" y="11"/>
                  <a:pt x="494" y="28"/>
                </a:cubicBezTo>
                <a:cubicBezTo>
                  <a:pt x="402" y="115"/>
                  <a:pt x="273" y="167"/>
                  <a:pt x="201" y="274"/>
                </a:cubicBezTo>
                <a:cubicBezTo>
                  <a:pt x="183" y="331"/>
                  <a:pt x="119" y="362"/>
                  <a:pt x="64" y="375"/>
                </a:cubicBezTo>
                <a:cubicBezTo>
                  <a:pt x="43" y="389"/>
                  <a:pt x="33" y="393"/>
                  <a:pt x="18" y="412"/>
                </a:cubicBezTo>
                <a:cubicBezTo>
                  <a:pt x="11" y="420"/>
                  <a:pt x="0" y="439"/>
                  <a:pt x="0" y="439"/>
                </a:cubicBezTo>
              </a:path>
            </a:pathLst>
          </a:custGeom>
          <a:noFill/>
          <a:ln w="317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50545" name="Freeform 17">
            <a:extLst>
              <a:ext uri="{FF2B5EF4-FFF2-40B4-BE49-F238E27FC236}">
                <a16:creationId xmlns:a16="http://schemas.microsoft.com/office/drawing/2014/main" id="{387A6F50-5903-492C-8BA1-70C44A5F6365}"/>
              </a:ext>
            </a:extLst>
          </p:cNvPr>
          <p:cNvSpPr>
            <a:spLocks/>
          </p:cNvSpPr>
          <p:nvPr/>
        </p:nvSpPr>
        <p:spPr bwMode="auto">
          <a:xfrm>
            <a:off x="2830513" y="4238625"/>
            <a:ext cx="2324100" cy="493713"/>
          </a:xfrm>
          <a:custGeom>
            <a:avLst/>
            <a:gdLst>
              <a:gd name="T0" fmla="*/ 2147483647 w 1463"/>
              <a:gd name="T1" fmla="*/ 2147483647 h 311"/>
              <a:gd name="T2" fmla="*/ 2147483647 w 1463"/>
              <a:gd name="T3" fmla="*/ 2147483647 h 311"/>
              <a:gd name="T4" fmla="*/ 2147483647 w 1463"/>
              <a:gd name="T5" fmla="*/ 2147483647 h 311"/>
              <a:gd name="T6" fmla="*/ 2147483647 w 1463"/>
              <a:gd name="T7" fmla="*/ 2147483647 h 311"/>
              <a:gd name="T8" fmla="*/ 2147483647 w 1463"/>
              <a:gd name="T9" fmla="*/ 2147483647 h 311"/>
              <a:gd name="T10" fmla="*/ 2147483647 w 1463"/>
              <a:gd name="T11" fmla="*/ 0 h 311"/>
              <a:gd name="T12" fmla="*/ 2147483647 w 1463"/>
              <a:gd name="T13" fmla="*/ 2147483647 h 311"/>
              <a:gd name="T14" fmla="*/ 2147483647 w 1463"/>
              <a:gd name="T15" fmla="*/ 2147483647 h 311"/>
              <a:gd name="T16" fmla="*/ 2147483647 w 1463"/>
              <a:gd name="T17" fmla="*/ 2147483647 h 311"/>
              <a:gd name="T18" fmla="*/ 2147483647 w 1463"/>
              <a:gd name="T19" fmla="*/ 2147483647 h 311"/>
              <a:gd name="T20" fmla="*/ 2147483647 w 1463"/>
              <a:gd name="T21" fmla="*/ 2147483647 h 311"/>
              <a:gd name="T22" fmla="*/ 2147483647 w 1463"/>
              <a:gd name="T23" fmla="*/ 2147483647 h 311"/>
              <a:gd name="T24" fmla="*/ 2147483647 w 1463"/>
              <a:gd name="T25" fmla="*/ 2147483647 h 311"/>
              <a:gd name="T26" fmla="*/ 2147483647 w 1463"/>
              <a:gd name="T27" fmla="*/ 2147483647 h 311"/>
              <a:gd name="T28" fmla="*/ 2147483647 w 1463"/>
              <a:gd name="T29" fmla="*/ 2147483647 h 311"/>
              <a:gd name="T30" fmla="*/ 0 w 1463"/>
              <a:gd name="T31" fmla="*/ 2147483647 h 3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63"/>
              <a:gd name="T49" fmla="*/ 0 h 311"/>
              <a:gd name="T50" fmla="*/ 1463 w 1463"/>
              <a:gd name="T51" fmla="*/ 311 h 3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63" h="311">
                <a:moveTo>
                  <a:pt x="1463" y="128"/>
                </a:moveTo>
                <a:cubicBezTo>
                  <a:pt x="1261" y="137"/>
                  <a:pt x="1069" y="114"/>
                  <a:pt x="868" y="100"/>
                </a:cubicBezTo>
                <a:cubicBezTo>
                  <a:pt x="835" y="92"/>
                  <a:pt x="802" y="79"/>
                  <a:pt x="768" y="73"/>
                </a:cubicBezTo>
                <a:cubicBezTo>
                  <a:pt x="716" y="64"/>
                  <a:pt x="671" y="62"/>
                  <a:pt x="622" y="45"/>
                </a:cubicBezTo>
                <a:cubicBezTo>
                  <a:pt x="584" y="32"/>
                  <a:pt x="572" y="29"/>
                  <a:pt x="539" y="18"/>
                </a:cubicBezTo>
                <a:cubicBezTo>
                  <a:pt x="521" y="12"/>
                  <a:pt x="484" y="0"/>
                  <a:pt x="484" y="0"/>
                </a:cubicBezTo>
                <a:cubicBezTo>
                  <a:pt x="474" y="3"/>
                  <a:pt x="432" y="12"/>
                  <a:pt x="420" y="18"/>
                </a:cubicBezTo>
                <a:cubicBezTo>
                  <a:pt x="410" y="23"/>
                  <a:pt x="401" y="29"/>
                  <a:pt x="393" y="36"/>
                </a:cubicBezTo>
                <a:cubicBezTo>
                  <a:pt x="386" y="42"/>
                  <a:pt x="383" y="51"/>
                  <a:pt x="375" y="55"/>
                </a:cubicBezTo>
                <a:cubicBezTo>
                  <a:pt x="358" y="64"/>
                  <a:pt x="336" y="62"/>
                  <a:pt x="320" y="73"/>
                </a:cubicBezTo>
                <a:cubicBezTo>
                  <a:pt x="302" y="85"/>
                  <a:pt x="283" y="97"/>
                  <a:pt x="265" y="109"/>
                </a:cubicBezTo>
                <a:cubicBezTo>
                  <a:pt x="234" y="129"/>
                  <a:pt x="261" y="127"/>
                  <a:pt x="228" y="146"/>
                </a:cubicBezTo>
                <a:cubicBezTo>
                  <a:pt x="167" y="182"/>
                  <a:pt x="236" y="123"/>
                  <a:pt x="174" y="173"/>
                </a:cubicBezTo>
                <a:cubicBezTo>
                  <a:pt x="167" y="179"/>
                  <a:pt x="163" y="187"/>
                  <a:pt x="155" y="192"/>
                </a:cubicBezTo>
                <a:cubicBezTo>
                  <a:pt x="147" y="197"/>
                  <a:pt x="136" y="196"/>
                  <a:pt x="128" y="201"/>
                </a:cubicBezTo>
                <a:cubicBezTo>
                  <a:pt x="94" y="219"/>
                  <a:pt x="16" y="277"/>
                  <a:pt x="0" y="311"/>
                </a:cubicBezTo>
              </a:path>
            </a:pathLst>
          </a:custGeom>
          <a:noFill/>
          <a:ln w="444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50540"/>
                                        </p:tgtEl>
                                        <p:attrNameLst>
                                          <p:attrName>style.visibility</p:attrName>
                                        </p:attrNameLst>
                                      </p:cBhvr>
                                      <p:to>
                                        <p:strVal val="visible"/>
                                      </p:to>
                                    </p:set>
                                    <p:animEffect transition="in" filter="wipe(up)">
                                      <p:cBhvr>
                                        <p:cTn id="7" dur="1000"/>
                                        <p:tgtEl>
                                          <p:spTgt spid="150540"/>
                                        </p:tgtEl>
                                      </p:cBhvr>
                                    </p:animEffect>
                                  </p:childTnLst>
                                </p:cTn>
                              </p:par>
                              <p:par>
                                <p:cTn id="8" presetID="22" presetClass="entr" presetSubtype="1" fill="hold" nodeType="withEffect">
                                  <p:stCondLst>
                                    <p:cond delay="0"/>
                                  </p:stCondLst>
                                  <p:childTnLst>
                                    <p:set>
                                      <p:cBhvr>
                                        <p:cTn id="9" dur="1" fill="hold">
                                          <p:stCondLst>
                                            <p:cond delay="0"/>
                                          </p:stCondLst>
                                        </p:cTn>
                                        <p:tgtEl>
                                          <p:spTgt spid="150542"/>
                                        </p:tgtEl>
                                        <p:attrNameLst>
                                          <p:attrName>style.visibility</p:attrName>
                                        </p:attrNameLst>
                                      </p:cBhvr>
                                      <p:to>
                                        <p:strVal val="visible"/>
                                      </p:to>
                                    </p:set>
                                    <p:animEffect transition="in" filter="wipe(up)">
                                      <p:cBhvr>
                                        <p:cTn id="10" dur="1000"/>
                                        <p:tgtEl>
                                          <p:spTgt spid="150542"/>
                                        </p:tgtEl>
                                      </p:cBhvr>
                                    </p:animEffect>
                                  </p:childTnLst>
                                </p:cTn>
                              </p:par>
                            </p:childTnLst>
                          </p:cTn>
                        </p:par>
                        <p:par>
                          <p:cTn id="11" fill="hold" nodeType="afterGroup">
                            <p:stCondLst>
                              <p:cond delay="1000"/>
                            </p:stCondLst>
                            <p:childTnLst>
                              <p:par>
                                <p:cTn id="12" presetID="22" presetClass="entr" presetSubtype="1" fill="hold" nodeType="afterEffect">
                                  <p:stCondLst>
                                    <p:cond delay="0"/>
                                  </p:stCondLst>
                                  <p:childTnLst>
                                    <p:set>
                                      <p:cBhvr>
                                        <p:cTn id="13" dur="1" fill="hold">
                                          <p:stCondLst>
                                            <p:cond delay="0"/>
                                          </p:stCondLst>
                                        </p:cTn>
                                        <p:tgtEl>
                                          <p:spTgt spid="150541"/>
                                        </p:tgtEl>
                                        <p:attrNameLst>
                                          <p:attrName>style.visibility</p:attrName>
                                        </p:attrNameLst>
                                      </p:cBhvr>
                                      <p:to>
                                        <p:strVal val="visible"/>
                                      </p:to>
                                    </p:set>
                                    <p:animEffect transition="in" filter="wipe(up)">
                                      <p:cBhvr>
                                        <p:cTn id="14" dur="1000"/>
                                        <p:tgtEl>
                                          <p:spTgt spid="150541"/>
                                        </p:tgtEl>
                                      </p:cBhvr>
                                    </p:animEffect>
                                  </p:childTnLst>
                                </p:cTn>
                              </p:par>
                              <p:par>
                                <p:cTn id="15" presetID="22" presetClass="entr" presetSubtype="1" fill="hold" nodeType="withEffect">
                                  <p:stCondLst>
                                    <p:cond delay="0"/>
                                  </p:stCondLst>
                                  <p:childTnLst>
                                    <p:set>
                                      <p:cBhvr>
                                        <p:cTn id="16" dur="1" fill="hold">
                                          <p:stCondLst>
                                            <p:cond delay="0"/>
                                          </p:stCondLst>
                                        </p:cTn>
                                        <p:tgtEl>
                                          <p:spTgt spid="150543"/>
                                        </p:tgtEl>
                                        <p:attrNameLst>
                                          <p:attrName>style.visibility</p:attrName>
                                        </p:attrNameLst>
                                      </p:cBhvr>
                                      <p:to>
                                        <p:strVal val="visible"/>
                                      </p:to>
                                    </p:set>
                                    <p:animEffect transition="in" filter="wipe(up)">
                                      <p:cBhvr>
                                        <p:cTn id="17" dur="1000"/>
                                        <p:tgtEl>
                                          <p:spTgt spid="150543"/>
                                        </p:tgtEl>
                                      </p:cBhvr>
                                    </p:animEffect>
                                  </p:childTnLst>
                                </p:cTn>
                              </p:par>
                            </p:childTnLst>
                          </p:cTn>
                        </p:par>
                        <p:par>
                          <p:cTn id="18" fill="hold" nodeType="afterGroup">
                            <p:stCondLst>
                              <p:cond delay="2000"/>
                            </p:stCondLst>
                            <p:childTnLst>
                              <p:par>
                                <p:cTn id="19" presetID="22" presetClass="entr" presetSubtype="2" fill="hold" nodeType="afterEffect">
                                  <p:stCondLst>
                                    <p:cond delay="0"/>
                                  </p:stCondLst>
                                  <p:childTnLst>
                                    <p:set>
                                      <p:cBhvr>
                                        <p:cTn id="20" dur="1" fill="hold">
                                          <p:stCondLst>
                                            <p:cond delay="0"/>
                                          </p:stCondLst>
                                        </p:cTn>
                                        <p:tgtEl>
                                          <p:spTgt spid="150545"/>
                                        </p:tgtEl>
                                        <p:attrNameLst>
                                          <p:attrName>style.visibility</p:attrName>
                                        </p:attrNameLst>
                                      </p:cBhvr>
                                      <p:to>
                                        <p:strVal val="visible"/>
                                      </p:to>
                                    </p:set>
                                    <p:animEffect transition="in" filter="wipe(right)">
                                      <p:cBhvr>
                                        <p:cTn id="21" dur="1000"/>
                                        <p:tgtEl>
                                          <p:spTgt spid="150545"/>
                                        </p:tgtEl>
                                      </p:cBhvr>
                                    </p:animEffect>
                                  </p:childTnLst>
                                </p:cTn>
                              </p:par>
                            </p:childTnLst>
                          </p:cTn>
                        </p:par>
                        <p:par>
                          <p:cTn id="22" fill="hold" nodeType="afterGroup">
                            <p:stCondLst>
                              <p:cond delay="3000"/>
                            </p:stCondLst>
                            <p:childTnLst>
                              <p:par>
                                <p:cTn id="23" presetID="23" presetClass="entr" presetSubtype="528" fill="hold" grpId="0" nodeType="afterEffect">
                                  <p:stCondLst>
                                    <p:cond delay="1000"/>
                                  </p:stCondLst>
                                  <p:childTnLst>
                                    <p:set>
                                      <p:cBhvr>
                                        <p:cTn id="24" dur="1" fill="hold">
                                          <p:stCondLst>
                                            <p:cond delay="0"/>
                                          </p:stCondLst>
                                        </p:cTn>
                                        <p:tgtEl>
                                          <p:spTgt spid="150537"/>
                                        </p:tgtEl>
                                        <p:attrNameLst>
                                          <p:attrName>style.visibility</p:attrName>
                                        </p:attrNameLst>
                                      </p:cBhvr>
                                      <p:to>
                                        <p:strVal val="visible"/>
                                      </p:to>
                                    </p:set>
                                    <p:anim calcmode="lin" valueType="num">
                                      <p:cBhvr>
                                        <p:cTn id="25" dur="500" fill="hold"/>
                                        <p:tgtEl>
                                          <p:spTgt spid="150537"/>
                                        </p:tgtEl>
                                        <p:attrNameLst>
                                          <p:attrName>ppt_w</p:attrName>
                                        </p:attrNameLst>
                                      </p:cBhvr>
                                      <p:tavLst>
                                        <p:tav tm="0">
                                          <p:val>
                                            <p:fltVal val="0"/>
                                          </p:val>
                                        </p:tav>
                                        <p:tav tm="100000">
                                          <p:val>
                                            <p:strVal val="#ppt_w"/>
                                          </p:val>
                                        </p:tav>
                                      </p:tavLst>
                                    </p:anim>
                                    <p:anim calcmode="lin" valueType="num">
                                      <p:cBhvr>
                                        <p:cTn id="26" dur="500" fill="hold"/>
                                        <p:tgtEl>
                                          <p:spTgt spid="150537"/>
                                        </p:tgtEl>
                                        <p:attrNameLst>
                                          <p:attrName>ppt_h</p:attrName>
                                        </p:attrNameLst>
                                      </p:cBhvr>
                                      <p:tavLst>
                                        <p:tav tm="0">
                                          <p:val>
                                            <p:fltVal val="0"/>
                                          </p:val>
                                        </p:tav>
                                        <p:tav tm="100000">
                                          <p:val>
                                            <p:strVal val="#ppt_h"/>
                                          </p:val>
                                        </p:tav>
                                      </p:tavLst>
                                    </p:anim>
                                    <p:anim calcmode="lin" valueType="num">
                                      <p:cBhvr>
                                        <p:cTn id="27" dur="500" fill="hold"/>
                                        <p:tgtEl>
                                          <p:spTgt spid="150537"/>
                                        </p:tgtEl>
                                        <p:attrNameLst>
                                          <p:attrName>ppt_x</p:attrName>
                                        </p:attrNameLst>
                                      </p:cBhvr>
                                      <p:tavLst>
                                        <p:tav tm="0">
                                          <p:val>
                                            <p:fltVal val="0.5"/>
                                          </p:val>
                                        </p:tav>
                                        <p:tav tm="100000">
                                          <p:val>
                                            <p:strVal val="#ppt_x"/>
                                          </p:val>
                                        </p:tav>
                                      </p:tavLst>
                                    </p:anim>
                                    <p:anim calcmode="lin" valueType="num">
                                      <p:cBhvr>
                                        <p:cTn id="28" dur="500" fill="hold"/>
                                        <p:tgtEl>
                                          <p:spTgt spid="150537"/>
                                        </p:tgtEl>
                                        <p:attrNameLst>
                                          <p:attrName>ppt_y</p:attrName>
                                        </p:attrNameLst>
                                      </p:cBhvr>
                                      <p:tavLst>
                                        <p:tav tm="0">
                                          <p:val>
                                            <p:fltVal val="0.5"/>
                                          </p:val>
                                        </p:tav>
                                        <p:tav tm="100000">
                                          <p:val>
                                            <p:strVal val="#ppt_y"/>
                                          </p:val>
                                        </p:tav>
                                      </p:tavLst>
                                    </p:anim>
                                  </p:childTnLst>
                                </p:cTn>
                              </p:par>
                            </p:childTnLst>
                          </p:cTn>
                        </p:par>
                        <p:par>
                          <p:cTn id="29" fill="hold" nodeType="afterGroup">
                            <p:stCondLst>
                              <p:cond delay="4500"/>
                            </p:stCondLst>
                            <p:childTnLst>
                              <p:par>
                                <p:cTn id="30" presetID="23" presetClass="entr" presetSubtype="528" fill="hold" grpId="0" nodeType="afterEffect">
                                  <p:stCondLst>
                                    <p:cond delay="1000"/>
                                  </p:stCondLst>
                                  <p:childTnLst>
                                    <p:set>
                                      <p:cBhvr>
                                        <p:cTn id="31" dur="1" fill="hold">
                                          <p:stCondLst>
                                            <p:cond delay="0"/>
                                          </p:stCondLst>
                                        </p:cTn>
                                        <p:tgtEl>
                                          <p:spTgt spid="150538"/>
                                        </p:tgtEl>
                                        <p:attrNameLst>
                                          <p:attrName>style.visibility</p:attrName>
                                        </p:attrNameLst>
                                      </p:cBhvr>
                                      <p:to>
                                        <p:strVal val="visible"/>
                                      </p:to>
                                    </p:set>
                                    <p:anim calcmode="lin" valueType="num">
                                      <p:cBhvr>
                                        <p:cTn id="32" dur="500" fill="hold"/>
                                        <p:tgtEl>
                                          <p:spTgt spid="150538"/>
                                        </p:tgtEl>
                                        <p:attrNameLst>
                                          <p:attrName>ppt_w</p:attrName>
                                        </p:attrNameLst>
                                      </p:cBhvr>
                                      <p:tavLst>
                                        <p:tav tm="0">
                                          <p:val>
                                            <p:fltVal val="0"/>
                                          </p:val>
                                        </p:tav>
                                        <p:tav tm="100000">
                                          <p:val>
                                            <p:strVal val="#ppt_w"/>
                                          </p:val>
                                        </p:tav>
                                      </p:tavLst>
                                    </p:anim>
                                    <p:anim calcmode="lin" valueType="num">
                                      <p:cBhvr>
                                        <p:cTn id="33" dur="500" fill="hold"/>
                                        <p:tgtEl>
                                          <p:spTgt spid="150538"/>
                                        </p:tgtEl>
                                        <p:attrNameLst>
                                          <p:attrName>ppt_h</p:attrName>
                                        </p:attrNameLst>
                                      </p:cBhvr>
                                      <p:tavLst>
                                        <p:tav tm="0">
                                          <p:val>
                                            <p:fltVal val="0"/>
                                          </p:val>
                                        </p:tav>
                                        <p:tav tm="100000">
                                          <p:val>
                                            <p:strVal val="#ppt_h"/>
                                          </p:val>
                                        </p:tav>
                                      </p:tavLst>
                                    </p:anim>
                                    <p:anim calcmode="lin" valueType="num">
                                      <p:cBhvr>
                                        <p:cTn id="34" dur="500" fill="hold"/>
                                        <p:tgtEl>
                                          <p:spTgt spid="150538"/>
                                        </p:tgtEl>
                                        <p:attrNameLst>
                                          <p:attrName>ppt_x</p:attrName>
                                        </p:attrNameLst>
                                      </p:cBhvr>
                                      <p:tavLst>
                                        <p:tav tm="0">
                                          <p:val>
                                            <p:fltVal val="0.5"/>
                                          </p:val>
                                        </p:tav>
                                        <p:tav tm="100000">
                                          <p:val>
                                            <p:strVal val="#ppt_x"/>
                                          </p:val>
                                        </p:tav>
                                      </p:tavLst>
                                    </p:anim>
                                    <p:anim calcmode="lin" valueType="num">
                                      <p:cBhvr>
                                        <p:cTn id="35" dur="500" fill="hold"/>
                                        <p:tgtEl>
                                          <p:spTgt spid="1505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7" grpId="0" animBg="1"/>
      <p:bldP spid="15053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1C4CF-DB32-416C-A53B-9929D59309FF}"/>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9C50E8B-C2DC-459E-B657-5F34B2D3FB1D}"/>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3730" name="Rectangle 1026">
            <a:extLst>
              <a:ext uri="{FF2B5EF4-FFF2-40B4-BE49-F238E27FC236}">
                <a16:creationId xmlns:a16="http://schemas.microsoft.com/office/drawing/2014/main" id="{65F03C41-DBAC-40E9-87A5-AF9AA9F961D0}"/>
              </a:ext>
            </a:extLst>
          </p:cNvPr>
          <p:cNvSpPr>
            <a:spLocks noGrp="1" noChangeArrowheads="1"/>
          </p:cNvSpPr>
          <p:nvPr>
            <p:ph type="title"/>
          </p:nvPr>
        </p:nvSpPr>
        <p:spPr>
          <a:xfrm>
            <a:off x="152400" y="304800"/>
            <a:ext cx="8991600" cy="1143000"/>
          </a:xfrm>
        </p:spPr>
        <p:txBody>
          <a:bodyPr>
            <a:normAutofit fontScale="90000"/>
          </a:bodyPr>
          <a:lstStyle/>
          <a:p>
            <a:pPr algn="l"/>
            <a:r>
              <a:rPr lang="en-US" altLang="en-US" sz="3600">
                <a:latin typeface="Arial" panose="020B0604020202020204" pitchFamily="34" charset="0"/>
                <a:cs typeface="Arial" panose="020B0604020202020204" pitchFamily="34" charset="0"/>
              </a:rPr>
              <a:t>Vegetation and Wildlife Communities Below are Affected by Changing the Amount of Water They Receive</a:t>
            </a:r>
          </a:p>
        </p:txBody>
      </p:sp>
      <p:pic>
        <p:nvPicPr>
          <p:cNvPr id="73731" name="Picture 1027" descr="Trail contour 2">
            <a:extLst>
              <a:ext uri="{FF2B5EF4-FFF2-40B4-BE49-F238E27FC236}">
                <a16:creationId xmlns:a16="http://schemas.microsoft.com/office/drawing/2014/main" id="{EA672586-DB96-445E-98FA-F02DF7A97B18}"/>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533400" y="1957388"/>
            <a:ext cx="80772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Freeform 1028">
            <a:extLst>
              <a:ext uri="{FF2B5EF4-FFF2-40B4-BE49-F238E27FC236}">
                <a16:creationId xmlns:a16="http://schemas.microsoft.com/office/drawing/2014/main" id="{779A8048-8539-4D23-8419-731910417E3F}"/>
              </a:ext>
            </a:extLst>
          </p:cNvPr>
          <p:cNvSpPr>
            <a:spLocks/>
          </p:cNvSpPr>
          <p:nvPr/>
        </p:nvSpPr>
        <p:spPr bwMode="auto">
          <a:xfrm>
            <a:off x="1296988" y="3867150"/>
            <a:ext cx="3324225" cy="658813"/>
          </a:xfrm>
          <a:custGeom>
            <a:avLst/>
            <a:gdLst>
              <a:gd name="T0" fmla="*/ 0 w 2094"/>
              <a:gd name="T1" fmla="*/ 0 h 415"/>
              <a:gd name="T2" fmla="*/ 2147483647 w 2094"/>
              <a:gd name="T3" fmla="*/ 2147483647 h 415"/>
              <a:gd name="T4" fmla="*/ 2147483647 w 2094"/>
              <a:gd name="T5" fmla="*/ 2147483647 h 415"/>
              <a:gd name="T6" fmla="*/ 2147483647 w 2094"/>
              <a:gd name="T7" fmla="*/ 2147483647 h 415"/>
              <a:gd name="T8" fmla="*/ 2147483647 w 2094"/>
              <a:gd name="T9" fmla="*/ 2147483647 h 415"/>
              <a:gd name="T10" fmla="*/ 2147483647 w 2094"/>
              <a:gd name="T11" fmla="*/ 2147483647 h 415"/>
              <a:gd name="T12" fmla="*/ 2147483647 w 2094"/>
              <a:gd name="T13" fmla="*/ 2147483647 h 415"/>
              <a:gd name="T14" fmla="*/ 2147483647 w 2094"/>
              <a:gd name="T15" fmla="*/ 2147483647 h 415"/>
              <a:gd name="T16" fmla="*/ 2147483647 w 2094"/>
              <a:gd name="T17" fmla="*/ 2147483647 h 415"/>
              <a:gd name="T18" fmla="*/ 2147483647 w 2094"/>
              <a:gd name="T19" fmla="*/ 2147483647 h 415"/>
              <a:gd name="T20" fmla="*/ 2147483647 w 2094"/>
              <a:gd name="T21" fmla="*/ 2147483647 h 415"/>
              <a:gd name="T22" fmla="*/ 2147483647 w 2094"/>
              <a:gd name="T23" fmla="*/ 2147483647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94"/>
              <a:gd name="T37" fmla="*/ 0 h 415"/>
              <a:gd name="T38" fmla="*/ 2094 w 2094"/>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94" h="415">
                <a:moveTo>
                  <a:pt x="0" y="0"/>
                </a:moveTo>
                <a:cubicBezTo>
                  <a:pt x="78" y="27"/>
                  <a:pt x="160" y="43"/>
                  <a:pt x="242" y="55"/>
                </a:cubicBezTo>
                <a:cubicBezTo>
                  <a:pt x="344" y="90"/>
                  <a:pt x="427" y="82"/>
                  <a:pt x="545" y="86"/>
                </a:cubicBezTo>
                <a:cubicBezTo>
                  <a:pt x="672" y="108"/>
                  <a:pt x="761" y="112"/>
                  <a:pt x="903" y="117"/>
                </a:cubicBezTo>
                <a:cubicBezTo>
                  <a:pt x="960" y="127"/>
                  <a:pt x="1017" y="138"/>
                  <a:pt x="1074" y="148"/>
                </a:cubicBezTo>
                <a:cubicBezTo>
                  <a:pt x="1093" y="204"/>
                  <a:pt x="1076" y="186"/>
                  <a:pt x="1113" y="210"/>
                </a:cubicBezTo>
                <a:cubicBezTo>
                  <a:pt x="1128" y="256"/>
                  <a:pt x="1172" y="259"/>
                  <a:pt x="1215" y="273"/>
                </a:cubicBezTo>
                <a:cubicBezTo>
                  <a:pt x="1245" y="283"/>
                  <a:pt x="1274" y="308"/>
                  <a:pt x="1308" y="312"/>
                </a:cubicBezTo>
                <a:cubicBezTo>
                  <a:pt x="1388" y="321"/>
                  <a:pt x="1349" y="316"/>
                  <a:pt x="1425" y="327"/>
                </a:cubicBezTo>
                <a:cubicBezTo>
                  <a:pt x="1526" y="362"/>
                  <a:pt x="1627" y="368"/>
                  <a:pt x="1736" y="374"/>
                </a:cubicBezTo>
                <a:cubicBezTo>
                  <a:pt x="1847" y="390"/>
                  <a:pt x="1895" y="392"/>
                  <a:pt x="2032" y="397"/>
                </a:cubicBezTo>
                <a:cubicBezTo>
                  <a:pt x="2084" y="415"/>
                  <a:pt x="2062" y="413"/>
                  <a:pt x="2094" y="413"/>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73733" name="Freeform 1029">
            <a:extLst>
              <a:ext uri="{FF2B5EF4-FFF2-40B4-BE49-F238E27FC236}">
                <a16:creationId xmlns:a16="http://schemas.microsoft.com/office/drawing/2014/main" id="{CC5A3421-258F-426C-87BE-C36FDAF3E1C0}"/>
              </a:ext>
            </a:extLst>
          </p:cNvPr>
          <p:cNvSpPr>
            <a:spLocks/>
          </p:cNvSpPr>
          <p:nvPr/>
        </p:nvSpPr>
        <p:spPr bwMode="auto">
          <a:xfrm>
            <a:off x="5227638" y="4435475"/>
            <a:ext cx="2422525" cy="234950"/>
          </a:xfrm>
          <a:custGeom>
            <a:avLst/>
            <a:gdLst>
              <a:gd name="T0" fmla="*/ 0 w 1525"/>
              <a:gd name="T1" fmla="*/ 2147483647 h 148"/>
              <a:gd name="T2" fmla="*/ 2147483647 w 1525"/>
              <a:gd name="T3" fmla="*/ 2147483647 h 148"/>
              <a:gd name="T4" fmla="*/ 2147483647 w 1525"/>
              <a:gd name="T5" fmla="*/ 2147483647 h 148"/>
              <a:gd name="T6" fmla="*/ 2147483647 w 1525"/>
              <a:gd name="T7" fmla="*/ 2147483647 h 148"/>
              <a:gd name="T8" fmla="*/ 2147483647 w 1525"/>
              <a:gd name="T9" fmla="*/ 2147483647 h 148"/>
              <a:gd name="T10" fmla="*/ 2147483647 w 1525"/>
              <a:gd name="T11" fmla="*/ 2147483647 h 148"/>
              <a:gd name="T12" fmla="*/ 2147483647 w 1525"/>
              <a:gd name="T13" fmla="*/ 2147483647 h 148"/>
              <a:gd name="T14" fmla="*/ 2147483647 w 1525"/>
              <a:gd name="T15" fmla="*/ 0 h 148"/>
              <a:gd name="T16" fmla="*/ 0 60000 65536"/>
              <a:gd name="T17" fmla="*/ 0 60000 65536"/>
              <a:gd name="T18" fmla="*/ 0 60000 65536"/>
              <a:gd name="T19" fmla="*/ 0 60000 65536"/>
              <a:gd name="T20" fmla="*/ 0 60000 65536"/>
              <a:gd name="T21" fmla="*/ 0 60000 65536"/>
              <a:gd name="T22" fmla="*/ 0 60000 65536"/>
              <a:gd name="T23" fmla="*/ 0 60000 65536"/>
              <a:gd name="T24" fmla="*/ 0 w 1525"/>
              <a:gd name="T25" fmla="*/ 0 h 148"/>
              <a:gd name="T26" fmla="*/ 1525 w 1525"/>
              <a:gd name="T27" fmla="*/ 148 h 1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5" h="148">
                <a:moveTo>
                  <a:pt x="0" y="109"/>
                </a:moveTo>
                <a:cubicBezTo>
                  <a:pt x="81" y="137"/>
                  <a:pt x="164" y="142"/>
                  <a:pt x="249" y="148"/>
                </a:cubicBezTo>
                <a:cubicBezTo>
                  <a:pt x="285" y="145"/>
                  <a:pt x="322" y="144"/>
                  <a:pt x="358" y="140"/>
                </a:cubicBezTo>
                <a:cubicBezTo>
                  <a:pt x="401" y="135"/>
                  <a:pt x="438" y="113"/>
                  <a:pt x="482" y="109"/>
                </a:cubicBezTo>
                <a:cubicBezTo>
                  <a:pt x="529" y="105"/>
                  <a:pt x="575" y="104"/>
                  <a:pt x="622" y="102"/>
                </a:cubicBezTo>
                <a:cubicBezTo>
                  <a:pt x="760" y="66"/>
                  <a:pt x="1001" y="73"/>
                  <a:pt x="1120" y="70"/>
                </a:cubicBezTo>
                <a:cubicBezTo>
                  <a:pt x="1226" y="47"/>
                  <a:pt x="1333" y="32"/>
                  <a:pt x="1440" y="16"/>
                </a:cubicBezTo>
                <a:cubicBezTo>
                  <a:pt x="1470" y="6"/>
                  <a:pt x="1493" y="0"/>
                  <a:pt x="1525" y="0"/>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9510" name="Freeform 1030">
            <a:extLst>
              <a:ext uri="{FF2B5EF4-FFF2-40B4-BE49-F238E27FC236}">
                <a16:creationId xmlns:a16="http://schemas.microsoft.com/office/drawing/2014/main" id="{CD8D85E3-886A-4146-B658-E170DB155009}"/>
              </a:ext>
            </a:extLst>
          </p:cNvPr>
          <p:cNvSpPr>
            <a:spLocks/>
          </p:cNvSpPr>
          <p:nvPr/>
        </p:nvSpPr>
        <p:spPr bwMode="auto">
          <a:xfrm>
            <a:off x="5024438" y="4448175"/>
            <a:ext cx="2600325" cy="798513"/>
          </a:xfrm>
          <a:custGeom>
            <a:avLst/>
            <a:gdLst>
              <a:gd name="T0" fmla="*/ 2147483647 w 1638"/>
              <a:gd name="T1" fmla="*/ 0 h 503"/>
              <a:gd name="T2" fmla="*/ 2147483647 w 1638"/>
              <a:gd name="T3" fmla="*/ 2147483647 h 503"/>
              <a:gd name="T4" fmla="*/ 2147483647 w 1638"/>
              <a:gd name="T5" fmla="*/ 2147483647 h 503"/>
              <a:gd name="T6" fmla="*/ 2147483647 w 1638"/>
              <a:gd name="T7" fmla="*/ 2147483647 h 503"/>
              <a:gd name="T8" fmla="*/ 2147483647 w 1638"/>
              <a:gd name="T9" fmla="*/ 2147483647 h 503"/>
              <a:gd name="T10" fmla="*/ 2147483647 w 1638"/>
              <a:gd name="T11" fmla="*/ 2147483647 h 503"/>
              <a:gd name="T12" fmla="*/ 2147483647 w 1638"/>
              <a:gd name="T13" fmla="*/ 2147483647 h 503"/>
              <a:gd name="T14" fmla="*/ 2147483647 w 1638"/>
              <a:gd name="T15" fmla="*/ 2147483647 h 503"/>
              <a:gd name="T16" fmla="*/ 2147483647 w 1638"/>
              <a:gd name="T17" fmla="*/ 2147483647 h 503"/>
              <a:gd name="T18" fmla="*/ 2147483647 w 1638"/>
              <a:gd name="T19" fmla="*/ 2147483647 h 503"/>
              <a:gd name="T20" fmla="*/ 2147483647 w 1638"/>
              <a:gd name="T21" fmla="*/ 2147483647 h 503"/>
              <a:gd name="T22" fmla="*/ 2147483647 w 1638"/>
              <a:gd name="T23" fmla="*/ 2147483647 h 503"/>
              <a:gd name="T24" fmla="*/ 2147483647 w 1638"/>
              <a:gd name="T25" fmla="*/ 2147483647 h 503"/>
              <a:gd name="T26" fmla="*/ 2147483647 w 1638"/>
              <a:gd name="T27" fmla="*/ 2147483647 h 5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38"/>
              <a:gd name="T43" fmla="*/ 0 h 503"/>
              <a:gd name="T44" fmla="*/ 1638 w 1638"/>
              <a:gd name="T45" fmla="*/ 503 h 5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38" h="503">
                <a:moveTo>
                  <a:pt x="1638" y="0"/>
                </a:moveTo>
                <a:cubicBezTo>
                  <a:pt x="1580" y="12"/>
                  <a:pt x="1523" y="21"/>
                  <a:pt x="1466" y="39"/>
                </a:cubicBezTo>
                <a:cubicBezTo>
                  <a:pt x="1412" y="56"/>
                  <a:pt x="1352" y="44"/>
                  <a:pt x="1295" y="47"/>
                </a:cubicBezTo>
                <a:cubicBezTo>
                  <a:pt x="1109" y="75"/>
                  <a:pt x="915" y="74"/>
                  <a:pt x="727" y="86"/>
                </a:cubicBezTo>
                <a:cubicBezTo>
                  <a:pt x="667" y="96"/>
                  <a:pt x="609" y="103"/>
                  <a:pt x="548" y="109"/>
                </a:cubicBezTo>
                <a:cubicBezTo>
                  <a:pt x="478" y="133"/>
                  <a:pt x="466" y="133"/>
                  <a:pt x="384" y="140"/>
                </a:cubicBezTo>
                <a:cubicBezTo>
                  <a:pt x="341" y="155"/>
                  <a:pt x="314" y="196"/>
                  <a:pt x="268" y="210"/>
                </a:cubicBezTo>
                <a:cubicBezTo>
                  <a:pt x="242" y="227"/>
                  <a:pt x="231" y="248"/>
                  <a:pt x="205" y="265"/>
                </a:cubicBezTo>
                <a:cubicBezTo>
                  <a:pt x="188" y="320"/>
                  <a:pt x="213" y="257"/>
                  <a:pt x="174" y="304"/>
                </a:cubicBezTo>
                <a:cubicBezTo>
                  <a:pt x="169" y="310"/>
                  <a:pt x="171" y="321"/>
                  <a:pt x="166" y="327"/>
                </a:cubicBezTo>
                <a:cubicBezTo>
                  <a:pt x="158" y="337"/>
                  <a:pt x="145" y="342"/>
                  <a:pt x="135" y="350"/>
                </a:cubicBezTo>
                <a:cubicBezTo>
                  <a:pt x="131" y="357"/>
                  <a:pt x="110" y="391"/>
                  <a:pt x="104" y="397"/>
                </a:cubicBezTo>
                <a:cubicBezTo>
                  <a:pt x="49" y="452"/>
                  <a:pt x="114" y="368"/>
                  <a:pt x="57" y="436"/>
                </a:cubicBezTo>
                <a:cubicBezTo>
                  <a:pt x="0" y="503"/>
                  <a:pt x="80" y="421"/>
                  <a:pt x="26" y="475"/>
                </a:cubicBezTo>
              </a:path>
            </a:pathLst>
          </a:custGeom>
          <a:noFill/>
          <a:ln w="444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9511" name="Oval 1031">
            <a:extLst>
              <a:ext uri="{FF2B5EF4-FFF2-40B4-BE49-F238E27FC236}">
                <a16:creationId xmlns:a16="http://schemas.microsoft.com/office/drawing/2014/main" id="{67D60BB3-285E-4248-B091-CD76A297D559}"/>
              </a:ext>
            </a:extLst>
          </p:cNvPr>
          <p:cNvSpPr>
            <a:spLocks noChangeArrowheads="1"/>
          </p:cNvSpPr>
          <p:nvPr/>
        </p:nvSpPr>
        <p:spPr bwMode="auto">
          <a:xfrm>
            <a:off x="4419600" y="5257800"/>
            <a:ext cx="1066800" cy="838200"/>
          </a:xfrm>
          <a:prstGeom prst="ellipse">
            <a:avLst/>
          </a:prstGeom>
          <a:solidFill>
            <a:srgbClr val="66FF66">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149512" name="Oval 1032">
            <a:extLst>
              <a:ext uri="{FF2B5EF4-FFF2-40B4-BE49-F238E27FC236}">
                <a16:creationId xmlns:a16="http://schemas.microsoft.com/office/drawing/2014/main" id="{AAB761F8-DF4C-4E82-BF79-542EC5F544BE}"/>
              </a:ext>
            </a:extLst>
          </p:cNvPr>
          <p:cNvSpPr>
            <a:spLocks noChangeArrowheads="1"/>
          </p:cNvSpPr>
          <p:nvPr/>
        </p:nvSpPr>
        <p:spPr bwMode="auto">
          <a:xfrm>
            <a:off x="6096000" y="4572000"/>
            <a:ext cx="1295400" cy="838200"/>
          </a:xfrm>
          <a:prstGeom prst="ellipse">
            <a:avLst/>
          </a:prstGeom>
          <a:solidFill>
            <a:srgbClr val="FFFF85">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149514" name="Freeform 1034">
            <a:extLst>
              <a:ext uri="{FF2B5EF4-FFF2-40B4-BE49-F238E27FC236}">
                <a16:creationId xmlns:a16="http://schemas.microsoft.com/office/drawing/2014/main" id="{45B66035-0824-41B4-9ADA-648EBCDC4AA7}"/>
              </a:ext>
            </a:extLst>
          </p:cNvPr>
          <p:cNvSpPr>
            <a:spLocks/>
          </p:cNvSpPr>
          <p:nvPr/>
        </p:nvSpPr>
        <p:spPr bwMode="auto">
          <a:xfrm>
            <a:off x="6983413" y="3381375"/>
            <a:ext cx="984250" cy="1030288"/>
          </a:xfrm>
          <a:custGeom>
            <a:avLst/>
            <a:gdLst>
              <a:gd name="T0" fmla="*/ 2147483647 w 621"/>
              <a:gd name="T1" fmla="*/ 0 h 649"/>
              <a:gd name="T2" fmla="*/ 2147483647 w 621"/>
              <a:gd name="T3" fmla="*/ 2147483647 h 649"/>
              <a:gd name="T4" fmla="*/ 2147483647 w 621"/>
              <a:gd name="T5" fmla="*/ 2147483647 h 649"/>
              <a:gd name="T6" fmla="*/ 2147483647 w 621"/>
              <a:gd name="T7" fmla="*/ 2147483647 h 649"/>
              <a:gd name="T8" fmla="*/ 2147483647 w 621"/>
              <a:gd name="T9" fmla="*/ 2147483647 h 649"/>
              <a:gd name="T10" fmla="*/ 2147483647 w 621"/>
              <a:gd name="T11" fmla="*/ 2147483647 h 649"/>
              <a:gd name="T12" fmla="*/ 0 w 621"/>
              <a:gd name="T13" fmla="*/ 2147483647 h 649"/>
              <a:gd name="T14" fmla="*/ 0 60000 65536"/>
              <a:gd name="T15" fmla="*/ 0 60000 65536"/>
              <a:gd name="T16" fmla="*/ 0 60000 65536"/>
              <a:gd name="T17" fmla="*/ 0 60000 65536"/>
              <a:gd name="T18" fmla="*/ 0 60000 65536"/>
              <a:gd name="T19" fmla="*/ 0 60000 65536"/>
              <a:gd name="T20" fmla="*/ 0 60000 65536"/>
              <a:gd name="T21" fmla="*/ 0 w 621"/>
              <a:gd name="T22" fmla="*/ 0 h 649"/>
              <a:gd name="T23" fmla="*/ 621 w 621"/>
              <a:gd name="T24" fmla="*/ 649 h 6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1" h="649">
                <a:moveTo>
                  <a:pt x="621" y="0"/>
                </a:moveTo>
                <a:cubicBezTo>
                  <a:pt x="565" y="19"/>
                  <a:pt x="522" y="54"/>
                  <a:pt x="466" y="73"/>
                </a:cubicBezTo>
                <a:cubicBezTo>
                  <a:pt x="433" y="108"/>
                  <a:pt x="382" y="119"/>
                  <a:pt x="347" y="156"/>
                </a:cubicBezTo>
                <a:cubicBezTo>
                  <a:pt x="323" y="228"/>
                  <a:pt x="291" y="285"/>
                  <a:pt x="237" y="339"/>
                </a:cubicBezTo>
                <a:cubicBezTo>
                  <a:pt x="216" y="401"/>
                  <a:pt x="170" y="422"/>
                  <a:pt x="128" y="467"/>
                </a:cubicBezTo>
                <a:cubicBezTo>
                  <a:pt x="118" y="498"/>
                  <a:pt x="104" y="508"/>
                  <a:pt x="82" y="531"/>
                </a:cubicBezTo>
                <a:cubicBezTo>
                  <a:pt x="67" y="576"/>
                  <a:pt x="33" y="616"/>
                  <a:pt x="0" y="649"/>
                </a:cubicBezTo>
              </a:path>
            </a:pathLst>
          </a:custGeom>
          <a:noFill/>
          <a:ln w="317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9515" name="Freeform 1035">
            <a:extLst>
              <a:ext uri="{FF2B5EF4-FFF2-40B4-BE49-F238E27FC236}">
                <a16:creationId xmlns:a16="http://schemas.microsoft.com/office/drawing/2014/main" id="{39915AB3-590F-4B80-8B08-A63547F05758}"/>
              </a:ext>
            </a:extLst>
          </p:cNvPr>
          <p:cNvSpPr>
            <a:spLocks/>
          </p:cNvSpPr>
          <p:nvPr/>
        </p:nvSpPr>
        <p:spPr bwMode="auto">
          <a:xfrm>
            <a:off x="6400800" y="3440113"/>
            <a:ext cx="855663" cy="1001712"/>
          </a:xfrm>
          <a:custGeom>
            <a:avLst/>
            <a:gdLst>
              <a:gd name="T0" fmla="*/ 2147483647 w 539"/>
              <a:gd name="T1" fmla="*/ 0 h 631"/>
              <a:gd name="T2" fmla="*/ 2147483647 w 539"/>
              <a:gd name="T3" fmla="*/ 2147483647 h 631"/>
              <a:gd name="T4" fmla="*/ 2147483647 w 539"/>
              <a:gd name="T5" fmla="*/ 2147483647 h 631"/>
              <a:gd name="T6" fmla="*/ 2147483647 w 539"/>
              <a:gd name="T7" fmla="*/ 2147483647 h 631"/>
              <a:gd name="T8" fmla="*/ 2147483647 w 539"/>
              <a:gd name="T9" fmla="*/ 2147483647 h 631"/>
              <a:gd name="T10" fmla="*/ 2147483647 w 539"/>
              <a:gd name="T11" fmla="*/ 2147483647 h 631"/>
              <a:gd name="T12" fmla="*/ 2147483647 w 539"/>
              <a:gd name="T13" fmla="*/ 2147483647 h 631"/>
              <a:gd name="T14" fmla="*/ 2147483647 w 539"/>
              <a:gd name="T15" fmla="*/ 2147483647 h 631"/>
              <a:gd name="T16" fmla="*/ 2147483647 w 539"/>
              <a:gd name="T17" fmla="*/ 2147483647 h 631"/>
              <a:gd name="T18" fmla="*/ 0 w 539"/>
              <a:gd name="T19" fmla="*/ 2147483647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0"/>
                </a:moveTo>
                <a:cubicBezTo>
                  <a:pt x="521" y="12"/>
                  <a:pt x="505" y="29"/>
                  <a:pt x="485" y="36"/>
                </a:cubicBezTo>
                <a:cubicBezTo>
                  <a:pt x="476" y="39"/>
                  <a:pt x="466" y="42"/>
                  <a:pt x="457" y="46"/>
                </a:cubicBezTo>
                <a:cubicBezTo>
                  <a:pt x="428" y="61"/>
                  <a:pt x="416" y="80"/>
                  <a:pt x="384" y="91"/>
                </a:cubicBezTo>
                <a:cubicBezTo>
                  <a:pt x="372" y="104"/>
                  <a:pt x="355" y="112"/>
                  <a:pt x="347" y="128"/>
                </a:cubicBezTo>
                <a:cubicBezTo>
                  <a:pt x="316" y="190"/>
                  <a:pt x="334" y="239"/>
                  <a:pt x="256" y="265"/>
                </a:cubicBezTo>
                <a:cubicBezTo>
                  <a:pt x="242" y="307"/>
                  <a:pt x="188" y="362"/>
                  <a:pt x="155" y="393"/>
                </a:cubicBezTo>
                <a:cubicBezTo>
                  <a:pt x="134" y="458"/>
                  <a:pt x="148" y="432"/>
                  <a:pt x="119" y="475"/>
                </a:cubicBezTo>
                <a:cubicBezTo>
                  <a:pt x="102" y="528"/>
                  <a:pt x="43" y="553"/>
                  <a:pt x="9" y="603"/>
                </a:cubicBezTo>
                <a:cubicBezTo>
                  <a:pt x="6" y="612"/>
                  <a:pt x="0" y="631"/>
                  <a:pt x="0" y="631"/>
                </a:cubicBezTo>
              </a:path>
            </a:pathLst>
          </a:custGeom>
          <a:noFill/>
          <a:ln w="317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9516" name="Freeform 1036">
            <a:extLst>
              <a:ext uri="{FF2B5EF4-FFF2-40B4-BE49-F238E27FC236}">
                <a16:creationId xmlns:a16="http://schemas.microsoft.com/office/drawing/2014/main" id="{80A587B4-E11D-4A5D-8E39-3C7723168CFC}"/>
              </a:ext>
            </a:extLst>
          </p:cNvPr>
          <p:cNvSpPr>
            <a:spLocks/>
          </p:cNvSpPr>
          <p:nvPr/>
        </p:nvSpPr>
        <p:spPr bwMode="auto">
          <a:xfrm>
            <a:off x="5791200" y="3802063"/>
            <a:ext cx="582613" cy="755650"/>
          </a:xfrm>
          <a:custGeom>
            <a:avLst/>
            <a:gdLst>
              <a:gd name="T0" fmla="*/ 2147483647 w 366"/>
              <a:gd name="T1" fmla="*/ 0 h 476"/>
              <a:gd name="T2" fmla="*/ 2147483647 w 366"/>
              <a:gd name="T3" fmla="*/ 2147483647 h 476"/>
              <a:gd name="T4" fmla="*/ 2147483647 w 366"/>
              <a:gd name="T5" fmla="*/ 2147483647 h 476"/>
              <a:gd name="T6" fmla="*/ 2147483647 w 366"/>
              <a:gd name="T7" fmla="*/ 2147483647 h 476"/>
              <a:gd name="T8" fmla="*/ 2147483647 w 366"/>
              <a:gd name="T9" fmla="*/ 2147483647 h 476"/>
              <a:gd name="T10" fmla="*/ 2147483647 w 366"/>
              <a:gd name="T11" fmla="*/ 2147483647 h 476"/>
              <a:gd name="T12" fmla="*/ 2147483647 w 366"/>
              <a:gd name="T13" fmla="*/ 2147483647 h 476"/>
              <a:gd name="T14" fmla="*/ 2147483647 w 366"/>
              <a:gd name="T15" fmla="*/ 2147483647 h 476"/>
              <a:gd name="T16" fmla="*/ 2147483647 w 366"/>
              <a:gd name="T17" fmla="*/ 2147483647 h 476"/>
              <a:gd name="T18" fmla="*/ 0 w 366"/>
              <a:gd name="T19" fmla="*/ 2147483647 h 4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6"/>
              <a:gd name="T31" fmla="*/ 0 h 476"/>
              <a:gd name="T32" fmla="*/ 366 w 366"/>
              <a:gd name="T33" fmla="*/ 476 h 4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6" h="476">
                <a:moveTo>
                  <a:pt x="366" y="0"/>
                </a:moveTo>
                <a:cubicBezTo>
                  <a:pt x="363" y="15"/>
                  <a:pt x="363" y="32"/>
                  <a:pt x="357" y="46"/>
                </a:cubicBezTo>
                <a:cubicBezTo>
                  <a:pt x="350" y="62"/>
                  <a:pt x="331" y="69"/>
                  <a:pt x="320" y="83"/>
                </a:cubicBezTo>
                <a:cubicBezTo>
                  <a:pt x="306" y="101"/>
                  <a:pt x="287" y="136"/>
                  <a:pt x="265" y="147"/>
                </a:cubicBezTo>
                <a:cubicBezTo>
                  <a:pt x="248" y="156"/>
                  <a:pt x="210" y="165"/>
                  <a:pt x="210" y="165"/>
                </a:cubicBezTo>
                <a:cubicBezTo>
                  <a:pt x="201" y="171"/>
                  <a:pt x="188" y="174"/>
                  <a:pt x="183" y="183"/>
                </a:cubicBezTo>
                <a:cubicBezTo>
                  <a:pt x="175" y="197"/>
                  <a:pt x="178" y="214"/>
                  <a:pt x="174" y="229"/>
                </a:cubicBezTo>
                <a:cubicBezTo>
                  <a:pt x="159" y="282"/>
                  <a:pt x="128" y="348"/>
                  <a:pt x="73" y="366"/>
                </a:cubicBezTo>
                <a:cubicBezTo>
                  <a:pt x="52" y="432"/>
                  <a:pt x="71" y="411"/>
                  <a:pt x="27" y="439"/>
                </a:cubicBezTo>
                <a:cubicBezTo>
                  <a:pt x="16" y="473"/>
                  <a:pt x="27" y="463"/>
                  <a:pt x="0" y="476"/>
                </a:cubicBezTo>
              </a:path>
            </a:pathLst>
          </a:custGeom>
          <a:noFill/>
          <a:ln w="317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149514"/>
                                        </p:tgtEl>
                                        <p:attrNameLst>
                                          <p:attrName>style.visibility</p:attrName>
                                        </p:attrNameLst>
                                      </p:cBhvr>
                                      <p:to>
                                        <p:strVal val="visible"/>
                                      </p:to>
                                    </p:set>
                                    <p:animEffect transition="in" filter="wipe(up)">
                                      <p:cBhvr>
                                        <p:cTn id="7" dur="1000"/>
                                        <p:tgtEl>
                                          <p:spTgt spid="149514"/>
                                        </p:tgtEl>
                                      </p:cBhvr>
                                    </p:animEffect>
                                  </p:childTnLst>
                                </p:cTn>
                              </p:par>
                              <p:par>
                                <p:cTn id="8" presetID="22" presetClass="entr" presetSubtype="1" fill="hold" nodeType="withEffect">
                                  <p:stCondLst>
                                    <p:cond delay="2000"/>
                                  </p:stCondLst>
                                  <p:childTnLst>
                                    <p:set>
                                      <p:cBhvr>
                                        <p:cTn id="9" dur="1" fill="hold">
                                          <p:stCondLst>
                                            <p:cond delay="0"/>
                                          </p:stCondLst>
                                        </p:cTn>
                                        <p:tgtEl>
                                          <p:spTgt spid="149515"/>
                                        </p:tgtEl>
                                        <p:attrNameLst>
                                          <p:attrName>style.visibility</p:attrName>
                                        </p:attrNameLst>
                                      </p:cBhvr>
                                      <p:to>
                                        <p:strVal val="visible"/>
                                      </p:to>
                                    </p:set>
                                    <p:animEffect transition="in" filter="wipe(up)">
                                      <p:cBhvr>
                                        <p:cTn id="10" dur="1000"/>
                                        <p:tgtEl>
                                          <p:spTgt spid="149515"/>
                                        </p:tgtEl>
                                      </p:cBhvr>
                                    </p:animEffect>
                                  </p:childTnLst>
                                </p:cTn>
                              </p:par>
                              <p:par>
                                <p:cTn id="11" presetID="22" presetClass="entr" presetSubtype="1" fill="hold" nodeType="withEffect">
                                  <p:stCondLst>
                                    <p:cond delay="2000"/>
                                  </p:stCondLst>
                                  <p:childTnLst>
                                    <p:set>
                                      <p:cBhvr>
                                        <p:cTn id="12" dur="1" fill="hold">
                                          <p:stCondLst>
                                            <p:cond delay="0"/>
                                          </p:stCondLst>
                                        </p:cTn>
                                        <p:tgtEl>
                                          <p:spTgt spid="149516"/>
                                        </p:tgtEl>
                                        <p:attrNameLst>
                                          <p:attrName>style.visibility</p:attrName>
                                        </p:attrNameLst>
                                      </p:cBhvr>
                                      <p:to>
                                        <p:strVal val="visible"/>
                                      </p:to>
                                    </p:set>
                                    <p:animEffect transition="in" filter="wipe(up)">
                                      <p:cBhvr>
                                        <p:cTn id="13" dur="1000"/>
                                        <p:tgtEl>
                                          <p:spTgt spid="149516"/>
                                        </p:tgtEl>
                                      </p:cBhvr>
                                    </p:animEffect>
                                  </p:childTnLst>
                                </p:cTn>
                              </p:par>
                            </p:childTnLst>
                          </p:cTn>
                        </p:par>
                        <p:par>
                          <p:cTn id="14" fill="hold" nodeType="afterGroup">
                            <p:stCondLst>
                              <p:cond delay="3000"/>
                            </p:stCondLst>
                            <p:childTnLst>
                              <p:par>
                                <p:cTn id="15" presetID="22" presetClass="entr" presetSubtype="1" fill="hold" nodeType="afterEffect">
                                  <p:stCondLst>
                                    <p:cond delay="2000"/>
                                  </p:stCondLst>
                                  <p:childTnLst>
                                    <p:set>
                                      <p:cBhvr>
                                        <p:cTn id="16" dur="1" fill="hold">
                                          <p:stCondLst>
                                            <p:cond delay="0"/>
                                          </p:stCondLst>
                                        </p:cTn>
                                        <p:tgtEl>
                                          <p:spTgt spid="149510"/>
                                        </p:tgtEl>
                                        <p:attrNameLst>
                                          <p:attrName>style.visibility</p:attrName>
                                        </p:attrNameLst>
                                      </p:cBhvr>
                                      <p:to>
                                        <p:strVal val="visible"/>
                                      </p:to>
                                    </p:set>
                                    <p:animEffect transition="in" filter="wipe(up)">
                                      <p:cBhvr>
                                        <p:cTn id="17" dur="1000"/>
                                        <p:tgtEl>
                                          <p:spTgt spid="149510"/>
                                        </p:tgtEl>
                                      </p:cBhvr>
                                    </p:animEffect>
                                  </p:childTnLst>
                                </p:cTn>
                              </p:par>
                            </p:childTnLst>
                          </p:cTn>
                        </p:par>
                        <p:par>
                          <p:cTn id="18" fill="hold" nodeType="afterGroup">
                            <p:stCondLst>
                              <p:cond delay="6000"/>
                            </p:stCondLst>
                            <p:childTnLst>
                              <p:par>
                                <p:cTn id="19" presetID="23" presetClass="entr" presetSubtype="528" fill="hold" grpId="0" nodeType="afterEffect">
                                  <p:stCondLst>
                                    <p:cond delay="1000"/>
                                  </p:stCondLst>
                                  <p:childTnLst>
                                    <p:set>
                                      <p:cBhvr>
                                        <p:cTn id="20" dur="1" fill="hold">
                                          <p:stCondLst>
                                            <p:cond delay="0"/>
                                          </p:stCondLst>
                                        </p:cTn>
                                        <p:tgtEl>
                                          <p:spTgt spid="149511"/>
                                        </p:tgtEl>
                                        <p:attrNameLst>
                                          <p:attrName>style.visibility</p:attrName>
                                        </p:attrNameLst>
                                      </p:cBhvr>
                                      <p:to>
                                        <p:strVal val="visible"/>
                                      </p:to>
                                    </p:set>
                                    <p:anim calcmode="lin" valueType="num">
                                      <p:cBhvr>
                                        <p:cTn id="21" dur="500" fill="hold"/>
                                        <p:tgtEl>
                                          <p:spTgt spid="149511"/>
                                        </p:tgtEl>
                                        <p:attrNameLst>
                                          <p:attrName>ppt_w</p:attrName>
                                        </p:attrNameLst>
                                      </p:cBhvr>
                                      <p:tavLst>
                                        <p:tav tm="0">
                                          <p:val>
                                            <p:fltVal val="0"/>
                                          </p:val>
                                        </p:tav>
                                        <p:tav tm="100000">
                                          <p:val>
                                            <p:strVal val="#ppt_w"/>
                                          </p:val>
                                        </p:tav>
                                      </p:tavLst>
                                    </p:anim>
                                    <p:anim calcmode="lin" valueType="num">
                                      <p:cBhvr>
                                        <p:cTn id="22" dur="500" fill="hold"/>
                                        <p:tgtEl>
                                          <p:spTgt spid="149511"/>
                                        </p:tgtEl>
                                        <p:attrNameLst>
                                          <p:attrName>ppt_h</p:attrName>
                                        </p:attrNameLst>
                                      </p:cBhvr>
                                      <p:tavLst>
                                        <p:tav tm="0">
                                          <p:val>
                                            <p:fltVal val="0"/>
                                          </p:val>
                                        </p:tav>
                                        <p:tav tm="100000">
                                          <p:val>
                                            <p:strVal val="#ppt_h"/>
                                          </p:val>
                                        </p:tav>
                                      </p:tavLst>
                                    </p:anim>
                                    <p:anim calcmode="lin" valueType="num">
                                      <p:cBhvr>
                                        <p:cTn id="23" dur="500" fill="hold"/>
                                        <p:tgtEl>
                                          <p:spTgt spid="149511"/>
                                        </p:tgtEl>
                                        <p:attrNameLst>
                                          <p:attrName>ppt_x</p:attrName>
                                        </p:attrNameLst>
                                      </p:cBhvr>
                                      <p:tavLst>
                                        <p:tav tm="0">
                                          <p:val>
                                            <p:fltVal val="0.5"/>
                                          </p:val>
                                        </p:tav>
                                        <p:tav tm="100000">
                                          <p:val>
                                            <p:strVal val="#ppt_x"/>
                                          </p:val>
                                        </p:tav>
                                      </p:tavLst>
                                    </p:anim>
                                    <p:anim calcmode="lin" valueType="num">
                                      <p:cBhvr>
                                        <p:cTn id="24" dur="500" fill="hold"/>
                                        <p:tgtEl>
                                          <p:spTgt spid="1495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7500"/>
                            </p:stCondLst>
                            <p:childTnLst>
                              <p:par>
                                <p:cTn id="26" presetID="23" presetClass="entr" presetSubtype="528" fill="hold" grpId="0" nodeType="afterEffect">
                                  <p:stCondLst>
                                    <p:cond delay="1000"/>
                                  </p:stCondLst>
                                  <p:childTnLst>
                                    <p:set>
                                      <p:cBhvr>
                                        <p:cTn id="27" dur="1" fill="hold">
                                          <p:stCondLst>
                                            <p:cond delay="0"/>
                                          </p:stCondLst>
                                        </p:cTn>
                                        <p:tgtEl>
                                          <p:spTgt spid="149512"/>
                                        </p:tgtEl>
                                        <p:attrNameLst>
                                          <p:attrName>style.visibility</p:attrName>
                                        </p:attrNameLst>
                                      </p:cBhvr>
                                      <p:to>
                                        <p:strVal val="visible"/>
                                      </p:to>
                                    </p:set>
                                    <p:anim calcmode="lin" valueType="num">
                                      <p:cBhvr>
                                        <p:cTn id="28" dur="500" fill="hold"/>
                                        <p:tgtEl>
                                          <p:spTgt spid="149512"/>
                                        </p:tgtEl>
                                        <p:attrNameLst>
                                          <p:attrName>ppt_w</p:attrName>
                                        </p:attrNameLst>
                                      </p:cBhvr>
                                      <p:tavLst>
                                        <p:tav tm="0">
                                          <p:val>
                                            <p:fltVal val="0"/>
                                          </p:val>
                                        </p:tav>
                                        <p:tav tm="100000">
                                          <p:val>
                                            <p:strVal val="#ppt_w"/>
                                          </p:val>
                                        </p:tav>
                                      </p:tavLst>
                                    </p:anim>
                                    <p:anim calcmode="lin" valueType="num">
                                      <p:cBhvr>
                                        <p:cTn id="29" dur="500" fill="hold"/>
                                        <p:tgtEl>
                                          <p:spTgt spid="149512"/>
                                        </p:tgtEl>
                                        <p:attrNameLst>
                                          <p:attrName>ppt_h</p:attrName>
                                        </p:attrNameLst>
                                      </p:cBhvr>
                                      <p:tavLst>
                                        <p:tav tm="0">
                                          <p:val>
                                            <p:fltVal val="0"/>
                                          </p:val>
                                        </p:tav>
                                        <p:tav tm="100000">
                                          <p:val>
                                            <p:strVal val="#ppt_h"/>
                                          </p:val>
                                        </p:tav>
                                      </p:tavLst>
                                    </p:anim>
                                    <p:anim calcmode="lin" valueType="num">
                                      <p:cBhvr>
                                        <p:cTn id="30" dur="500" fill="hold"/>
                                        <p:tgtEl>
                                          <p:spTgt spid="149512"/>
                                        </p:tgtEl>
                                        <p:attrNameLst>
                                          <p:attrName>ppt_x</p:attrName>
                                        </p:attrNameLst>
                                      </p:cBhvr>
                                      <p:tavLst>
                                        <p:tav tm="0">
                                          <p:val>
                                            <p:fltVal val="0.5"/>
                                          </p:val>
                                        </p:tav>
                                        <p:tav tm="100000">
                                          <p:val>
                                            <p:strVal val="#ppt_x"/>
                                          </p:val>
                                        </p:tav>
                                      </p:tavLst>
                                    </p:anim>
                                    <p:anim calcmode="lin" valueType="num">
                                      <p:cBhvr>
                                        <p:cTn id="31" dur="500" fill="hold"/>
                                        <p:tgtEl>
                                          <p:spTgt spid="1495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animBg="1"/>
      <p:bldP spid="1495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05B117-35E3-4A64-ABD0-C87826947FB1}"/>
              </a:ext>
            </a:extLst>
          </p:cNvPr>
          <p:cNvSpPr/>
          <p:nvPr/>
        </p:nvSpPr>
        <p:spPr>
          <a:xfrm>
            <a:off x="0" y="-275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044C13E-90B6-4835-9AF3-544D559CFC49}"/>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4754" name="Rectangle 2">
            <a:extLst>
              <a:ext uri="{FF2B5EF4-FFF2-40B4-BE49-F238E27FC236}">
                <a16:creationId xmlns:a16="http://schemas.microsoft.com/office/drawing/2014/main" id="{2FDE543E-C72C-4E34-9481-94392022539E}"/>
              </a:ext>
            </a:extLst>
          </p:cNvPr>
          <p:cNvSpPr>
            <a:spLocks noGrp="1" noChangeArrowheads="1"/>
          </p:cNvSpPr>
          <p:nvPr>
            <p:ph type="title"/>
          </p:nvPr>
        </p:nvSpPr>
        <p:spPr>
          <a:xfrm>
            <a:off x="76200" y="304800"/>
            <a:ext cx="8915400" cy="1066800"/>
          </a:xfrm>
        </p:spPr>
        <p:txBody>
          <a:bodyPr>
            <a:normAutofit fontScale="90000"/>
          </a:bodyPr>
          <a:lstStyle/>
          <a:p>
            <a:pPr algn="l"/>
            <a:r>
              <a:rPr lang="en-US" altLang="en-US" sz="3600">
                <a:latin typeface="Arial" panose="020B0604020202020204" pitchFamily="34" charset="0"/>
                <a:cs typeface="Arial" panose="020B0604020202020204" pitchFamily="34" charset="0"/>
              </a:rPr>
              <a:t>Curvilinear Layout Combined With Sidehill Construction and Outsloping Prevents Water Diversion and Accumulation</a:t>
            </a:r>
          </a:p>
        </p:txBody>
      </p:sp>
      <p:pic>
        <p:nvPicPr>
          <p:cNvPr id="74755" name="Picture 3" descr="Hillside Const">
            <a:extLst>
              <a:ext uri="{FF2B5EF4-FFF2-40B4-BE49-F238E27FC236}">
                <a16:creationId xmlns:a16="http://schemas.microsoft.com/office/drawing/2014/main" id="{964D671A-2CC1-4325-9299-A8B8FF8C82CF}"/>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838200" y="1828800"/>
            <a:ext cx="754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2" name="Freeform 4">
            <a:extLst>
              <a:ext uri="{FF2B5EF4-FFF2-40B4-BE49-F238E27FC236}">
                <a16:creationId xmlns:a16="http://schemas.microsoft.com/office/drawing/2014/main" id="{601E3139-95C6-4502-8E28-B6F65178DAF2}"/>
              </a:ext>
            </a:extLst>
          </p:cNvPr>
          <p:cNvSpPr>
            <a:spLocks/>
          </p:cNvSpPr>
          <p:nvPr/>
        </p:nvSpPr>
        <p:spPr bwMode="auto">
          <a:xfrm>
            <a:off x="2057400" y="2286000"/>
            <a:ext cx="4443413" cy="3303588"/>
          </a:xfrm>
          <a:custGeom>
            <a:avLst/>
            <a:gdLst>
              <a:gd name="T0" fmla="*/ 0 w 2798"/>
              <a:gd name="T1" fmla="*/ 0 h 2081"/>
              <a:gd name="T2" fmla="*/ 2147483647 w 2798"/>
              <a:gd name="T3" fmla="*/ 2147483647 h 2081"/>
              <a:gd name="T4" fmla="*/ 2147483647 w 2798"/>
              <a:gd name="T5" fmla="*/ 2147483647 h 2081"/>
              <a:gd name="T6" fmla="*/ 2147483647 w 2798"/>
              <a:gd name="T7" fmla="*/ 2147483647 h 2081"/>
              <a:gd name="T8" fmla="*/ 2147483647 w 2798"/>
              <a:gd name="T9" fmla="*/ 2147483647 h 2081"/>
              <a:gd name="T10" fmla="*/ 2147483647 w 2798"/>
              <a:gd name="T11" fmla="*/ 2147483647 h 2081"/>
              <a:gd name="T12" fmla="*/ 2147483647 w 2798"/>
              <a:gd name="T13" fmla="*/ 2147483647 h 2081"/>
              <a:gd name="T14" fmla="*/ 2147483647 w 2798"/>
              <a:gd name="T15" fmla="*/ 2147483647 h 2081"/>
              <a:gd name="T16" fmla="*/ 2147483647 w 2798"/>
              <a:gd name="T17" fmla="*/ 2147483647 h 2081"/>
              <a:gd name="T18" fmla="*/ 2147483647 w 2798"/>
              <a:gd name="T19" fmla="*/ 2147483647 h 2081"/>
              <a:gd name="T20" fmla="*/ 2147483647 w 2798"/>
              <a:gd name="T21" fmla="*/ 2147483647 h 2081"/>
              <a:gd name="T22" fmla="*/ 2147483647 w 2798"/>
              <a:gd name="T23" fmla="*/ 2147483647 h 2081"/>
              <a:gd name="T24" fmla="*/ 2147483647 w 2798"/>
              <a:gd name="T25" fmla="*/ 2147483647 h 2081"/>
              <a:gd name="T26" fmla="*/ 2147483647 w 2798"/>
              <a:gd name="T27" fmla="*/ 2147483647 h 2081"/>
              <a:gd name="T28" fmla="*/ 2147483647 w 2798"/>
              <a:gd name="T29" fmla="*/ 2147483647 h 2081"/>
              <a:gd name="T30" fmla="*/ 2147483647 w 2798"/>
              <a:gd name="T31" fmla="*/ 2147483647 h 2081"/>
              <a:gd name="T32" fmla="*/ 2147483647 w 2798"/>
              <a:gd name="T33" fmla="*/ 2147483647 h 2081"/>
              <a:gd name="T34" fmla="*/ 2147483647 w 2798"/>
              <a:gd name="T35" fmla="*/ 2147483647 h 2081"/>
              <a:gd name="T36" fmla="*/ 2147483647 w 2798"/>
              <a:gd name="T37" fmla="*/ 2147483647 h 2081"/>
              <a:gd name="T38" fmla="*/ 2147483647 w 2798"/>
              <a:gd name="T39" fmla="*/ 2147483647 h 2081"/>
              <a:gd name="T40" fmla="*/ 2147483647 w 2798"/>
              <a:gd name="T41" fmla="*/ 2147483647 h 2081"/>
              <a:gd name="T42" fmla="*/ 2147483647 w 2798"/>
              <a:gd name="T43" fmla="*/ 2147483647 h 2081"/>
              <a:gd name="T44" fmla="*/ 2147483647 w 2798"/>
              <a:gd name="T45" fmla="*/ 2147483647 h 2081"/>
              <a:gd name="T46" fmla="*/ 2147483647 w 2798"/>
              <a:gd name="T47" fmla="*/ 2147483647 h 2081"/>
              <a:gd name="T48" fmla="*/ 2147483647 w 2798"/>
              <a:gd name="T49" fmla="*/ 2147483647 h 2081"/>
              <a:gd name="T50" fmla="*/ 2147483647 w 2798"/>
              <a:gd name="T51" fmla="*/ 2147483647 h 2081"/>
              <a:gd name="T52" fmla="*/ 2147483647 w 2798"/>
              <a:gd name="T53" fmla="*/ 2147483647 h 2081"/>
              <a:gd name="T54" fmla="*/ 2147483647 w 2798"/>
              <a:gd name="T55" fmla="*/ 2147483647 h 2081"/>
              <a:gd name="T56" fmla="*/ 2147483647 w 2798"/>
              <a:gd name="T57" fmla="*/ 2147483647 h 2081"/>
              <a:gd name="T58" fmla="*/ 2147483647 w 2798"/>
              <a:gd name="T59" fmla="*/ 2147483647 h 2081"/>
              <a:gd name="T60" fmla="*/ 2147483647 w 2798"/>
              <a:gd name="T61" fmla="*/ 2147483647 h 2081"/>
              <a:gd name="T62" fmla="*/ 2147483647 w 2798"/>
              <a:gd name="T63" fmla="*/ 2147483647 h 2081"/>
              <a:gd name="T64" fmla="*/ 2147483647 w 2798"/>
              <a:gd name="T65" fmla="*/ 2147483647 h 2081"/>
              <a:gd name="T66" fmla="*/ 2147483647 w 2798"/>
              <a:gd name="T67" fmla="*/ 2147483647 h 2081"/>
              <a:gd name="T68" fmla="*/ 2147483647 w 2798"/>
              <a:gd name="T69" fmla="*/ 2147483647 h 2081"/>
              <a:gd name="T70" fmla="*/ 2147483647 w 2798"/>
              <a:gd name="T71" fmla="*/ 2147483647 h 2081"/>
              <a:gd name="T72" fmla="*/ 2147483647 w 2798"/>
              <a:gd name="T73" fmla="*/ 2147483647 h 2081"/>
              <a:gd name="T74" fmla="*/ 2147483647 w 2798"/>
              <a:gd name="T75" fmla="*/ 2147483647 h 2081"/>
              <a:gd name="T76" fmla="*/ 2147483647 w 2798"/>
              <a:gd name="T77" fmla="*/ 2147483647 h 2081"/>
              <a:gd name="T78" fmla="*/ 2147483647 w 2798"/>
              <a:gd name="T79" fmla="*/ 2147483647 h 2081"/>
              <a:gd name="T80" fmla="*/ 2147483647 w 2798"/>
              <a:gd name="T81" fmla="*/ 2147483647 h 2081"/>
              <a:gd name="T82" fmla="*/ 2147483647 w 2798"/>
              <a:gd name="T83" fmla="*/ 2147483647 h 20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98"/>
              <a:gd name="T127" fmla="*/ 0 h 2081"/>
              <a:gd name="T128" fmla="*/ 2798 w 2798"/>
              <a:gd name="T129" fmla="*/ 2081 h 20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98" h="2081">
                <a:moveTo>
                  <a:pt x="0" y="0"/>
                </a:moveTo>
                <a:cubicBezTo>
                  <a:pt x="5" y="10"/>
                  <a:pt x="32" y="71"/>
                  <a:pt x="39" y="78"/>
                </a:cubicBezTo>
                <a:cubicBezTo>
                  <a:pt x="45" y="84"/>
                  <a:pt x="55" y="82"/>
                  <a:pt x="62" y="86"/>
                </a:cubicBezTo>
                <a:cubicBezTo>
                  <a:pt x="142" y="130"/>
                  <a:pt x="73" y="112"/>
                  <a:pt x="171" y="125"/>
                </a:cubicBezTo>
                <a:cubicBezTo>
                  <a:pt x="191" y="152"/>
                  <a:pt x="206" y="179"/>
                  <a:pt x="218" y="210"/>
                </a:cubicBezTo>
                <a:cubicBezTo>
                  <a:pt x="227" y="233"/>
                  <a:pt x="224" y="263"/>
                  <a:pt x="241" y="280"/>
                </a:cubicBezTo>
                <a:cubicBezTo>
                  <a:pt x="265" y="304"/>
                  <a:pt x="311" y="304"/>
                  <a:pt x="342" y="311"/>
                </a:cubicBezTo>
                <a:cubicBezTo>
                  <a:pt x="384" y="344"/>
                  <a:pt x="406" y="392"/>
                  <a:pt x="436" y="436"/>
                </a:cubicBezTo>
                <a:cubicBezTo>
                  <a:pt x="451" y="504"/>
                  <a:pt x="487" y="523"/>
                  <a:pt x="552" y="545"/>
                </a:cubicBezTo>
                <a:cubicBezTo>
                  <a:pt x="567" y="560"/>
                  <a:pt x="602" y="590"/>
                  <a:pt x="615" y="615"/>
                </a:cubicBezTo>
                <a:cubicBezTo>
                  <a:pt x="653" y="691"/>
                  <a:pt x="609" y="624"/>
                  <a:pt x="646" y="677"/>
                </a:cubicBezTo>
                <a:cubicBezTo>
                  <a:pt x="651" y="698"/>
                  <a:pt x="649" y="722"/>
                  <a:pt x="661" y="740"/>
                </a:cubicBezTo>
                <a:cubicBezTo>
                  <a:pt x="676" y="763"/>
                  <a:pt x="744" y="779"/>
                  <a:pt x="770" y="786"/>
                </a:cubicBezTo>
                <a:cubicBezTo>
                  <a:pt x="799" y="825"/>
                  <a:pt x="821" y="870"/>
                  <a:pt x="856" y="903"/>
                </a:cubicBezTo>
                <a:cubicBezTo>
                  <a:pt x="868" y="914"/>
                  <a:pt x="889" y="904"/>
                  <a:pt x="903" y="911"/>
                </a:cubicBezTo>
                <a:cubicBezTo>
                  <a:pt x="919" y="919"/>
                  <a:pt x="927" y="940"/>
                  <a:pt x="942" y="950"/>
                </a:cubicBezTo>
                <a:cubicBezTo>
                  <a:pt x="960" y="1008"/>
                  <a:pt x="967" y="1035"/>
                  <a:pt x="1027" y="1051"/>
                </a:cubicBezTo>
                <a:cubicBezTo>
                  <a:pt x="1051" y="1086"/>
                  <a:pt x="1052" y="1138"/>
                  <a:pt x="1082" y="1168"/>
                </a:cubicBezTo>
                <a:cubicBezTo>
                  <a:pt x="1091" y="1177"/>
                  <a:pt x="1101" y="1186"/>
                  <a:pt x="1113" y="1191"/>
                </a:cubicBezTo>
                <a:cubicBezTo>
                  <a:pt x="1133" y="1199"/>
                  <a:pt x="1175" y="1207"/>
                  <a:pt x="1175" y="1207"/>
                </a:cubicBezTo>
                <a:cubicBezTo>
                  <a:pt x="1210" y="1241"/>
                  <a:pt x="1225" y="1272"/>
                  <a:pt x="1276" y="1284"/>
                </a:cubicBezTo>
                <a:cubicBezTo>
                  <a:pt x="1302" y="1297"/>
                  <a:pt x="1328" y="1310"/>
                  <a:pt x="1354" y="1323"/>
                </a:cubicBezTo>
                <a:cubicBezTo>
                  <a:pt x="1395" y="1343"/>
                  <a:pt x="1374" y="1384"/>
                  <a:pt x="1424" y="1401"/>
                </a:cubicBezTo>
                <a:cubicBezTo>
                  <a:pt x="1443" y="1395"/>
                  <a:pt x="1459" y="1380"/>
                  <a:pt x="1479" y="1378"/>
                </a:cubicBezTo>
                <a:cubicBezTo>
                  <a:pt x="1483" y="1378"/>
                  <a:pt x="1526" y="1391"/>
                  <a:pt x="1533" y="1393"/>
                </a:cubicBezTo>
                <a:cubicBezTo>
                  <a:pt x="1551" y="1405"/>
                  <a:pt x="1571" y="1412"/>
                  <a:pt x="1588" y="1424"/>
                </a:cubicBezTo>
                <a:cubicBezTo>
                  <a:pt x="1652" y="1467"/>
                  <a:pt x="1602" y="1448"/>
                  <a:pt x="1650" y="1463"/>
                </a:cubicBezTo>
                <a:cubicBezTo>
                  <a:pt x="1712" y="1506"/>
                  <a:pt x="1625" y="1451"/>
                  <a:pt x="1775" y="1487"/>
                </a:cubicBezTo>
                <a:cubicBezTo>
                  <a:pt x="1831" y="1500"/>
                  <a:pt x="1875" y="1562"/>
                  <a:pt x="1930" y="1572"/>
                </a:cubicBezTo>
                <a:cubicBezTo>
                  <a:pt x="1963" y="1578"/>
                  <a:pt x="1997" y="1577"/>
                  <a:pt x="2031" y="1580"/>
                </a:cubicBezTo>
                <a:cubicBezTo>
                  <a:pt x="2060" y="1592"/>
                  <a:pt x="2091" y="1600"/>
                  <a:pt x="2117" y="1619"/>
                </a:cubicBezTo>
                <a:cubicBezTo>
                  <a:pt x="2138" y="1634"/>
                  <a:pt x="2153" y="1662"/>
                  <a:pt x="2179" y="1666"/>
                </a:cubicBezTo>
                <a:cubicBezTo>
                  <a:pt x="2215" y="1671"/>
                  <a:pt x="2252" y="1676"/>
                  <a:pt x="2288" y="1681"/>
                </a:cubicBezTo>
                <a:cubicBezTo>
                  <a:pt x="2338" y="1698"/>
                  <a:pt x="2369" y="1739"/>
                  <a:pt x="2413" y="1767"/>
                </a:cubicBezTo>
                <a:cubicBezTo>
                  <a:pt x="2444" y="1787"/>
                  <a:pt x="2447" y="1778"/>
                  <a:pt x="2475" y="1806"/>
                </a:cubicBezTo>
                <a:cubicBezTo>
                  <a:pt x="2482" y="1813"/>
                  <a:pt x="2483" y="1824"/>
                  <a:pt x="2491" y="1829"/>
                </a:cubicBezTo>
                <a:cubicBezTo>
                  <a:pt x="2499" y="1834"/>
                  <a:pt x="2567" y="1845"/>
                  <a:pt x="2568" y="1845"/>
                </a:cubicBezTo>
                <a:cubicBezTo>
                  <a:pt x="2579" y="1861"/>
                  <a:pt x="2589" y="1876"/>
                  <a:pt x="2600" y="1892"/>
                </a:cubicBezTo>
                <a:cubicBezTo>
                  <a:pt x="2605" y="1900"/>
                  <a:pt x="2606" y="1912"/>
                  <a:pt x="2615" y="1915"/>
                </a:cubicBezTo>
                <a:cubicBezTo>
                  <a:pt x="2660" y="1929"/>
                  <a:pt x="2686" y="1941"/>
                  <a:pt x="2724" y="1969"/>
                </a:cubicBezTo>
                <a:cubicBezTo>
                  <a:pt x="2734" y="1985"/>
                  <a:pt x="2745" y="2000"/>
                  <a:pt x="2755" y="2016"/>
                </a:cubicBezTo>
                <a:cubicBezTo>
                  <a:pt x="2798" y="2081"/>
                  <a:pt x="2738" y="2078"/>
                  <a:pt x="2771" y="2078"/>
                </a:cubicBezTo>
              </a:path>
            </a:pathLst>
          </a:custGeom>
          <a:noFill/>
          <a:ln w="444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3413" name="Freeform 5">
            <a:extLst>
              <a:ext uri="{FF2B5EF4-FFF2-40B4-BE49-F238E27FC236}">
                <a16:creationId xmlns:a16="http://schemas.microsoft.com/office/drawing/2014/main" id="{AC24028A-FF87-47B9-B61E-47AF9F90375B}"/>
              </a:ext>
            </a:extLst>
          </p:cNvPr>
          <p:cNvSpPr>
            <a:spLocks/>
          </p:cNvSpPr>
          <p:nvPr/>
        </p:nvSpPr>
        <p:spPr bwMode="auto">
          <a:xfrm>
            <a:off x="1447800" y="3352800"/>
            <a:ext cx="4443413" cy="3303588"/>
          </a:xfrm>
          <a:custGeom>
            <a:avLst/>
            <a:gdLst>
              <a:gd name="T0" fmla="*/ 0 w 2798"/>
              <a:gd name="T1" fmla="*/ 0 h 2081"/>
              <a:gd name="T2" fmla="*/ 2147483647 w 2798"/>
              <a:gd name="T3" fmla="*/ 2147483647 h 2081"/>
              <a:gd name="T4" fmla="*/ 2147483647 w 2798"/>
              <a:gd name="T5" fmla="*/ 2147483647 h 2081"/>
              <a:gd name="T6" fmla="*/ 2147483647 w 2798"/>
              <a:gd name="T7" fmla="*/ 2147483647 h 2081"/>
              <a:gd name="T8" fmla="*/ 2147483647 w 2798"/>
              <a:gd name="T9" fmla="*/ 2147483647 h 2081"/>
              <a:gd name="T10" fmla="*/ 2147483647 w 2798"/>
              <a:gd name="T11" fmla="*/ 2147483647 h 2081"/>
              <a:gd name="T12" fmla="*/ 2147483647 w 2798"/>
              <a:gd name="T13" fmla="*/ 2147483647 h 2081"/>
              <a:gd name="T14" fmla="*/ 2147483647 w 2798"/>
              <a:gd name="T15" fmla="*/ 2147483647 h 2081"/>
              <a:gd name="T16" fmla="*/ 2147483647 w 2798"/>
              <a:gd name="T17" fmla="*/ 2147483647 h 2081"/>
              <a:gd name="T18" fmla="*/ 2147483647 w 2798"/>
              <a:gd name="T19" fmla="*/ 2147483647 h 2081"/>
              <a:gd name="T20" fmla="*/ 2147483647 w 2798"/>
              <a:gd name="T21" fmla="*/ 2147483647 h 2081"/>
              <a:gd name="T22" fmla="*/ 2147483647 w 2798"/>
              <a:gd name="T23" fmla="*/ 2147483647 h 2081"/>
              <a:gd name="T24" fmla="*/ 2147483647 w 2798"/>
              <a:gd name="T25" fmla="*/ 2147483647 h 2081"/>
              <a:gd name="T26" fmla="*/ 2147483647 w 2798"/>
              <a:gd name="T27" fmla="*/ 2147483647 h 2081"/>
              <a:gd name="T28" fmla="*/ 2147483647 w 2798"/>
              <a:gd name="T29" fmla="*/ 2147483647 h 2081"/>
              <a:gd name="T30" fmla="*/ 2147483647 w 2798"/>
              <a:gd name="T31" fmla="*/ 2147483647 h 2081"/>
              <a:gd name="T32" fmla="*/ 2147483647 w 2798"/>
              <a:gd name="T33" fmla="*/ 2147483647 h 2081"/>
              <a:gd name="T34" fmla="*/ 2147483647 w 2798"/>
              <a:gd name="T35" fmla="*/ 2147483647 h 2081"/>
              <a:gd name="T36" fmla="*/ 2147483647 w 2798"/>
              <a:gd name="T37" fmla="*/ 2147483647 h 2081"/>
              <a:gd name="T38" fmla="*/ 2147483647 w 2798"/>
              <a:gd name="T39" fmla="*/ 2147483647 h 2081"/>
              <a:gd name="T40" fmla="*/ 2147483647 w 2798"/>
              <a:gd name="T41" fmla="*/ 2147483647 h 2081"/>
              <a:gd name="T42" fmla="*/ 2147483647 w 2798"/>
              <a:gd name="T43" fmla="*/ 2147483647 h 2081"/>
              <a:gd name="T44" fmla="*/ 2147483647 w 2798"/>
              <a:gd name="T45" fmla="*/ 2147483647 h 2081"/>
              <a:gd name="T46" fmla="*/ 2147483647 w 2798"/>
              <a:gd name="T47" fmla="*/ 2147483647 h 2081"/>
              <a:gd name="T48" fmla="*/ 2147483647 w 2798"/>
              <a:gd name="T49" fmla="*/ 2147483647 h 2081"/>
              <a:gd name="T50" fmla="*/ 2147483647 w 2798"/>
              <a:gd name="T51" fmla="*/ 2147483647 h 2081"/>
              <a:gd name="T52" fmla="*/ 2147483647 w 2798"/>
              <a:gd name="T53" fmla="*/ 2147483647 h 2081"/>
              <a:gd name="T54" fmla="*/ 2147483647 w 2798"/>
              <a:gd name="T55" fmla="*/ 2147483647 h 2081"/>
              <a:gd name="T56" fmla="*/ 2147483647 w 2798"/>
              <a:gd name="T57" fmla="*/ 2147483647 h 2081"/>
              <a:gd name="T58" fmla="*/ 2147483647 w 2798"/>
              <a:gd name="T59" fmla="*/ 2147483647 h 2081"/>
              <a:gd name="T60" fmla="*/ 2147483647 w 2798"/>
              <a:gd name="T61" fmla="*/ 2147483647 h 2081"/>
              <a:gd name="T62" fmla="*/ 2147483647 w 2798"/>
              <a:gd name="T63" fmla="*/ 2147483647 h 2081"/>
              <a:gd name="T64" fmla="*/ 2147483647 w 2798"/>
              <a:gd name="T65" fmla="*/ 2147483647 h 2081"/>
              <a:gd name="T66" fmla="*/ 2147483647 w 2798"/>
              <a:gd name="T67" fmla="*/ 2147483647 h 2081"/>
              <a:gd name="T68" fmla="*/ 2147483647 w 2798"/>
              <a:gd name="T69" fmla="*/ 2147483647 h 2081"/>
              <a:gd name="T70" fmla="*/ 2147483647 w 2798"/>
              <a:gd name="T71" fmla="*/ 2147483647 h 2081"/>
              <a:gd name="T72" fmla="*/ 2147483647 w 2798"/>
              <a:gd name="T73" fmla="*/ 2147483647 h 2081"/>
              <a:gd name="T74" fmla="*/ 2147483647 w 2798"/>
              <a:gd name="T75" fmla="*/ 2147483647 h 2081"/>
              <a:gd name="T76" fmla="*/ 2147483647 w 2798"/>
              <a:gd name="T77" fmla="*/ 2147483647 h 2081"/>
              <a:gd name="T78" fmla="*/ 2147483647 w 2798"/>
              <a:gd name="T79" fmla="*/ 2147483647 h 2081"/>
              <a:gd name="T80" fmla="*/ 2147483647 w 2798"/>
              <a:gd name="T81" fmla="*/ 2147483647 h 2081"/>
              <a:gd name="T82" fmla="*/ 2147483647 w 2798"/>
              <a:gd name="T83" fmla="*/ 2147483647 h 20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98"/>
              <a:gd name="T127" fmla="*/ 0 h 2081"/>
              <a:gd name="T128" fmla="*/ 2798 w 2798"/>
              <a:gd name="T129" fmla="*/ 2081 h 20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98" h="2081">
                <a:moveTo>
                  <a:pt x="0" y="0"/>
                </a:moveTo>
                <a:cubicBezTo>
                  <a:pt x="5" y="10"/>
                  <a:pt x="32" y="71"/>
                  <a:pt x="39" y="78"/>
                </a:cubicBezTo>
                <a:cubicBezTo>
                  <a:pt x="45" y="84"/>
                  <a:pt x="55" y="82"/>
                  <a:pt x="62" y="86"/>
                </a:cubicBezTo>
                <a:cubicBezTo>
                  <a:pt x="142" y="130"/>
                  <a:pt x="73" y="112"/>
                  <a:pt x="171" y="125"/>
                </a:cubicBezTo>
                <a:cubicBezTo>
                  <a:pt x="191" y="152"/>
                  <a:pt x="206" y="179"/>
                  <a:pt x="218" y="210"/>
                </a:cubicBezTo>
                <a:cubicBezTo>
                  <a:pt x="227" y="233"/>
                  <a:pt x="224" y="263"/>
                  <a:pt x="241" y="280"/>
                </a:cubicBezTo>
                <a:cubicBezTo>
                  <a:pt x="265" y="304"/>
                  <a:pt x="311" y="304"/>
                  <a:pt x="342" y="311"/>
                </a:cubicBezTo>
                <a:cubicBezTo>
                  <a:pt x="384" y="344"/>
                  <a:pt x="406" y="392"/>
                  <a:pt x="436" y="436"/>
                </a:cubicBezTo>
                <a:cubicBezTo>
                  <a:pt x="451" y="504"/>
                  <a:pt x="487" y="523"/>
                  <a:pt x="552" y="545"/>
                </a:cubicBezTo>
                <a:cubicBezTo>
                  <a:pt x="567" y="560"/>
                  <a:pt x="602" y="590"/>
                  <a:pt x="615" y="615"/>
                </a:cubicBezTo>
                <a:cubicBezTo>
                  <a:pt x="653" y="691"/>
                  <a:pt x="609" y="624"/>
                  <a:pt x="646" y="677"/>
                </a:cubicBezTo>
                <a:cubicBezTo>
                  <a:pt x="651" y="698"/>
                  <a:pt x="649" y="722"/>
                  <a:pt x="661" y="740"/>
                </a:cubicBezTo>
                <a:cubicBezTo>
                  <a:pt x="676" y="763"/>
                  <a:pt x="744" y="779"/>
                  <a:pt x="770" y="786"/>
                </a:cubicBezTo>
                <a:cubicBezTo>
                  <a:pt x="799" y="825"/>
                  <a:pt x="821" y="870"/>
                  <a:pt x="856" y="903"/>
                </a:cubicBezTo>
                <a:cubicBezTo>
                  <a:pt x="868" y="914"/>
                  <a:pt x="889" y="904"/>
                  <a:pt x="903" y="911"/>
                </a:cubicBezTo>
                <a:cubicBezTo>
                  <a:pt x="919" y="919"/>
                  <a:pt x="927" y="940"/>
                  <a:pt x="942" y="950"/>
                </a:cubicBezTo>
                <a:cubicBezTo>
                  <a:pt x="960" y="1008"/>
                  <a:pt x="967" y="1035"/>
                  <a:pt x="1027" y="1051"/>
                </a:cubicBezTo>
                <a:cubicBezTo>
                  <a:pt x="1051" y="1086"/>
                  <a:pt x="1052" y="1138"/>
                  <a:pt x="1082" y="1168"/>
                </a:cubicBezTo>
                <a:cubicBezTo>
                  <a:pt x="1091" y="1177"/>
                  <a:pt x="1101" y="1186"/>
                  <a:pt x="1113" y="1191"/>
                </a:cubicBezTo>
                <a:cubicBezTo>
                  <a:pt x="1133" y="1199"/>
                  <a:pt x="1175" y="1207"/>
                  <a:pt x="1175" y="1207"/>
                </a:cubicBezTo>
                <a:cubicBezTo>
                  <a:pt x="1210" y="1241"/>
                  <a:pt x="1225" y="1272"/>
                  <a:pt x="1276" y="1284"/>
                </a:cubicBezTo>
                <a:cubicBezTo>
                  <a:pt x="1302" y="1297"/>
                  <a:pt x="1328" y="1310"/>
                  <a:pt x="1354" y="1323"/>
                </a:cubicBezTo>
                <a:cubicBezTo>
                  <a:pt x="1395" y="1343"/>
                  <a:pt x="1374" y="1384"/>
                  <a:pt x="1424" y="1401"/>
                </a:cubicBezTo>
                <a:cubicBezTo>
                  <a:pt x="1443" y="1395"/>
                  <a:pt x="1459" y="1380"/>
                  <a:pt x="1479" y="1378"/>
                </a:cubicBezTo>
                <a:cubicBezTo>
                  <a:pt x="1483" y="1378"/>
                  <a:pt x="1526" y="1391"/>
                  <a:pt x="1533" y="1393"/>
                </a:cubicBezTo>
                <a:cubicBezTo>
                  <a:pt x="1551" y="1405"/>
                  <a:pt x="1571" y="1412"/>
                  <a:pt x="1588" y="1424"/>
                </a:cubicBezTo>
                <a:cubicBezTo>
                  <a:pt x="1652" y="1467"/>
                  <a:pt x="1602" y="1448"/>
                  <a:pt x="1650" y="1463"/>
                </a:cubicBezTo>
                <a:cubicBezTo>
                  <a:pt x="1712" y="1506"/>
                  <a:pt x="1625" y="1451"/>
                  <a:pt x="1775" y="1487"/>
                </a:cubicBezTo>
                <a:cubicBezTo>
                  <a:pt x="1831" y="1500"/>
                  <a:pt x="1875" y="1562"/>
                  <a:pt x="1930" y="1572"/>
                </a:cubicBezTo>
                <a:cubicBezTo>
                  <a:pt x="1963" y="1578"/>
                  <a:pt x="1997" y="1577"/>
                  <a:pt x="2031" y="1580"/>
                </a:cubicBezTo>
                <a:cubicBezTo>
                  <a:pt x="2060" y="1592"/>
                  <a:pt x="2091" y="1600"/>
                  <a:pt x="2117" y="1619"/>
                </a:cubicBezTo>
                <a:cubicBezTo>
                  <a:pt x="2138" y="1634"/>
                  <a:pt x="2153" y="1662"/>
                  <a:pt x="2179" y="1666"/>
                </a:cubicBezTo>
                <a:cubicBezTo>
                  <a:pt x="2215" y="1671"/>
                  <a:pt x="2252" y="1676"/>
                  <a:pt x="2288" y="1681"/>
                </a:cubicBezTo>
                <a:cubicBezTo>
                  <a:pt x="2338" y="1698"/>
                  <a:pt x="2369" y="1739"/>
                  <a:pt x="2413" y="1767"/>
                </a:cubicBezTo>
                <a:cubicBezTo>
                  <a:pt x="2444" y="1787"/>
                  <a:pt x="2447" y="1778"/>
                  <a:pt x="2475" y="1806"/>
                </a:cubicBezTo>
                <a:cubicBezTo>
                  <a:pt x="2482" y="1813"/>
                  <a:pt x="2483" y="1824"/>
                  <a:pt x="2491" y="1829"/>
                </a:cubicBezTo>
                <a:cubicBezTo>
                  <a:pt x="2499" y="1834"/>
                  <a:pt x="2567" y="1845"/>
                  <a:pt x="2568" y="1845"/>
                </a:cubicBezTo>
                <a:cubicBezTo>
                  <a:pt x="2579" y="1861"/>
                  <a:pt x="2589" y="1876"/>
                  <a:pt x="2600" y="1892"/>
                </a:cubicBezTo>
                <a:cubicBezTo>
                  <a:pt x="2605" y="1900"/>
                  <a:pt x="2606" y="1912"/>
                  <a:pt x="2615" y="1915"/>
                </a:cubicBezTo>
                <a:cubicBezTo>
                  <a:pt x="2660" y="1929"/>
                  <a:pt x="2686" y="1941"/>
                  <a:pt x="2724" y="1969"/>
                </a:cubicBezTo>
                <a:cubicBezTo>
                  <a:pt x="2734" y="1985"/>
                  <a:pt x="2745" y="2000"/>
                  <a:pt x="2755" y="2016"/>
                </a:cubicBezTo>
                <a:cubicBezTo>
                  <a:pt x="2798" y="2081"/>
                  <a:pt x="2738" y="2078"/>
                  <a:pt x="2771" y="2078"/>
                </a:cubicBezTo>
              </a:path>
            </a:pathLst>
          </a:custGeom>
          <a:noFill/>
          <a:ln w="444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3414" name="Freeform 6">
            <a:extLst>
              <a:ext uri="{FF2B5EF4-FFF2-40B4-BE49-F238E27FC236}">
                <a16:creationId xmlns:a16="http://schemas.microsoft.com/office/drawing/2014/main" id="{65820CAF-FB26-408A-AC28-0A615A5F12DB}"/>
              </a:ext>
            </a:extLst>
          </p:cNvPr>
          <p:cNvSpPr>
            <a:spLocks/>
          </p:cNvSpPr>
          <p:nvPr/>
        </p:nvSpPr>
        <p:spPr bwMode="auto">
          <a:xfrm>
            <a:off x="1981200" y="2743200"/>
            <a:ext cx="4443413" cy="3303588"/>
          </a:xfrm>
          <a:custGeom>
            <a:avLst/>
            <a:gdLst>
              <a:gd name="T0" fmla="*/ 0 w 2798"/>
              <a:gd name="T1" fmla="*/ 0 h 2081"/>
              <a:gd name="T2" fmla="*/ 2147483647 w 2798"/>
              <a:gd name="T3" fmla="*/ 2147483647 h 2081"/>
              <a:gd name="T4" fmla="*/ 2147483647 w 2798"/>
              <a:gd name="T5" fmla="*/ 2147483647 h 2081"/>
              <a:gd name="T6" fmla="*/ 2147483647 w 2798"/>
              <a:gd name="T7" fmla="*/ 2147483647 h 2081"/>
              <a:gd name="T8" fmla="*/ 2147483647 w 2798"/>
              <a:gd name="T9" fmla="*/ 2147483647 h 2081"/>
              <a:gd name="T10" fmla="*/ 2147483647 w 2798"/>
              <a:gd name="T11" fmla="*/ 2147483647 h 2081"/>
              <a:gd name="T12" fmla="*/ 2147483647 w 2798"/>
              <a:gd name="T13" fmla="*/ 2147483647 h 2081"/>
              <a:gd name="T14" fmla="*/ 2147483647 w 2798"/>
              <a:gd name="T15" fmla="*/ 2147483647 h 2081"/>
              <a:gd name="T16" fmla="*/ 2147483647 w 2798"/>
              <a:gd name="T17" fmla="*/ 2147483647 h 2081"/>
              <a:gd name="T18" fmla="*/ 2147483647 w 2798"/>
              <a:gd name="T19" fmla="*/ 2147483647 h 2081"/>
              <a:gd name="T20" fmla="*/ 2147483647 w 2798"/>
              <a:gd name="T21" fmla="*/ 2147483647 h 2081"/>
              <a:gd name="T22" fmla="*/ 2147483647 w 2798"/>
              <a:gd name="T23" fmla="*/ 2147483647 h 2081"/>
              <a:gd name="T24" fmla="*/ 2147483647 w 2798"/>
              <a:gd name="T25" fmla="*/ 2147483647 h 2081"/>
              <a:gd name="T26" fmla="*/ 2147483647 w 2798"/>
              <a:gd name="T27" fmla="*/ 2147483647 h 2081"/>
              <a:gd name="T28" fmla="*/ 2147483647 w 2798"/>
              <a:gd name="T29" fmla="*/ 2147483647 h 2081"/>
              <a:gd name="T30" fmla="*/ 2147483647 w 2798"/>
              <a:gd name="T31" fmla="*/ 2147483647 h 2081"/>
              <a:gd name="T32" fmla="*/ 2147483647 w 2798"/>
              <a:gd name="T33" fmla="*/ 2147483647 h 2081"/>
              <a:gd name="T34" fmla="*/ 2147483647 w 2798"/>
              <a:gd name="T35" fmla="*/ 2147483647 h 2081"/>
              <a:gd name="T36" fmla="*/ 2147483647 w 2798"/>
              <a:gd name="T37" fmla="*/ 2147483647 h 2081"/>
              <a:gd name="T38" fmla="*/ 2147483647 w 2798"/>
              <a:gd name="T39" fmla="*/ 2147483647 h 2081"/>
              <a:gd name="T40" fmla="*/ 2147483647 w 2798"/>
              <a:gd name="T41" fmla="*/ 2147483647 h 2081"/>
              <a:gd name="T42" fmla="*/ 2147483647 w 2798"/>
              <a:gd name="T43" fmla="*/ 2147483647 h 2081"/>
              <a:gd name="T44" fmla="*/ 2147483647 w 2798"/>
              <a:gd name="T45" fmla="*/ 2147483647 h 2081"/>
              <a:gd name="T46" fmla="*/ 2147483647 w 2798"/>
              <a:gd name="T47" fmla="*/ 2147483647 h 2081"/>
              <a:gd name="T48" fmla="*/ 2147483647 w 2798"/>
              <a:gd name="T49" fmla="*/ 2147483647 h 2081"/>
              <a:gd name="T50" fmla="*/ 2147483647 w 2798"/>
              <a:gd name="T51" fmla="*/ 2147483647 h 2081"/>
              <a:gd name="T52" fmla="*/ 2147483647 w 2798"/>
              <a:gd name="T53" fmla="*/ 2147483647 h 2081"/>
              <a:gd name="T54" fmla="*/ 2147483647 w 2798"/>
              <a:gd name="T55" fmla="*/ 2147483647 h 2081"/>
              <a:gd name="T56" fmla="*/ 2147483647 w 2798"/>
              <a:gd name="T57" fmla="*/ 2147483647 h 2081"/>
              <a:gd name="T58" fmla="*/ 2147483647 w 2798"/>
              <a:gd name="T59" fmla="*/ 2147483647 h 2081"/>
              <a:gd name="T60" fmla="*/ 2147483647 w 2798"/>
              <a:gd name="T61" fmla="*/ 2147483647 h 2081"/>
              <a:gd name="T62" fmla="*/ 2147483647 w 2798"/>
              <a:gd name="T63" fmla="*/ 2147483647 h 2081"/>
              <a:gd name="T64" fmla="*/ 2147483647 w 2798"/>
              <a:gd name="T65" fmla="*/ 2147483647 h 2081"/>
              <a:gd name="T66" fmla="*/ 2147483647 w 2798"/>
              <a:gd name="T67" fmla="*/ 2147483647 h 2081"/>
              <a:gd name="T68" fmla="*/ 2147483647 w 2798"/>
              <a:gd name="T69" fmla="*/ 2147483647 h 2081"/>
              <a:gd name="T70" fmla="*/ 2147483647 w 2798"/>
              <a:gd name="T71" fmla="*/ 2147483647 h 2081"/>
              <a:gd name="T72" fmla="*/ 2147483647 w 2798"/>
              <a:gd name="T73" fmla="*/ 2147483647 h 2081"/>
              <a:gd name="T74" fmla="*/ 2147483647 w 2798"/>
              <a:gd name="T75" fmla="*/ 2147483647 h 2081"/>
              <a:gd name="T76" fmla="*/ 2147483647 w 2798"/>
              <a:gd name="T77" fmla="*/ 2147483647 h 2081"/>
              <a:gd name="T78" fmla="*/ 2147483647 w 2798"/>
              <a:gd name="T79" fmla="*/ 2147483647 h 2081"/>
              <a:gd name="T80" fmla="*/ 2147483647 w 2798"/>
              <a:gd name="T81" fmla="*/ 2147483647 h 2081"/>
              <a:gd name="T82" fmla="*/ 2147483647 w 2798"/>
              <a:gd name="T83" fmla="*/ 2147483647 h 20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98"/>
              <a:gd name="T127" fmla="*/ 0 h 2081"/>
              <a:gd name="T128" fmla="*/ 2798 w 2798"/>
              <a:gd name="T129" fmla="*/ 2081 h 20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98" h="2081">
                <a:moveTo>
                  <a:pt x="0" y="0"/>
                </a:moveTo>
                <a:cubicBezTo>
                  <a:pt x="5" y="10"/>
                  <a:pt x="32" y="71"/>
                  <a:pt x="39" y="78"/>
                </a:cubicBezTo>
                <a:cubicBezTo>
                  <a:pt x="45" y="84"/>
                  <a:pt x="55" y="82"/>
                  <a:pt x="62" y="86"/>
                </a:cubicBezTo>
                <a:cubicBezTo>
                  <a:pt x="142" y="130"/>
                  <a:pt x="73" y="112"/>
                  <a:pt x="171" y="125"/>
                </a:cubicBezTo>
                <a:cubicBezTo>
                  <a:pt x="191" y="152"/>
                  <a:pt x="206" y="179"/>
                  <a:pt x="218" y="210"/>
                </a:cubicBezTo>
                <a:cubicBezTo>
                  <a:pt x="227" y="233"/>
                  <a:pt x="224" y="263"/>
                  <a:pt x="241" y="280"/>
                </a:cubicBezTo>
                <a:cubicBezTo>
                  <a:pt x="265" y="304"/>
                  <a:pt x="311" y="304"/>
                  <a:pt x="342" y="311"/>
                </a:cubicBezTo>
                <a:cubicBezTo>
                  <a:pt x="384" y="344"/>
                  <a:pt x="406" y="392"/>
                  <a:pt x="436" y="436"/>
                </a:cubicBezTo>
                <a:cubicBezTo>
                  <a:pt x="451" y="504"/>
                  <a:pt x="487" y="523"/>
                  <a:pt x="552" y="545"/>
                </a:cubicBezTo>
                <a:cubicBezTo>
                  <a:pt x="567" y="560"/>
                  <a:pt x="602" y="590"/>
                  <a:pt x="615" y="615"/>
                </a:cubicBezTo>
                <a:cubicBezTo>
                  <a:pt x="653" y="691"/>
                  <a:pt x="609" y="624"/>
                  <a:pt x="646" y="677"/>
                </a:cubicBezTo>
                <a:cubicBezTo>
                  <a:pt x="651" y="698"/>
                  <a:pt x="649" y="722"/>
                  <a:pt x="661" y="740"/>
                </a:cubicBezTo>
                <a:cubicBezTo>
                  <a:pt x="676" y="763"/>
                  <a:pt x="744" y="779"/>
                  <a:pt x="770" y="786"/>
                </a:cubicBezTo>
                <a:cubicBezTo>
                  <a:pt x="799" y="825"/>
                  <a:pt x="821" y="870"/>
                  <a:pt x="856" y="903"/>
                </a:cubicBezTo>
                <a:cubicBezTo>
                  <a:pt x="868" y="914"/>
                  <a:pt x="889" y="904"/>
                  <a:pt x="903" y="911"/>
                </a:cubicBezTo>
                <a:cubicBezTo>
                  <a:pt x="919" y="919"/>
                  <a:pt x="927" y="940"/>
                  <a:pt x="942" y="950"/>
                </a:cubicBezTo>
                <a:cubicBezTo>
                  <a:pt x="960" y="1008"/>
                  <a:pt x="967" y="1035"/>
                  <a:pt x="1027" y="1051"/>
                </a:cubicBezTo>
                <a:cubicBezTo>
                  <a:pt x="1051" y="1086"/>
                  <a:pt x="1052" y="1138"/>
                  <a:pt x="1082" y="1168"/>
                </a:cubicBezTo>
                <a:cubicBezTo>
                  <a:pt x="1091" y="1177"/>
                  <a:pt x="1101" y="1186"/>
                  <a:pt x="1113" y="1191"/>
                </a:cubicBezTo>
                <a:cubicBezTo>
                  <a:pt x="1133" y="1199"/>
                  <a:pt x="1175" y="1207"/>
                  <a:pt x="1175" y="1207"/>
                </a:cubicBezTo>
                <a:cubicBezTo>
                  <a:pt x="1210" y="1241"/>
                  <a:pt x="1225" y="1272"/>
                  <a:pt x="1276" y="1284"/>
                </a:cubicBezTo>
                <a:cubicBezTo>
                  <a:pt x="1302" y="1297"/>
                  <a:pt x="1328" y="1310"/>
                  <a:pt x="1354" y="1323"/>
                </a:cubicBezTo>
                <a:cubicBezTo>
                  <a:pt x="1395" y="1343"/>
                  <a:pt x="1374" y="1384"/>
                  <a:pt x="1424" y="1401"/>
                </a:cubicBezTo>
                <a:cubicBezTo>
                  <a:pt x="1443" y="1395"/>
                  <a:pt x="1459" y="1380"/>
                  <a:pt x="1479" y="1378"/>
                </a:cubicBezTo>
                <a:cubicBezTo>
                  <a:pt x="1483" y="1378"/>
                  <a:pt x="1526" y="1391"/>
                  <a:pt x="1533" y="1393"/>
                </a:cubicBezTo>
                <a:cubicBezTo>
                  <a:pt x="1551" y="1405"/>
                  <a:pt x="1571" y="1412"/>
                  <a:pt x="1588" y="1424"/>
                </a:cubicBezTo>
                <a:cubicBezTo>
                  <a:pt x="1652" y="1467"/>
                  <a:pt x="1602" y="1448"/>
                  <a:pt x="1650" y="1463"/>
                </a:cubicBezTo>
                <a:cubicBezTo>
                  <a:pt x="1712" y="1506"/>
                  <a:pt x="1625" y="1451"/>
                  <a:pt x="1775" y="1487"/>
                </a:cubicBezTo>
                <a:cubicBezTo>
                  <a:pt x="1831" y="1500"/>
                  <a:pt x="1875" y="1562"/>
                  <a:pt x="1930" y="1572"/>
                </a:cubicBezTo>
                <a:cubicBezTo>
                  <a:pt x="1963" y="1578"/>
                  <a:pt x="1997" y="1577"/>
                  <a:pt x="2031" y="1580"/>
                </a:cubicBezTo>
                <a:cubicBezTo>
                  <a:pt x="2060" y="1592"/>
                  <a:pt x="2091" y="1600"/>
                  <a:pt x="2117" y="1619"/>
                </a:cubicBezTo>
                <a:cubicBezTo>
                  <a:pt x="2138" y="1634"/>
                  <a:pt x="2153" y="1662"/>
                  <a:pt x="2179" y="1666"/>
                </a:cubicBezTo>
                <a:cubicBezTo>
                  <a:pt x="2215" y="1671"/>
                  <a:pt x="2252" y="1676"/>
                  <a:pt x="2288" y="1681"/>
                </a:cubicBezTo>
                <a:cubicBezTo>
                  <a:pt x="2338" y="1698"/>
                  <a:pt x="2369" y="1739"/>
                  <a:pt x="2413" y="1767"/>
                </a:cubicBezTo>
                <a:cubicBezTo>
                  <a:pt x="2444" y="1787"/>
                  <a:pt x="2447" y="1778"/>
                  <a:pt x="2475" y="1806"/>
                </a:cubicBezTo>
                <a:cubicBezTo>
                  <a:pt x="2482" y="1813"/>
                  <a:pt x="2483" y="1824"/>
                  <a:pt x="2491" y="1829"/>
                </a:cubicBezTo>
                <a:cubicBezTo>
                  <a:pt x="2499" y="1834"/>
                  <a:pt x="2567" y="1845"/>
                  <a:pt x="2568" y="1845"/>
                </a:cubicBezTo>
                <a:cubicBezTo>
                  <a:pt x="2579" y="1861"/>
                  <a:pt x="2589" y="1876"/>
                  <a:pt x="2600" y="1892"/>
                </a:cubicBezTo>
                <a:cubicBezTo>
                  <a:pt x="2605" y="1900"/>
                  <a:pt x="2606" y="1912"/>
                  <a:pt x="2615" y="1915"/>
                </a:cubicBezTo>
                <a:cubicBezTo>
                  <a:pt x="2660" y="1929"/>
                  <a:pt x="2686" y="1941"/>
                  <a:pt x="2724" y="1969"/>
                </a:cubicBezTo>
                <a:cubicBezTo>
                  <a:pt x="2734" y="1985"/>
                  <a:pt x="2745" y="2000"/>
                  <a:pt x="2755" y="2016"/>
                </a:cubicBezTo>
                <a:cubicBezTo>
                  <a:pt x="2798" y="2081"/>
                  <a:pt x="2738" y="2078"/>
                  <a:pt x="2771" y="2078"/>
                </a:cubicBezTo>
              </a:path>
            </a:pathLst>
          </a:custGeom>
          <a:noFill/>
          <a:ln w="444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3415" name="Freeform 7">
            <a:extLst>
              <a:ext uri="{FF2B5EF4-FFF2-40B4-BE49-F238E27FC236}">
                <a16:creationId xmlns:a16="http://schemas.microsoft.com/office/drawing/2014/main" id="{E6CA2F39-08AA-473A-9ABB-5EB9D2A0A054}"/>
              </a:ext>
            </a:extLst>
          </p:cNvPr>
          <p:cNvSpPr>
            <a:spLocks/>
          </p:cNvSpPr>
          <p:nvPr/>
        </p:nvSpPr>
        <p:spPr bwMode="auto">
          <a:xfrm>
            <a:off x="1828800" y="3124200"/>
            <a:ext cx="4443413" cy="3303588"/>
          </a:xfrm>
          <a:custGeom>
            <a:avLst/>
            <a:gdLst>
              <a:gd name="T0" fmla="*/ 0 w 2798"/>
              <a:gd name="T1" fmla="*/ 0 h 2081"/>
              <a:gd name="T2" fmla="*/ 2147483647 w 2798"/>
              <a:gd name="T3" fmla="*/ 2147483647 h 2081"/>
              <a:gd name="T4" fmla="*/ 2147483647 w 2798"/>
              <a:gd name="T5" fmla="*/ 2147483647 h 2081"/>
              <a:gd name="T6" fmla="*/ 2147483647 w 2798"/>
              <a:gd name="T7" fmla="*/ 2147483647 h 2081"/>
              <a:gd name="T8" fmla="*/ 2147483647 w 2798"/>
              <a:gd name="T9" fmla="*/ 2147483647 h 2081"/>
              <a:gd name="T10" fmla="*/ 2147483647 w 2798"/>
              <a:gd name="T11" fmla="*/ 2147483647 h 2081"/>
              <a:gd name="T12" fmla="*/ 2147483647 w 2798"/>
              <a:gd name="T13" fmla="*/ 2147483647 h 2081"/>
              <a:gd name="T14" fmla="*/ 2147483647 w 2798"/>
              <a:gd name="T15" fmla="*/ 2147483647 h 2081"/>
              <a:gd name="T16" fmla="*/ 2147483647 w 2798"/>
              <a:gd name="T17" fmla="*/ 2147483647 h 2081"/>
              <a:gd name="T18" fmla="*/ 2147483647 w 2798"/>
              <a:gd name="T19" fmla="*/ 2147483647 h 2081"/>
              <a:gd name="T20" fmla="*/ 2147483647 w 2798"/>
              <a:gd name="T21" fmla="*/ 2147483647 h 2081"/>
              <a:gd name="T22" fmla="*/ 2147483647 w 2798"/>
              <a:gd name="T23" fmla="*/ 2147483647 h 2081"/>
              <a:gd name="T24" fmla="*/ 2147483647 w 2798"/>
              <a:gd name="T25" fmla="*/ 2147483647 h 2081"/>
              <a:gd name="T26" fmla="*/ 2147483647 w 2798"/>
              <a:gd name="T27" fmla="*/ 2147483647 h 2081"/>
              <a:gd name="T28" fmla="*/ 2147483647 w 2798"/>
              <a:gd name="T29" fmla="*/ 2147483647 h 2081"/>
              <a:gd name="T30" fmla="*/ 2147483647 w 2798"/>
              <a:gd name="T31" fmla="*/ 2147483647 h 2081"/>
              <a:gd name="T32" fmla="*/ 2147483647 w 2798"/>
              <a:gd name="T33" fmla="*/ 2147483647 h 2081"/>
              <a:gd name="T34" fmla="*/ 2147483647 w 2798"/>
              <a:gd name="T35" fmla="*/ 2147483647 h 2081"/>
              <a:gd name="T36" fmla="*/ 2147483647 w 2798"/>
              <a:gd name="T37" fmla="*/ 2147483647 h 2081"/>
              <a:gd name="T38" fmla="*/ 2147483647 w 2798"/>
              <a:gd name="T39" fmla="*/ 2147483647 h 2081"/>
              <a:gd name="T40" fmla="*/ 2147483647 w 2798"/>
              <a:gd name="T41" fmla="*/ 2147483647 h 2081"/>
              <a:gd name="T42" fmla="*/ 2147483647 w 2798"/>
              <a:gd name="T43" fmla="*/ 2147483647 h 2081"/>
              <a:gd name="T44" fmla="*/ 2147483647 w 2798"/>
              <a:gd name="T45" fmla="*/ 2147483647 h 2081"/>
              <a:gd name="T46" fmla="*/ 2147483647 w 2798"/>
              <a:gd name="T47" fmla="*/ 2147483647 h 2081"/>
              <a:gd name="T48" fmla="*/ 2147483647 w 2798"/>
              <a:gd name="T49" fmla="*/ 2147483647 h 2081"/>
              <a:gd name="T50" fmla="*/ 2147483647 w 2798"/>
              <a:gd name="T51" fmla="*/ 2147483647 h 2081"/>
              <a:gd name="T52" fmla="*/ 2147483647 w 2798"/>
              <a:gd name="T53" fmla="*/ 2147483647 h 2081"/>
              <a:gd name="T54" fmla="*/ 2147483647 w 2798"/>
              <a:gd name="T55" fmla="*/ 2147483647 h 2081"/>
              <a:gd name="T56" fmla="*/ 2147483647 w 2798"/>
              <a:gd name="T57" fmla="*/ 2147483647 h 2081"/>
              <a:gd name="T58" fmla="*/ 2147483647 w 2798"/>
              <a:gd name="T59" fmla="*/ 2147483647 h 2081"/>
              <a:gd name="T60" fmla="*/ 2147483647 w 2798"/>
              <a:gd name="T61" fmla="*/ 2147483647 h 2081"/>
              <a:gd name="T62" fmla="*/ 2147483647 w 2798"/>
              <a:gd name="T63" fmla="*/ 2147483647 h 2081"/>
              <a:gd name="T64" fmla="*/ 2147483647 w 2798"/>
              <a:gd name="T65" fmla="*/ 2147483647 h 2081"/>
              <a:gd name="T66" fmla="*/ 2147483647 w 2798"/>
              <a:gd name="T67" fmla="*/ 2147483647 h 2081"/>
              <a:gd name="T68" fmla="*/ 2147483647 w 2798"/>
              <a:gd name="T69" fmla="*/ 2147483647 h 2081"/>
              <a:gd name="T70" fmla="*/ 2147483647 w 2798"/>
              <a:gd name="T71" fmla="*/ 2147483647 h 2081"/>
              <a:gd name="T72" fmla="*/ 2147483647 w 2798"/>
              <a:gd name="T73" fmla="*/ 2147483647 h 2081"/>
              <a:gd name="T74" fmla="*/ 2147483647 w 2798"/>
              <a:gd name="T75" fmla="*/ 2147483647 h 2081"/>
              <a:gd name="T76" fmla="*/ 2147483647 w 2798"/>
              <a:gd name="T77" fmla="*/ 2147483647 h 2081"/>
              <a:gd name="T78" fmla="*/ 2147483647 w 2798"/>
              <a:gd name="T79" fmla="*/ 2147483647 h 2081"/>
              <a:gd name="T80" fmla="*/ 2147483647 w 2798"/>
              <a:gd name="T81" fmla="*/ 2147483647 h 2081"/>
              <a:gd name="T82" fmla="*/ 2147483647 w 2798"/>
              <a:gd name="T83" fmla="*/ 2147483647 h 20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98"/>
              <a:gd name="T127" fmla="*/ 0 h 2081"/>
              <a:gd name="T128" fmla="*/ 2798 w 2798"/>
              <a:gd name="T129" fmla="*/ 2081 h 20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98" h="2081">
                <a:moveTo>
                  <a:pt x="0" y="0"/>
                </a:moveTo>
                <a:cubicBezTo>
                  <a:pt x="5" y="10"/>
                  <a:pt x="32" y="71"/>
                  <a:pt x="39" y="78"/>
                </a:cubicBezTo>
                <a:cubicBezTo>
                  <a:pt x="45" y="84"/>
                  <a:pt x="55" y="82"/>
                  <a:pt x="62" y="86"/>
                </a:cubicBezTo>
                <a:cubicBezTo>
                  <a:pt x="142" y="130"/>
                  <a:pt x="73" y="112"/>
                  <a:pt x="171" y="125"/>
                </a:cubicBezTo>
                <a:cubicBezTo>
                  <a:pt x="191" y="152"/>
                  <a:pt x="206" y="179"/>
                  <a:pt x="218" y="210"/>
                </a:cubicBezTo>
                <a:cubicBezTo>
                  <a:pt x="227" y="233"/>
                  <a:pt x="224" y="263"/>
                  <a:pt x="241" y="280"/>
                </a:cubicBezTo>
                <a:cubicBezTo>
                  <a:pt x="265" y="304"/>
                  <a:pt x="311" y="304"/>
                  <a:pt x="342" y="311"/>
                </a:cubicBezTo>
                <a:cubicBezTo>
                  <a:pt x="384" y="344"/>
                  <a:pt x="406" y="392"/>
                  <a:pt x="436" y="436"/>
                </a:cubicBezTo>
                <a:cubicBezTo>
                  <a:pt x="451" y="504"/>
                  <a:pt x="487" y="523"/>
                  <a:pt x="552" y="545"/>
                </a:cubicBezTo>
                <a:cubicBezTo>
                  <a:pt x="567" y="560"/>
                  <a:pt x="602" y="590"/>
                  <a:pt x="615" y="615"/>
                </a:cubicBezTo>
                <a:cubicBezTo>
                  <a:pt x="653" y="691"/>
                  <a:pt x="609" y="624"/>
                  <a:pt x="646" y="677"/>
                </a:cubicBezTo>
                <a:cubicBezTo>
                  <a:pt x="651" y="698"/>
                  <a:pt x="649" y="722"/>
                  <a:pt x="661" y="740"/>
                </a:cubicBezTo>
                <a:cubicBezTo>
                  <a:pt x="676" y="763"/>
                  <a:pt x="744" y="779"/>
                  <a:pt x="770" y="786"/>
                </a:cubicBezTo>
                <a:cubicBezTo>
                  <a:pt x="799" y="825"/>
                  <a:pt x="821" y="870"/>
                  <a:pt x="856" y="903"/>
                </a:cubicBezTo>
                <a:cubicBezTo>
                  <a:pt x="868" y="914"/>
                  <a:pt x="889" y="904"/>
                  <a:pt x="903" y="911"/>
                </a:cubicBezTo>
                <a:cubicBezTo>
                  <a:pt x="919" y="919"/>
                  <a:pt x="927" y="940"/>
                  <a:pt x="942" y="950"/>
                </a:cubicBezTo>
                <a:cubicBezTo>
                  <a:pt x="960" y="1008"/>
                  <a:pt x="967" y="1035"/>
                  <a:pt x="1027" y="1051"/>
                </a:cubicBezTo>
                <a:cubicBezTo>
                  <a:pt x="1051" y="1086"/>
                  <a:pt x="1052" y="1138"/>
                  <a:pt x="1082" y="1168"/>
                </a:cubicBezTo>
                <a:cubicBezTo>
                  <a:pt x="1091" y="1177"/>
                  <a:pt x="1101" y="1186"/>
                  <a:pt x="1113" y="1191"/>
                </a:cubicBezTo>
                <a:cubicBezTo>
                  <a:pt x="1133" y="1199"/>
                  <a:pt x="1175" y="1207"/>
                  <a:pt x="1175" y="1207"/>
                </a:cubicBezTo>
                <a:cubicBezTo>
                  <a:pt x="1210" y="1241"/>
                  <a:pt x="1225" y="1272"/>
                  <a:pt x="1276" y="1284"/>
                </a:cubicBezTo>
                <a:cubicBezTo>
                  <a:pt x="1302" y="1297"/>
                  <a:pt x="1328" y="1310"/>
                  <a:pt x="1354" y="1323"/>
                </a:cubicBezTo>
                <a:cubicBezTo>
                  <a:pt x="1395" y="1343"/>
                  <a:pt x="1374" y="1384"/>
                  <a:pt x="1424" y="1401"/>
                </a:cubicBezTo>
                <a:cubicBezTo>
                  <a:pt x="1443" y="1395"/>
                  <a:pt x="1459" y="1380"/>
                  <a:pt x="1479" y="1378"/>
                </a:cubicBezTo>
                <a:cubicBezTo>
                  <a:pt x="1483" y="1378"/>
                  <a:pt x="1526" y="1391"/>
                  <a:pt x="1533" y="1393"/>
                </a:cubicBezTo>
                <a:cubicBezTo>
                  <a:pt x="1551" y="1405"/>
                  <a:pt x="1571" y="1412"/>
                  <a:pt x="1588" y="1424"/>
                </a:cubicBezTo>
                <a:cubicBezTo>
                  <a:pt x="1652" y="1467"/>
                  <a:pt x="1602" y="1448"/>
                  <a:pt x="1650" y="1463"/>
                </a:cubicBezTo>
                <a:cubicBezTo>
                  <a:pt x="1712" y="1506"/>
                  <a:pt x="1625" y="1451"/>
                  <a:pt x="1775" y="1487"/>
                </a:cubicBezTo>
                <a:cubicBezTo>
                  <a:pt x="1831" y="1500"/>
                  <a:pt x="1875" y="1562"/>
                  <a:pt x="1930" y="1572"/>
                </a:cubicBezTo>
                <a:cubicBezTo>
                  <a:pt x="1963" y="1578"/>
                  <a:pt x="1997" y="1577"/>
                  <a:pt x="2031" y="1580"/>
                </a:cubicBezTo>
                <a:cubicBezTo>
                  <a:pt x="2060" y="1592"/>
                  <a:pt x="2091" y="1600"/>
                  <a:pt x="2117" y="1619"/>
                </a:cubicBezTo>
                <a:cubicBezTo>
                  <a:pt x="2138" y="1634"/>
                  <a:pt x="2153" y="1662"/>
                  <a:pt x="2179" y="1666"/>
                </a:cubicBezTo>
                <a:cubicBezTo>
                  <a:pt x="2215" y="1671"/>
                  <a:pt x="2252" y="1676"/>
                  <a:pt x="2288" y="1681"/>
                </a:cubicBezTo>
                <a:cubicBezTo>
                  <a:pt x="2338" y="1698"/>
                  <a:pt x="2369" y="1739"/>
                  <a:pt x="2413" y="1767"/>
                </a:cubicBezTo>
                <a:cubicBezTo>
                  <a:pt x="2444" y="1787"/>
                  <a:pt x="2447" y="1778"/>
                  <a:pt x="2475" y="1806"/>
                </a:cubicBezTo>
                <a:cubicBezTo>
                  <a:pt x="2482" y="1813"/>
                  <a:pt x="2483" y="1824"/>
                  <a:pt x="2491" y="1829"/>
                </a:cubicBezTo>
                <a:cubicBezTo>
                  <a:pt x="2499" y="1834"/>
                  <a:pt x="2567" y="1845"/>
                  <a:pt x="2568" y="1845"/>
                </a:cubicBezTo>
                <a:cubicBezTo>
                  <a:pt x="2579" y="1861"/>
                  <a:pt x="2589" y="1876"/>
                  <a:pt x="2600" y="1892"/>
                </a:cubicBezTo>
                <a:cubicBezTo>
                  <a:pt x="2605" y="1900"/>
                  <a:pt x="2606" y="1912"/>
                  <a:pt x="2615" y="1915"/>
                </a:cubicBezTo>
                <a:cubicBezTo>
                  <a:pt x="2660" y="1929"/>
                  <a:pt x="2686" y="1941"/>
                  <a:pt x="2724" y="1969"/>
                </a:cubicBezTo>
                <a:cubicBezTo>
                  <a:pt x="2734" y="1985"/>
                  <a:pt x="2745" y="2000"/>
                  <a:pt x="2755" y="2016"/>
                </a:cubicBezTo>
                <a:cubicBezTo>
                  <a:pt x="2798" y="2081"/>
                  <a:pt x="2738" y="2078"/>
                  <a:pt x="2771" y="2078"/>
                </a:cubicBezTo>
              </a:path>
            </a:pathLst>
          </a:custGeom>
          <a:noFill/>
          <a:ln w="444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273412"/>
                                        </p:tgtEl>
                                        <p:attrNameLst>
                                          <p:attrName>style.visibility</p:attrName>
                                        </p:attrNameLst>
                                      </p:cBhvr>
                                      <p:to>
                                        <p:strVal val="visible"/>
                                      </p:to>
                                    </p:set>
                                    <p:animEffect transition="in" filter="wipe(up)">
                                      <p:cBhvr>
                                        <p:cTn id="7" dur="1000"/>
                                        <p:tgtEl>
                                          <p:spTgt spid="273412"/>
                                        </p:tgtEl>
                                      </p:cBhvr>
                                    </p:animEffect>
                                  </p:childTnLst>
                                </p:cTn>
                              </p:par>
                              <p:par>
                                <p:cTn id="8" presetID="22" presetClass="entr" presetSubtype="1" fill="hold" nodeType="withEffect">
                                  <p:stCondLst>
                                    <p:cond delay="2000"/>
                                  </p:stCondLst>
                                  <p:childTnLst>
                                    <p:set>
                                      <p:cBhvr>
                                        <p:cTn id="9" dur="1" fill="hold">
                                          <p:stCondLst>
                                            <p:cond delay="0"/>
                                          </p:stCondLst>
                                        </p:cTn>
                                        <p:tgtEl>
                                          <p:spTgt spid="273414"/>
                                        </p:tgtEl>
                                        <p:attrNameLst>
                                          <p:attrName>style.visibility</p:attrName>
                                        </p:attrNameLst>
                                      </p:cBhvr>
                                      <p:to>
                                        <p:strVal val="visible"/>
                                      </p:to>
                                    </p:set>
                                    <p:animEffect transition="in" filter="wipe(up)">
                                      <p:cBhvr>
                                        <p:cTn id="10" dur="1000"/>
                                        <p:tgtEl>
                                          <p:spTgt spid="273414"/>
                                        </p:tgtEl>
                                      </p:cBhvr>
                                    </p:animEffect>
                                  </p:childTnLst>
                                </p:cTn>
                              </p:par>
                              <p:par>
                                <p:cTn id="11" presetID="22" presetClass="entr" presetSubtype="1" fill="hold" nodeType="withEffect">
                                  <p:stCondLst>
                                    <p:cond delay="2000"/>
                                  </p:stCondLst>
                                  <p:childTnLst>
                                    <p:set>
                                      <p:cBhvr>
                                        <p:cTn id="12" dur="1" fill="hold">
                                          <p:stCondLst>
                                            <p:cond delay="0"/>
                                          </p:stCondLst>
                                        </p:cTn>
                                        <p:tgtEl>
                                          <p:spTgt spid="273415"/>
                                        </p:tgtEl>
                                        <p:attrNameLst>
                                          <p:attrName>style.visibility</p:attrName>
                                        </p:attrNameLst>
                                      </p:cBhvr>
                                      <p:to>
                                        <p:strVal val="visible"/>
                                      </p:to>
                                    </p:set>
                                    <p:animEffect transition="in" filter="wipe(up)">
                                      <p:cBhvr>
                                        <p:cTn id="13" dur="1000"/>
                                        <p:tgtEl>
                                          <p:spTgt spid="273415"/>
                                        </p:tgtEl>
                                      </p:cBhvr>
                                    </p:animEffect>
                                  </p:childTnLst>
                                </p:cTn>
                              </p:par>
                              <p:par>
                                <p:cTn id="14" presetID="22" presetClass="entr" presetSubtype="1" fill="hold" nodeType="withEffect">
                                  <p:stCondLst>
                                    <p:cond delay="2000"/>
                                  </p:stCondLst>
                                  <p:childTnLst>
                                    <p:set>
                                      <p:cBhvr>
                                        <p:cTn id="15" dur="1" fill="hold">
                                          <p:stCondLst>
                                            <p:cond delay="0"/>
                                          </p:stCondLst>
                                        </p:cTn>
                                        <p:tgtEl>
                                          <p:spTgt spid="273413"/>
                                        </p:tgtEl>
                                        <p:attrNameLst>
                                          <p:attrName>style.visibility</p:attrName>
                                        </p:attrNameLst>
                                      </p:cBhvr>
                                      <p:to>
                                        <p:strVal val="visible"/>
                                      </p:to>
                                    </p:set>
                                    <p:animEffect transition="in" filter="wipe(up)">
                                      <p:cBhvr>
                                        <p:cTn id="16" dur="10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92D2425-3BB5-432B-89D7-965C61F99288}"/>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D0923C3-4730-44B4-B364-458CAB32EFB6}"/>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5778" name="Rectangle 2">
            <a:extLst>
              <a:ext uri="{FF2B5EF4-FFF2-40B4-BE49-F238E27FC236}">
                <a16:creationId xmlns:a16="http://schemas.microsoft.com/office/drawing/2014/main" id="{DA053B29-7E9F-4EC6-8B91-575748921BCA}"/>
              </a:ext>
            </a:extLst>
          </p:cNvPr>
          <p:cNvSpPr>
            <a:spLocks noGrp="1" noChangeArrowheads="1"/>
          </p:cNvSpPr>
          <p:nvPr>
            <p:ph type="title"/>
          </p:nvPr>
        </p:nvSpPr>
        <p:spPr>
          <a:xfrm>
            <a:off x="457200" y="152400"/>
            <a:ext cx="8229600" cy="990600"/>
          </a:xfrm>
        </p:spPr>
        <p:txBody>
          <a:bodyPr>
            <a:normAutofit/>
          </a:bodyPr>
          <a:lstStyle/>
          <a:p>
            <a:r>
              <a:rPr lang="en-US" altLang="en-US" sz="2800">
                <a:latin typeface="Arial" panose="020B0604020202020204" pitchFamily="34" charset="0"/>
                <a:cs typeface="Arial" panose="020B0604020202020204" pitchFamily="34" charset="0"/>
              </a:rPr>
              <a:t>Following the Contours of the Land Alone is not Sufficient for a Sustainable Trail</a:t>
            </a:r>
          </a:p>
        </p:txBody>
      </p:sp>
      <p:sp>
        <p:nvSpPr>
          <p:cNvPr id="351236" name="Freeform 4">
            <a:extLst>
              <a:ext uri="{FF2B5EF4-FFF2-40B4-BE49-F238E27FC236}">
                <a16:creationId xmlns:a16="http://schemas.microsoft.com/office/drawing/2014/main" id="{D3EFF664-252B-4C56-A4A1-3DDE4C95A8E9}"/>
              </a:ext>
            </a:extLst>
          </p:cNvPr>
          <p:cNvSpPr>
            <a:spLocks/>
          </p:cNvSpPr>
          <p:nvPr/>
        </p:nvSpPr>
        <p:spPr bwMode="auto">
          <a:xfrm>
            <a:off x="3281363" y="5959475"/>
            <a:ext cx="1417637" cy="368300"/>
          </a:xfrm>
          <a:custGeom>
            <a:avLst/>
            <a:gdLst>
              <a:gd name="T0" fmla="*/ 0 w 893"/>
              <a:gd name="T1" fmla="*/ 0 h 232"/>
              <a:gd name="T2" fmla="*/ 2147483647 w 893"/>
              <a:gd name="T3" fmla="*/ 2147483647 h 232"/>
              <a:gd name="T4" fmla="*/ 2147483647 w 893"/>
              <a:gd name="T5" fmla="*/ 2147483647 h 232"/>
              <a:gd name="T6" fmla="*/ 2147483647 w 893"/>
              <a:gd name="T7" fmla="*/ 2147483647 h 232"/>
              <a:gd name="T8" fmla="*/ 2147483647 w 893"/>
              <a:gd name="T9" fmla="*/ 2147483647 h 232"/>
              <a:gd name="T10" fmla="*/ 2147483647 w 893"/>
              <a:gd name="T11" fmla="*/ 2147483647 h 232"/>
              <a:gd name="T12" fmla="*/ 2147483647 w 893"/>
              <a:gd name="T13" fmla="*/ 2147483647 h 232"/>
              <a:gd name="T14" fmla="*/ 2147483647 w 893"/>
              <a:gd name="T15" fmla="*/ 2147483647 h 232"/>
              <a:gd name="T16" fmla="*/ 2147483647 w 893"/>
              <a:gd name="T17" fmla="*/ 2147483647 h 232"/>
              <a:gd name="T18" fmla="*/ 2147483647 w 893"/>
              <a:gd name="T19" fmla="*/ 2147483647 h 232"/>
              <a:gd name="T20" fmla="*/ 2147483647 w 893"/>
              <a:gd name="T21" fmla="*/ 2147483647 h 232"/>
              <a:gd name="T22" fmla="*/ 2147483647 w 893"/>
              <a:gd name="T23" fmla="*/ 2147483647 h 232"/>
              <a:gd name="T24" fmla="*/ 2147483647 w 893"/>
              <a:gd name="T25" fmla="*/ 2147483647 h 232"/>
              <a:gd name="T26" fmla="*/ 2147483647 w 893"/>
              <a:gd name="T27" fmla="*/ 2147483647 h 232"/>
              <a:gd name="T28" fmla="*/ 2147483647 w 893"/>
              <a:gd name="T29" fmla="*/ 2147483647 h 232"/>
              <a:gd name="T30" fmla="*/ 2147483647 w 893"/>
              <a:gd name="T31" fmla="*/ 2147483647 h 232"/>
              <a:gd name="T32" fmla="*/ 2147483647 w 893"/>
              <a:gd name="T33" fmla="*/ 2147483647 h 2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3"/>
              <a:gd name="T52" fmla="*/ 0 h 232"/>
              <a:gd name="T53" fmla="*/ 893 w 893"/>
              <a:gd name="T54" fmla="*/ 232 h 2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3" h="232">
                <a:moveTo>
                  <a:pt x="0" y="0"/>
                </a:moveTo>
                <a:cubicBezTo>
                  <a:pt x="26" y="5"/>
                  <a:pt x="51" y="11"/>
                  <a:pt x="77" y="16"/>
                </a:cubicBezTo>
                <a:cubicBezTo>
                  <a:pt x="86" y="18"/>
                  <a:pt x="94" y="20"/>
                  <a:pt x="103" y="22"/>
                </a:cubicBezTo>
                <a:cubicBezTo>
                  <a:pt x="109" y="23"/>
                  <a:pt x="122" y="28"/>
                  <a:pt x="122" y="28"/>
                </a:cubicBezTo>
                <a:cubicBezTo>
                  <a:pt x="130" y="37"/>
                  <a:pt x="136" y="37"/>
                  <a:pt x="147" y="41"/>
                </a:cubicBezTo>
                <a:cubicBezTo>
                  <a:pt x="157" y="51"/>
                  <a:pt x="169" y="50"/>
                  <a:pt x="183" y="54"/>
                </a:cubicBezTo>
                <a:cubicBezTo>
                  <a:pt x="212" y="62"/>
                  <a:pt x="238" y="75"/>
                  <a:pt x="266" y="83"/>
                </a:cubicBezTo>
                <a:cubicBezTo>
                  <a:pt x="289" y="98"/>
                  <a:pt x="317" y="107"/>
                  <a:pt x="343" y="115"/>
                </a:cubicBezTo>
                <a:cubicBezTo>
                  <a:pt x="359" y="126"/>
                  <a:pt x="391" y="144"/>
                  <a:pt x="410" y="150"/>
                </a:cubicBezTo>
                <a:cubicBezTo>
                  <a:pt x="420" y="156"/>
                  <a:pt x="442" y="163"/>
                  <a:pt x="442" y="163"/>
                </a:cubicBezTo>
                <a:cubicBezTo>
                  <a:pt x="455" y="172"/>
                  <a:pt x="472" y="177"/>
                  <a:pt x="487" y="182"/>
                </a:cubicBezTo>
                <a:cubicBezTo>
                  <a:pt x="503" y="193"/>
                  <a:pt x="523" y="201"/>
                  <a:pt x="541" y="204"/>
                </a:cubicBezTo>
                <a:cubicBezTo>
                  <a:pt x="584" y="221"/>
                  <a:pt x="620" y="227"/>
                  <a:pt x="666" y="230"/>
                </a:cubicBezTo>
                <a:cubicBezTo>
                  <a:pt x="718" y="227"/>
                  <a:pt x="773" y="232"/>
                  <a:pt x="823" y="217"/>
                </a:cubicBezTo>
                <a:cubicBezTo>
                  <a:pt x="832" y="211"/>
                  <a:pt x="842" y="210"/>
                  <a:pt x="851" y="204"/>
                </a:cubicBezTo>
                <a:cubicBezTo>
                  <a:pt x="866" y="195"/>
                  <a:pt x="875" y="181"/>
                  <a:pt x="887" y="169"/>
                </a:cubicBezTo>
                <a:cubicBezTo>
                  <a:pt x="890" y="159"/>
                  <a:pt x="887" y="160"/>
                  <a:pt x="893" y="160"/>
                </a:cubicBezTo>
              </a:path>
            </a:pathLst>
          </a:cu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pic>
        <p:nvPicPr>
          <p:cNvPr id="75780" name="Picture 3" descr="DSCN0038">
            <a:extLst>
              <a:ext uri="{FF2B5EF4-FFF2-40B4-BE49-F238E27FC236}">
                <a16:creationId xmlns:a16="http://schemas.microsoft.com/office/drawing/2014/main" id="{015D0C3D-DCA8-481E-87E7-7B843E3622BA}"/>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914400" y="12954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7" name="Freeform 5">
            <a:extLst>
              <a:ext uri="{FF2B5EF4-FFF2-40B4-BE49-F238E27FC236}">
                <a16:creationId xmlns:a16="http://schemas.microsoft.com/office/drawing/2014/main" id="{5B241EC1-FBDC-4472-B709-70E8FB5A43CA}"/>
              </a:ext>
            </a:extLst>
          </p:cNvPr>
          <p:cNvSpPr>
            <a:spLocks/>
          </p:cNvSpPr>
          <p:nvPr/>
        </p:nvSpPr>
        <p:spPr bwMode="auto">
          <a:xfrm>
            <a:off x="4902200" y="5762625"/>
            <a:ext cx="1209675" cy="323850"/>
          </a:xfrm>
          <a:custGeom>
            <a:avLst/>
            <a:gdLst>
              <a:gd name="T0" fmla="*/ 0 w 762"/>
              <a:gd name="T1" fmla="*/ 2147483647 h 204"/>
              <a:gd name="T2" fmla="*/ 2147483647 w 762"/>
              <a:gd name="T3" fmla="*/ 2147483647 h 204"/>
              <a:gd name="T4" fmla="*/ 2147483647 w 762"/>
              <a:gd name="T5" fmla="*/ 2147483647 h 204"/>
              <a:gd name="T6" fmla="*/ 2147483647 w 762"/>
              <a:gd name="T7" fmla="*/ 2147483647 h 204"/>
              <a:gd name="T8" fmla="*/ 2147483647 w 762"/>
              <a:gd name="T9" fmla="*/ 2147483647 h 204"/>
              <a:gd name="T10" fmla="*/ 2147483647 w 762"/>
              <a:gd name="T11" fmla="*/ 2147483647 h 204"/>
              <a:gd name="T12" fmla="*/ 2147483647 w 762"/>
              <a:gd name="T13" fmla="*/ 2147483647 h 204"/>
              <a:gd name="T14" fmla="*/ 2147483647 w 762"/>
              <a:gd name="T15" fmla="*/ 2147483647 h 204"/>
              <a:gd name="T16" fmla="*/ 2147483647 w 762"/>
              <a:gd name="T17" fmla="*/ 2147483647 h 204"/>
              <a:gd name="T18" fmla="*/ 2147483647 w 762"/>
              <a:gd name="T19" fmla="*/ 2147483647 h 204"/>
              <a:gd name="T20" fmla="*/ 2147483647 w 762"/>
              <a:gd name="T21" fmla="*/ 2147483647 h 204"/>
              <a:gd name="T22" fmla="*/ 2147483647 w 762"/>
              <a:gd name="T23" fmla="*/ 2147483647 h 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2"/>
              <a:gd name="T37" fmla="*/ 0 h 204"/>
              <a:gd name="T38" fmla="*/ 762 w 762"/>
              <a:gd name="T39" fmla="*/ 204 h 2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2" h="204">
                <a:moveTo>
                  <a:pt x="0" y="204"/>
                </a:moveTo>
                <a:cubicBezTo>
                  <a:pt x="8" y="195"/>
                  <a:pt x="16" y="194"/>
                  <a:pt x="26" y="188"/>
                </a:cubicBezTo>
                <a:cubicBezTo>
                  <a:pt x="31" y="172"/>
                  <a:pt x="48" y="158"/>
                  <a:pt x="64" y="152"/>
                </a:cubicBezTo>
                <a:cubicBezTo>
                  <a:pt x="74" y="149"/>
                  <a:pt x="93" y="143"/>
                  <a:pt x="93" y="143"/>
                </a:cubicBezTo>
                <a:cubicBezTo>
                  <a:pt x="108" y="125"/>
                  <a:pt x="144" y="123"/>
                  <a:pt x="166" y="120"/>
                </a:cubicBezTo>
                <a:cubicBezTo>
                  <a:pt x="195" y="111"/>
                  <a:pt x="218" y="104"/>
                  <a:pt x="250" y="101"/>
                </a:cubicBezTo>
                <a:cubicBezTo>
                  <a:pt x="285" y="92"/>
                  <a:pt x="266" y="96"/>
                  <a:pt x="307" y="92"/>
                </a:cubicBezTo>
                <a:cubicBezTo>
                  <a:pt x="358" y="72"/>
                  <a:pt x="414" y="76"/>
                  <a:pt x="467" y="60"/>
                </a:cubicBezTo>
                <a:cubicBezTo>
                  <a:pt x="493" y="52"/>
                  <a:pt x="523" y="48"/>
                  <a:pt x="550" y="44"/>
                </a:cubicBezTo>
                <a:cubicBezTo>
                  <a:pt x="569" y="36"/>
                  <a:pt x="589" y="35"/>
                  <a:pt x="608" y="28"/>
                </a:cubicBezTo>
                <a:cubicBezTo>
                  <a:pt x="618" y="25"/>
                  <a:pt x="637" y="18"/>
                  <a:pt x="637" y="18"/>
                </a:cubicBezTo>
                <a:cubicBezTo>
                  <a:pt x="664" y="0"/>
                  <a:pt x="730" y="5"/>
                  <a:pt x="762" y="5"/>
                </a:cubicBezTo>
              </a:path>
            </a:pathLst>
          </a:cu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sp>
        <p:nvSpPr>
          <p:cNvPr id="351238" name="Freeform 6">
            <a:extLst>
              <a:ext uri="{FF2B5EF4-FFF2-40B4-BE49-F238E27FC236}">
                <a16:creationId xmlns:a16="http://schemas.microsoft.com/office/drawing/2014/main" id="{14F4BBD7-3961-45B0-868F-8CBC08B7A03E}"/>
              </a:ext>
            </a:extLst>
          </p:cNvPr>
          <p:cNvSpPr>
            <a:spLocks/>
          </p:cNvSpPr>
          <p:nvPr/>
        </p:nvSpPr>
        <p:spPr bwMode="auto">
          <a:xfrm>
            <a:off x="4516438" y="4551363"/>
            <a:ext cx="1508125" cy="269875"/>
          </a:xfrm>
          <a:custGeom>
            <a:avLst/>
            <a:gdLst>
              <a:gd name="T0" fmla="*/ 2147483647 w 950"/>
              <a:gd name="T1" fmla="*/ 2147483647 h 170"/>
              <a:gd name="T2" fmla="*/ 2147483647 w 950"/>
              <a:gd name="T3" fmla="*/ 2147483647 h 170"/>
              <a:gd name="T4" fmla="*/ 2147483647 w 950"/>
              <a:gd name="T5" fmla="*/ 2147483647 h 170"/>
              <a:gd name="T6" fmla="*/ 2147483647 w 950"/>
              <a:gd name="T7" fmla="*/ 2147483647 h 170"/>
              <a:gd name="T8" fmla="*/ 2147483647 w 950"/>
              <a:gd name="T9" fmla="*/ 2147483647 h 170"/>
              <a:gd name="T10" fmla="*/ 2147483647 w 950"/>
              <a:gd name="T11" fmla="*/ 2147483647 h 170"/>
              <a:gd name="T12" fmla="*/ 2147483647 w 950"/>
              <a:gd name="T13" fmla="*/ 2147483647 h 170"/>
              <a:gd name="T14" fmla="*/ 2147483647 w 950"/>
              <a:gd name="T15" fmla="*/ 2147483647 h 170"/>
              <a:gd name="T16" fmla="*/ 2147483647 w 950"/>
              <a:gd name="T17" fmla="*/ 2147483647 h 170"/>
              <a:gd name="T18" fmla="*/ 2147483647 w 950"/>
              <a:gd name="T19" fmla="*/ 2147483647 h 170"/>
              <a:gd name="T20" fmla="*/ 2147483647 w 950"/>
              <a:gd name="T21" fmla="*/ 2147483647 h 170"/>
              <a:gd name="T22" fmla="*/ 2147483647 w 950"/>
              <a:gd name="T23" fmla="*/ 2147483647 h 170"/>
              <a:gd name="T24" fmla="*/ 2147483647 w 950"/>
              <a:gd name="T25" fmla="*/ 2147483647 h 170"/>
              <a:gd name="T26" fmla="*/ 0 w 950"/>
              <a:gd name="T27" fmla="*/ 0 h 1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0"/>
              <a:gd name="T43" fmla="*/ 0 h 170"/>
              <a:gd name="T44" fmla="*/ 950 w 950"/>
              <a:gd name="T45" fmla="*/ 170 h 1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0" h="170">
                <a:moveTo>
                  <a:pt x="950" y="170"/>
                </a:moveTo>
                <a:cubicBezTo>
                  <a:pt x="934" y="166"/>
                  <a:pt x="920" y="161"/>
                  <a:pt x="905" y="154"/>
                </a:cubicBezTo>
                <a:cubicBezTo>
                  <a:pt x="882" y="127"/>
                  <a:pt x="901" y="146"/>
                  <a:pt x="819" y="144"/>
                </a:cubicBezTo>
                <a:cubicBezTo>
                  <a:pt x="775" y="143"/>
                  <a:pt x="732" y="142"/>
                  <a:pt x="688" y="141"/>
                </a:cubicBezTo>
                <a:cubicBezTo>
                  <a:pt x="648" y="143"/>
                  <a:pt x="609" y="151"/>
                  <a:pt x="569" y="141"/>
                </a:cubicBezTo>
                <a:cubicBezTo>
                  <a:pt x="551" y="137"/>
                  <a:pt x="533" y="132"/>
                  <a:pt x="515" y="128"/>
                </a:cubicBezTo>
                <a:cubicBezTo>
                  <a:pt x="511" y="127"/>
                  <a:pt x="502" y="125"/>
                  <a:pt x="502" y="125"/>
                </a:cubicBezTo>
                <a:cubicBezTo>
                  <a:pt x="456" y="94"/>
                  <a:pt x="397" y="98"/>
                  <a:pt x="345" y="87"/>
                </a:cubicBezTo>
                <a:cubicBezTo>
                  <a:pt x="274" y="71"/>
                  <a:pt x="204" y="47"/>
                  <a:pt x="131" y="42"/>
                </a:cubicBezTo>
                <a:cubicBezTo>
                  <a:pt x="105" y="38"/>
                  <a:pt x="79" y="37"/>
                  <a:pt x="54" y="32"/>
                </a:cubicBezTo>
                <a:cubicBezTo>
                  <a:pt x="44" y="30"/>
                  <a:pt x="25" y="23"/>
                  <a:pt x="25" y="23"/>
                </a:cubicBezTo>
                <a:cubicBezTo>
                  <a:pt x="23" y="21"/>
                  <a:pt x="22" y="18"/>
                  <a:pt x="19" y="16"/>
                </a:cubicBezTo>
                <a:cubicBezTo>
                  <a:pt x="16" y="14"/>
                  <a:pt x="12" y="15"/>
                  <a:pt x="9" y="13"/>
                </a:cubicBezTo>
                <a:cubicBezTo>
                  <a:pt x="5" y="10"/>
                  <a:pt x="4" y="4"/>
                  <a:pt x="0" y="0"/>
                </a:cubicBezTo>
              </a:path>
            </a:pathLst>
          </a:cu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sp>
        <p:nvSpPr>
          <p:cNvPr id="351239" name="Freeform 7">
            <a:extLst>
              <a:ext uri="{FF2B5EF4-FFF2-40B4-BE49-F238E27FC236}">
                <a16:creationId xmlns:a16="http://schemas.microsoft.com/office/drawing/2014/main" id="{CBE582F1-11D8-4F49-B11C-77683CFADB5B}"/>
              </a:ext>
            </a:extLst>
          </p:cNvPr>
          <p:cNvSpPr>
            <a:spLocks/>
          </p:cNvSpPr>
          <p:nvPr/>
        </p:nvSpPr>
        <p:spPr bwMode="auto">
          <a:xfrm>
            <a:off x="4281488" y="3906838"/>
            <a:ext cx="650875" cy="644525"/>
          </a:xfrm>
          <a:custGeom>
            <a:avLst/>
            <a:gdLst>
              <a:gd name="T0" fmla="*/ 2147483647 w 410"/>
              <a:gd name="T1" fmla="*/ 2147483647 h 406"/>
              <a:gd name="T2" fmla="*/ 2147483647 w 410"/>
              <a:gd name="T3" fmla="*/ 2147483647 h 406"/>
              <a:gd name="T4" fmla="*/ 2147483647 w 410"/>
              <a:gd name="T5" fmla="*/ 2147483647 h 406"/>
              <a:gd name="T6" fmla="*/ 2147483647 w 410"/>
              <a:gd name="T7" fmla="*/ 2147483647 h 406"/>
              <a:gd name="T8" fmla="*/ 2147483647 w 410"/>
              <a:gd name="T9" fmla="*/ 2147483647 h 406"/>
              <a:gd name="T10" fmla="*/ 2147483647 w 410"/>
              <a:gd name="T11" fmla="*/ 2147483647 h 406"/>
              <a:gd name="T12" fmla="*/ 2147483647 w 410"/>
              <a:gd name="T13" fmla="*/ 2147483647 h 406"/>
              <a:gd name="T14" fmla="*/ 2147483647 w 410"/>
              <a:gd name="T15" fmla="*/ 2147483647 h 406"/>
              <a:gd name="T16" fmla="*/ 2147483647 w 410"/>
              <a:gd name="T17" fmla="*/ 2147483647 h 406"/>
              <a:gd name="T18" fmla="*/ 2147483647 w 410"/>
              <a:gd name="T19" fmla="*/ 2147483647 h 406"/>
              <a:gd name="T20" fmla="*/ 2147483647 w 410"/>
              <a:gd name="T21" fmla="*/ 2147483647 h 406"/>
              <a:gd name="T22" fmla="*/ 2147483647 w 410"/>
              <a:gd name="T23" fmla="*/ 2147483647 h 406"/>
              <a:gd name="T24" fmla="*/ 2147483647 w 410"/>
              <a:gd name="T25" fmla="*/ 2147483647 h 406"/>
              <a:gd name="T26" fmla="*/ 2147483647 w 410"/>
              <a:gd name="T27" fmla="*/ 2147483647 h 406"/>
              <a:gd name="T28" fmla="*/ 2147483647 w 410"/>
              <a:gd name="T29" fmla="*/ 2147483647 h 406"/>
              <a:gd name="T30" fmla="*/ 2147483647 w 410"/>
              <a:gd name="T31" fmla="*/ 2147483647 h 406"/>
              <a:gd name="T32" fmla="*/ 2147483647 w 410"/>
              <a:gd name="T33" fmla="*/ 0 h 4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0"/>
              <a:gd name="T52" fmla="*/ 0 h 406"/>
              <a:gd name="T53" fmla="*/ 410 w 410"/>
              <a:gd name="T54" fmla="*/ 406 h 4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0" h="406">
                <a:moveTo>
                  <a:pt x="138" y="406"/>
                </a:moveTo>
                <a:cubicBezTo>
                  <a:pt x="150" y="395"/>
                  <a:pt x="168" y="392"/>
                  <a:pt x="183" y="387"/>
                </a:cubicBezTo>
                <a:cubicBezTo>
                  <a:pt x="190" y="385"/>
                  <a:pt x="195" y="379"/>
                  <a:pt x="202" y="377"/>
                </a:cubicBezTo>
                <a:cubicBezTo>
                  <a:pt x="243" y="364"/>
                  <a:pt x="283" y="358"/>
                  <a:pt x="327" y="355"/>
                </a:cubicBezTo>
                <a:cubicBezTo>
                  <a:pt x="337" y="352"/>
                  <a:pt x="346" y="348"/>
                  <a:pt x="356" y="345"/>
                </a:cubicBezTo>
                <a:cubicBezTo>
                  <a:pt x="362" y="343"/>
                  <a:pt x="369" y="341"/>
                  <a:pt x="375" y="339"/>
                </a:cubicBezTo>
                <a:cubicBezTo>
                  <a:pt x="378" y="338"/>
                  <a:pt x="385" y="336"/>
                  <a:pt x="385" y="336"/>
                </a:cubicBezTo>
                <a:cubicBezTo>
                  <a:pt x="407" y="310"/>
                  <a:pt x="407" y="265"/>
                  <a:pt x="410" y="233"/>
                </a:cubicBezTo>
                <a:cubicBezTo>
                  <a:pt x="407" y="204"/>
                  <a:pt x="400" y="181"/>
                  <a:pt x="369" y="173"/>
                </a:cubicBezTo>
                <a:cubicBezTo>
                  <a:pt x="353" y="162"/>
                  <a:pt x="342" y="153"/>
                  <a:pt x="324" y="147"/>
                </a:cubicBezTo>
                <a:cubicBezTo>
                  <a:pt x="297" y="124"/>
                  <a:pt x="238" y="110"/>
                  <a:pt x="202" y="102"/>
                </a:cubicBezTo>
                <a:cubicBezTo>
                  <a:pt x="189" y="93"/>
                  <a:pt x="175" y="94"/>
                  <a:pt x="161" y="89"/>
                </a:cubicBezTo>
                <a:cubicBezTo>
                  <a:pt x="154" y="87"/>
                  <a:pt x="141" y="83"/>
                  <a:pt x="141" y="83"/>
                </a:cubicBezTo>
                <a:cubicBezTo>
                  <a:pt x="118" y="68"/>
                  <a:pt x="146" y="88"/>
                  <a:pt x="125" y="67"/>
                </a:cubicBezTo>
                <a:cubicBezTo>
                  <a:pt x="115" y="57"/>
                  <a:pt x="80" y="39"/>
                  <a:pt x="65" y="35"/>
                </a:cubicBezTo>
                <a:cubicBezTo>
                  <a:pt x="49" y="22"/>
                  <a:pt x="31" y="17"/>
                  <a:pt x="13" y="9"/>
                </a:cubicBezTo>
                <a:cubicBezTo>
                  <a:pt x="0" y="3"/>
                  <a:pt x="1" y="7"/>
                  <a:pt x="1" y="0"/>
                </a:cubicBezTo>
              </a:path>
            </a:pathLst>
          </a:cu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sp>
        <p:nvSpPr>
          <p:cNvPr id="351240" name="Freeform 8">
            <a:extLst>
              <a:ext uri="{FF2B5EF4-FFF2-40B4-BE49-F238E27FC236}">
                <a16:creationId xmlns:a16="http://schemas.microsoft.com/office/drawing/2014/main" id="{B6AC238B-AD5D-47CA-9CDC-9597451AFF55}"/>
              </a:ext>
            </a:extLst>
          </p:cNvPr>
          <p:cNvSpPr>
            <a:spLocks/>
          </p:cNvSpPr>
          <p:nvPr/>
        </p:nvSpPr>
        <p:spPr bwMode="auto">
          <a:xfrm>
            <a:off x="5654675" y="3479800"/>
            <a:ext cx="268288" cy="25400"/>
          </a:xfrm>
          <a:custGeom>
            <a:avLst/>
            <a:gdLst>
              <a:gd name="T0" fmla="*/ 2147483647 w 169"/>
              <a:gd name="T1" fmla="*/ 2147483647 h 16"/>
              <a:gd name="T2" fmla="*/ 2147483647 w 169"/>
              <a:gd name="T3" fmla="*/ 2147483647 h 16"/>
              <a:gd name="T4" fmla="*/ 0 w 169"/>
              <a:gd name="T5" fmla="*/ 0 h 16"/>
              <a:gd name="T6" fmla="*/ 0 60000 65536"/>
              <a:gd name="T7" fmla="*/ 0 60000 65536"/>
              <a:gd name="T8" fmla="*/ 0 60000 65536"/>
              <a:gd name="T9" fmla="*/ 0 w 169"/>
              <a:gd name="T10" fmla="*/ 0 h 16"/>
              <a:gd name="T11" fmla="*/ 169 w 169"/>
              <a:gd name="T12" fmla="*/ 16 h 16"/>
            </a:gdLst>
            <a:ahLst/>
            <a:cxnLst>
              <a:cxn ang="T6">
                <a:pos x="T0" y="T1"/>
              </a:cxn>
              <a:cxn ang="T7">
                <a:pos x="T2" y="T3"/>
              </a:cxn>
              <a:cxn ang="T8">
                <a:pos x="T4" y="T5"/>
              </a:cxn>
            </a:cxnLst>
            <a:rect l="T9" t="T10" r="T11" b="T12"/>
            <a:pathLst>
              <a:path w="169" h="16">
                <a:moveTo>
                  <a:pt x="169" y="16"/>
                </a:moveTo>
                <a:cubicBezTo>
                  <a:pt x="153" y="9"/>
                  <a:pt x="138" y="6"/>
                  <a:pt x="121" y="3"/>
                </a:cubicBezTo>
                <a:cubicBezTo>
                  <a:pt x="79" y="6"/>
                  <a:pt x="41" y="0"/>
                  <a:pt x="0" y="0"/>
                </a:cubicBezTo>
              </a:path>
            </a:pathLst>
          </a:cu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sp>
        <p:nvSpPr>
          <p:cNvPr id="351241" name="Freeform 9">
            <a:extLst>
              <a:ext uri="{FF2B5EF4-FFF2-40B4-BE49-F238E27FC236}">
                <a16:creationId xmlns:a16="http://schemas.microsoft.com/office/drawing/2014/main" id="{DCE2C296-918E-4EF6-B565-2AEC2B09634B}"/>
              </a:ext>
            </a:extLst>
          </p:cNvPr>
          <p:cNvSpPr>
            <a:spLocks/>
          </p:cNvSpPr>
          <p:nvPr/>
        </p:nvSpPr>
        <p:spPr bwMode="auto">
          <a:xfrm>
            <a:off x="2860675" y="3336925"/>
            <a:ext cx="2676525" cy="88900"/>
          </a:xfrm>
          <a:custGeom>
            <a:avLst/>
            <a:gdLst>
              <a:gd name="T0" fmla="*/ 2147483647 w 1686"/>
              <a:gd name="T1" fmla="*/ 2147483647 h 56"/>
              <a:gd name="T2" fmla="*/ 2147483647 w 1686"/>
              <a:gd name="T3" fmla="*/ 2147483647 h 56"/>
              <a:gd name="T4" fmla="*/ 2147483647 w 1686"/>
              <a:gd name="T5" fmla="*/ 2147483647 h 56"/>
              <a:gd name="T6" fmla="*/ 2147483647 w 1686"/>
              <a:gd name="T7" fmla="*/ 2147483647 h 56"/>
              <a:gd name="T8" fmla="*/ 2147483647 w 1686"/>
              <a:gd name="T9" fmla="*/ 2147483647 h 56"/>
              <a:gd name="T10" fmla="*/ 2147483647 w 1686"/>
              <a:gd name="T11" fmla="*/ 2147483647 h 56"/>
              <a:gd name="T12" fmla="*/ 2147483647 w 1686"/>
              <a:gd name="T13" fmla="*/ 2147483647 h 56"/>
              <a:gd name="T14" fmla="*/ 2147483647 w 1686"/>
              <a:gd name="T15" fmla="*/ 2147483647 h 56"/>
              <a:gd name="T16" fmla="*/ 2147483647 w 1686"/>
              <a:gd name="T17" fmla="*/ 2147483647 h 56"/>
              <a:gd name="T18" fmla="*/ 2147483647 w 1686"/>
              <a:gd name="T19" fmla="*/ 2147483647 h 56"/>
              <a:gd name="T20" fmla="*/ 2147483647 w 1686"/>
              <a:gd name="T21" fmla="*/ 2147483647 h 56"/>
              <a:gd name="T22" fmla="*/ 2147483647 w 1686"/>
              <a:gd name="T23" fmla="*/ 2147483647 h 56"/>
              <a:gd name="T24" fmla="*/ 2147483647 w 1686"/>
              <a:gd name="T25" fmla="*/ 2147483647 h 56"/>
              <a:gd name="T26" fmla="*/ 2147483647 w 1686"/>
              <a:gd name="T27" fmla="*/ 2147483647 h 56"/>
              <a:gd name="T28" fmla="*/ 2147483647 w 1686"/>
              <a:gd name="T29" fmla="*/ 2147483647 h 56"/>
              <a:gd name="T30" fmla="*/ 2147483647 w 1686"/>
              <a:gd name="T31" fmla="*/ 2147483647 h 56"/>
              <a:gd name="T32" fmla="*/ 2147483647 w 1686"/>
              <a:gd name="T33" fmla="*/ 2147483647 h 56"/>
              <a:gd name="T34" fmla="*/ 2147483647 w 1686"/>
              <a:gd name="T35" fmla="*/ 2147483647 h 56"/>
              <a:gd name="T36" fmla="*/ 0 w 1686"/>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6"/>
              <a:gd name="T58" fmla="*/ 0 h 56"/>
              <a:gd name="T59" fmla="*/ 1686 w 1686"/>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6" h="56">
                <a:moveTo>
                  <a:pt x="1686" y="29"/>
                </a:moveTo>
                <a:cubicBezTo>
                  <a:pt x="1636" y="21"/>
                  <a:pt x="1573" y="28"/>
                  <a:pt x="1523" y="26"/>
                </a:cubicBezTo>
                <a:cubicBezTo>
                  <a:pt x="1477" y="30"/>
                  <a:pt x="1440" y="34"/>
                  <a:pt x="1392" y="36"/>
                </a:cubicBezTo>
                <a:cubicBezTo>
                  <a:pt x="1357" y="43"/>
                  <a:pt x="1325" y="35"/>
                  <a:pt x="1292" y="26"/>
                </a:cubicBezTo>
                <a:cubicBezTo>
                  <a:pt x="1286" y="24"/>
                  <a:pt x="1279" y="23"/>
                  <a:pt x="1273" y="20"/>
                </a:cubicBezTo>
                <a:cubicBezTo>
                  <a:pt x="1270" y="19"/>
                  <a:pt x="1267" y="17"/>
                  <a:pt x="1264" y="16"/>
                </a:cubicBezTo>
                <a:cubicBezTo>
                  <a:pt x="1257" y="14"/>
                  <a:pt x="1244" y="10"/>
                  <a:pt x="1244" y="10"/>
                </a:cubicBezTo>
                <a:cubicBezTo>
                  <a:pt x="1195" y="13"/>
                  <a:pt x="1153" y="16"/>
                  <a:pt x="1104" y="13"/>
                </a:cubicBezTo>
                <a:cubicBezTo>
                  <a:pt x="1068" y="15"/>
                  <a:pt x="1036" y="18"/>
                  <a:pt x="1001" y="26"/>
                </a:cubicBezTo>
                <a:cubicBezTo>
                  <a:pt x="976" y="23"/>
                  <a:pt x="956" y="25"/>
                  <a:pt x="931" y="29"/>
                </a:cubicBezTo>
                <a:cubicBezTo>
                  <a:pt x="914" y="32"/>
                  <a:pt x="880" y="36"/>
                  <a:pt x="880" y="36"/>
                </a:cubicBezTo>
                <a:cubicBezTo>
                  <a:pt x="857" y="43"/>
                  <a:pt x="867" y="40"/>
                  <a:pt x="851" y="45"/>
                </a:cubicBezTo>
                <a:cubicBezTo>
                  <a:pt x="840" y="56"/>
                  <a:pt x="661" y="41"/>
                  <a:pt x="624" y="39"/>
                </a:cubicBezTo>
                <a:cubicBezTo>
                  <a:pt x="585" y="35"/>
                  <a:pt x="547" y="27"/>
                  <a:pt x="508" y="23"/>
                </a:cubicBezTo>
                <a:cubicBezTo>
                  <a:pt x="475" y="12"/>
                  <a:pt x="443" y="21"/>
                  <a:pt x="409" y="23"/>
                </a:cubicBezTo>
                <a:cubicBezTo>
                  <a:pt x="313" y="15"/>
                  <a:pt x="349" y="20"/>
                  <a:pt x="300" y="13"/>
                </a:cubicBezTo>
                <a:cubicBezTo>
                  <a:pt x="242" y="15"/>
                  <a:pt x="198" y="16"/>
                  <a:pt x="144" y="26"/>
                </a:cubicBezTo>
                <a:cubicBezTo>
                  <a:pt x="104" y="14"/>
                  <a:pt x="68" y="10"/>
                  <a:pt x="25" y="7"/>
                </a:cubicBezTo>
                <a:cubicBezTo>
                  <a:pt x="17" y="5"/>
                  <a:pt x="0" y="0"/>
                  <a:pt x="0" y="0"/>
                </a:cubicBezTo>
              </a:path>
            </a:pathLst>
          </a:cu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sp>
        <p:nvSpPr>
          <p:cNvPr id="351242" name="Freeform 10">
            <a:extLst>
              <a:ext uri="{FF2B5EF4-FFF2-40B4-BE49-F238E27FC236}">
                <a16:creationId xmlns:a16="http://schemas.microsoft.com/office/drawing/2014/main" id="{9030ACFA-836D-4718-8A9B-D4A6DE018321}"/>
              </a:ext>
            </a:extLst>
          </p:cNvPr>
          <p:cNvSpPr>
            <a:spLocks/>
          </p:cNvSpPr>
          <p:nvPr/>
        </p:nvSpPr>
        <p:spPr bwMode="auto">
          <a:xfrm>
            <a:off x="2911475" y="3216275"/>
            <a:ext cx="177800" cy="101600"/>
          </a:xfrm>
          <a:custGeom>
            <a:avLst/>
            <a:gdLst>
              <a:gd name="T0" fmla="*/ 0 w 112"/>
              <a:gd name="T1" fmla="*/ 2147483647 h 64"/>
              <a:gd name="T2" fmla="*/ 2147483647 w 112"/>
              <a:gd name="T3" fmla="*/ 2147483647 h 64"/>
              <a:gd name="T4" fmla="*/ 2147483647 w 112"/>
              <a:gd name="T5" fmla="*/ 2147483647 h 64"/>
              <a:gd name="T6" fmla="*/ 2147483647 w 112"/>
              <a:gd name="T7" fmla="*/ 2147483647 h 64"/>
              <a:gd name="T8" fmla="*/ 2147483647 w 112"/>
              <a:gd name="T9" fmla="*/ 0 h 64"/>
              <a:gd name="T10" fmla="*/ 0 60000 65536"/>
              <a:gd name="T11" fmla="*/ 0 60000 65536"/>
              <a:gd name="T12" fmla="*/ 0 60000 65536"/>
              <a:gd name="T13" fmla="*/ 0 60000 65536"/>
              <a:gd name="T14" fmla="*/ 0 60000 65536"/>
              <a:gd name="T15" fmla="*/ 0 w 112"/>
              <a:gd name="T16" fmla="*/ 0 h 64"/>
              <a:gd name="T17" fmla="*/ 112 w 112"/>
              <a:gd name="T18" fmla="*/ 64 h 64"/>
            </a:gdLst>
            <a:ahLst/>
            <a:cxnLst>
              <a:cxn ang="T10">
                <a:pos x="T0" y="T1"/>
              </a:cxn>
              <a:cxn ang="T11">
                <a:pos x="T2" y="T3"/>
              </a:cxn>
              <a:cxn ang="T12">
                <a:pos x="T4" y="T5"/>
              </a:cxn>
              <a:cxn ang="T13">
                <a:pos x="T6" y="T7"/>
              </a:cxn>
              <a:cxn ang="T14">
                <a:pos x="T8" y="T9"/>
              </a:cxn>
            </a:cxnLst>
            <a:rect l="T15" t="T16" r="T17" b="T18"/>
            <a:pathLst>
              <a:path w="112" h="64">
                <a:moveTo>
                  <a:pt x="0" y="64"/>
                </a:moveTo>
                <a:cubicBezTo>
                  <a:pt x="24" y="53"/>
                  <a:pt x="51" y="46"/>
                  <a:pt x="76" y="38"/>
                </a:cubicBezTo>
                <a:cubicBezTo>
                  <a:pt x="82" y="33"/>
                  <a:pt x="94" y="35"/>
                  <a:pt x="99" y="28"/>
                </a:cubicBezTo>
                <a:cubicBezTo>
                  <a:pt x="103" y="22"/>
                  <a:pt x="99" y="13"/>
                  <a:pt x="102" y="6"/>
                </a:cubicBezTo>
                <a:cubicBezTo>
                  <a:pt x="104" y="2"/>
                  <a:pt x="112" y="0"/>
                  <a:pt x="112" y="0"/>
                </a:cubicBezTo>
              </a:path>
            </a:pathLst>
          </a:cu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sp>
        <p:nvSpPr>
          <p:cNvPr id="351243" name="Freeform 11">
            <a:extLst>
              <a:ext uri="{FF2B5EF4-FFF2-40B4-BE49-F238E27FC236}">
                <a16:creationId xmlns:a16="http://schemas.microsoft.com/office/drawing/2014/main" id="{EB637A3D-95FD-4760-98F6-D21671B495D9}"/>
              </a:ext>
            </a:extLst>
          </p:cNvPr>
          <p:cNvSpPr>
            <a:spLocks/>
          </p:cNvSpPr>
          <p:nvPr/>
        </p:nvSpPr>
        <p:spPr bwMode="auto">
          <a:xfrm>
            <a:off x="3255963" y="5964238"/>
            <a:ext cx="1452562" cy="376237"/>
          </a:xfrm>
          <a:custGeom>
            <a:avLst/>
            <a:gdLst>
              <a:gd name="T0" fmla="*/ 0 w 915"/>
              <a:gd name="T1" fmla="*/ 0 h 237"/>
              <a:gd name="T2" fmla="*/ 2147483647 w 915"/>
              <a:gd name="T3" fmla="*/ 2147483647 h 237"/>
              <a:gd name="T4" fmla="*/ 2147483647 w 915"/>
              <a:gd name="T5" fmla="*/ 2147483647 h 237"/>
              <a:gd name="T6" fmla="*/ 2147483647 w 915"/>
              <a:gd name="T7" fmla="*/ 2147483647 h 237"/>
              <a:gd name="T8" fmla="*/ 2147483647 w 915"/>
              <a:gd name="T9" fmla="*/ 2147483647 h 237"/>
              <a:gd name="T10" fmla="*/ 2147483647 w 915"/>
              <a:gd name="T11" fmla="*/ 2147483647 h 237"/>
              <a:gd name="T12" fmla="*/ 2147483647 w 915"/>
              <a:gd name="T13" fmla="*/ 2147483647 h 237"/>
              <a:gd name="T14" fmla="*/ 2147483647 w 915"/>
              <a:gd name="T15" fmla="*/ 2147483647 h 237"/>
              <a:gd name="T16" fmla="*/ 2147483647 w 915"/>
              <a:gd name="T17" fmla="*/ 2147483647 h 237"/>
              <a:gd name="T18" fmla="*/ 2147483647 w 915"/>
              <a:gd name="T19" fmla="*/ 2147483647 h 237"/>
              <a:gd name="T20" fmla="*/ 2147483647 w 915"/>
              <a:gd name="T21" fmla="*/ 2147483647 h 237"/>
              <a:gd name="T22" fmla="*/ 2147483647 w 915"/>
              <a:gd name="T23" fmla="*/ 2147483647 h 237"/>
              <a:gd name="T24" fmla="*/ 2147483647 w 915"/>
              <a:gd name="T25" fmla="*/ 2147483647 h 2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5"/>
              <a:gd name="T40" fmla="*/ 0 h 237"/>
              <a:gd name="T41" fmla="*/ 915 w 915"/>
              <a:gd name="T42" fmla="*/ 237 h 2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5" h="237">
                <a:moveTo>
                  <a:pt x="0" y="0"/>
                </a:moveTo>
                <a:cubicBezTo>
                  <a:pt x="66" y="20"/>
                  <a:pt x="130" y="35"/>
                  <a:pt x="195" y="57"/>
                </a:cubicBezTo>
                <a:cubicBezTo>
                  <a:pt x="207" y="69"/>
                  <a:pt x="241" y="74"/>
                  <a:pt x="259" y="80"/>
                </a:cubicBezTo>
                <a:cubicBezTo>
                  <a:pt x="279" y="98"/>
                  <a:pt x="317" y="104"/>
                  <a:pt x="343" y="112"/>
                </a:cubicBezTo>
                <a:cubicBezTo>
                  <a:pt x="393" y="146"/>
                  <a:pt x="469" y="165"/>
                  <a:pt x="528" y="185"/>
                </a:cubicBezTo>
                <a:cubicBezTo>
                  <a:pt x="549" y="206"/>
                  <a:pt x="581" y="209"/>
                  <a:pt x="608" y="217"/>
                </a:cubicBezTo>
                <a:cubicBezTo>
                  <a:pt x="627" y="223"/>
                  <a:pt x="644" y="231"/>
                  <a:pt x="663" y="237"/>
                </a:cubicBezTo>
                <a:cubicBezTo>
                  <a:pt x="699" y="236"/>
                  <a:pt x="735" y="235"/>
                  <a:pt x="771" y="233"/>
                </a:cubicBezTo>
                <a:cubicBezTo>
                  <a:pt x="791" y="232"/>
                  <a:pt x="792" y="232"/>
                  <a:pt x="807" y="227"/>
                </a:cubicBezTo>
                <a:cubicBezTo>
                  <a:pt x="813" y="225"/>
                  <a:pt x="826" y="221"/>
                  <a:pt x="826" y="221"/>
                </a:cubicBezTo>
                <a:cubicBezTo>
                  <a:pt x="834" y="211"/>
                  <a:pt x="849" y="206"/>
                  <a:pt x="861" y="201"/>
                </a:cubicBezTo>
                <a:cubicBezTo>
                  <a:pt x="873" y="190"/>
                  <a:pt x="880" y="181"/>
                  <a:pt x="896" y="176"/>
                </a:cubicBezTo>
                <a:cubicBezTo>
                  <a:pt x="903" y="169"/>
                  <a:pt x="906" y="161"/>
                  <a:pt x="915" y="157"/>
                </a:cubicBezTo>
              </a:path>
            </a:pathLst>
          </a:cu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51243"/>
                                        </p:tgtEl>
                                        <p:attrNameLst>
                                          <p:attrName>style.visibility</p:attrName>
                                        </p:attrNameLst>
                                      </p:cBhvr>
                                      <p:to>
                                        <p:strVal val="visible"/>
                                      </p:to>
                                    </p:set>
                                    <p:animEffect transition="in" filter="wipe(left)">
                                      <p:cBhvr>
                                        <p:cTn id="7" dur="1000"/>
                                        <p:tgtEl>
                                          <p:spTgt spid="351243"/>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51236"/>
                                        </p:tgtEl>
                                        <p:attrNameLst>
                                          <p:attrName>style.visibility</p:attrName>
                                        </p:attrNameLst>
                                      </p:cBhvr>
                                      <p:to>
                                        <p:strVal val="visible"/>
                                      </p:to>
                                    </p:set>
                                    <p:animEffect transition="in" filter="wipe(left)">
                                      <p:cBhvr>
                                        <p:cTn id="11" dur="1000"/>
                                        <p:tgtEl>
                                          <p:spTgt spid="351236"/>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351237"/>
                                        </p:tgtEl>
                                        <p:attrNameLst>
                                          <p:attrName>style.visibility</p:attrName>
                                        </p:attrNameLst>
                                      </p:cBhvr>
                                      <p:to>
                                        <p:strVal val="visible"/>
                                      </p:to>
                                    </p:set>
                                    <p:animEffect transition="in" filter="wipe(left)">
                                      <p:cBhvr>
                                        <p:cTn id="15" dur="1000"/>
                                        <p:tgtEl>
                                          <p:spTgt spid="351237"/>
                                        </p:tgtEl>
                                      </p:cBhvr>
                                    </p:animEffect>
                                  </p:childTnLst>
                                </p:cTn>
                              </p:par>
                            </p:childTnLst>
                          </p:cTn>
                        </p:par>
                        <p:par>
                          <p:cTn id="16" fill="hold" nodeType="afterGroup">
                            <p:stCondLst>
                              <p:cond delay="3000"/>
                            </p:stCondLst>
                            <p:childTnLst>
                              <p:par>
                                <p:cTn id="17" presetID="22" presetClass="entr" presetSubtype="2" fill="hold" nodeType="afterEffect">
                                  <p:stCondLst>
                                    <p:cond delay="0"/>
                                  </p:stCondLst>
                                  <p:childTnLst>
                                    <p:set>
                                      <p:cBhvr>
                                        <p:cTn id="18" dur="1" fill="hold">
                                          <p:stCondLst>
                                            <p:cond delay="0"/>
                                          </p:stCondLst>
                                        </p:cTn>
                                        <p:tgtEl>
                                          <p:spTgt spid="351238"/>
                                        </p:tgtEl>
                                        <p:attrNameLst>
                                          <p:attrName>style.visibility</p:attrName>
                                        </p:attrNameLst>
                                      </p:cBhvr>
                                      <p:to>
                                        <p:strVal val="visible"/>
                                      </p:to>
                                    </p:set>
                                    <p:animEffect transition="in" filter="wipe(right)">
                                      <p:cBhvr>
                                        <p:cTn id="19" dur="1000"/>
                                        <p:tgtEl>
                                          <p:spTgt spid="351238"/>
                                        </p:tgtEl>
                                      </p:cBhvr>
                                    </p:animEffect>
                                  </p:childTnLst>
                                </p:cTn>
                              </p:par>
                            </p:childTnLst>
                          </p:cTn>
                        </p:par>
                        <p:par>
                          <p:cTn id="20" fill="hold" nodeType="afterGroup">
                            <p:stCondLst>
                              <p:cond delay="4000"/>
                            </p:stCondLst>
                            <p:childTnLst>
                              <p:par>
                                <p:cTn id="21" presetID="22" presetClass="entr" presetSubtype="4" fill="hold" nodeType="afterEffect">
                                  <p:stCondLst>
                                    <p:cond delay="0"/>
                                  </p:stCondLst>
                                  <p:childTnLst>
                                    <p:set>
                                      <p:cBhvr>
                                        <p:cTn id="22" dur="1" fill="hold">
                                          <p:stCondLst>
                                            <p:cond delay="0"/>
                                          </p:stCondLst>
                                        </p:cTn>
                                        <p:tgtEl>
                                          <p:spTgt spid="351239"/>
                                        </p:tgtEl>
                                        <p:attrNameLst>
                                          <p:attrName>style.visibility</p:attrName>
                                        </p:attrNameLst>
                                      </p:cBhvr>
                                      <p:to>
                                        <p:strVal val="visible"/>
                                      </p:to>
                                    </p:set>
                                    <p:animEffect transition="in" filter="wipe(down)">
                                      <p:cBhvr>
                                        <p:cTn id="23" dur="1000"/>
                                        <p:tgtEl>
                                          <p:spTgt spid="351239"/>
                                        </p:tgtEl>
                                      </p:cBhvr>
                                    </p:animEffect>
                                  </p:childTnLst>
                                </p:cTn>
                              </p:par>
                            </p:childTnLst>
                          </p:cTn>
                        </p:par>
                        <p:par>
                          <p:cTn id="24" fill="hold" nodeType="afterGroup">
                            <p:stCondLst>
                              <p:cond delay="5000"/>
                            </p:stCondLst>
                            <p:childTnLst>
                              <p:par>
                                <p:cTn id="25" presetID="22" presetClass="entr" presetSubtype="2" fill="hold" nodeType="afterEffect">
                                  <p:stCondLst>
                                    <p:cond delay="0"/>
                                  </p:stCondLst>
                                  <p:childTnLst>
                                    <p:set>
                                      <p:cBhvr>
                                        <p:cTn id="26" dur="1" fill="hold">
                                          <p:stCondLst>
                                            <p:cond delay="0"/>
                                          </p:stCondLst>
                                        </p:cTn>
                                        <p:tgtEl>
                                          <p:spTgt spid="351240"/>
                                        </p:tgtEl>
                                        <p:attrNameLst>
                                          <p:attrName>style.visibility</p:attrName>
                                        </p:attrNameLst>
                                      </p:cBhvr>
                                      <p:to>
                                        <p:strVal val="visible"/>
                                      </p:to>
                                    </p:set>
                                    <p:animEffect transition="in" filter="wipe(right)">
                                      <p:cBhvr>
                                        <p:cTn id="27" dur="1000"/>
                                        <p:tgtEl>
                                          <p:spTgt spid="351240"/>
                                        </p:tgtEl>
                                      </p:cBhvr>
                                    </p:animEffect>
                                  </p:childTnLst>
                                </p:cTn>
                              </p:par>
                            </p:childTnLst>
                          </p:cTn>
                        </p:par>
                        <p:par>
                          <p:cTn id="28" fill="hold" nodeType="afterGroup">
                            <p:stCondLst>
                              <p:cond delay="6000"/>
                            </p:stCondLst>
                            <p:childTnLst>
                              <p:par>
                                <p:cTn id="29" presetID="22" presetClass="entr" presetSubtype="2" fill="hold" nodeType="afterEffect">
                                  <p:stCondLst>
                                    <p:cond delay="0"/>
                                  </p:stCondLst>
                                  <p:childTnLst>
                                    <p:set>
                                      <p:cBhvr>
                                        <p:cTn id="30" dur="1" fill="hold">
                                          <p:stCondLst>
                                            <p:cond delay="0"/>
                                          </p:stCondLst>
                                        </p:cTn>
                                        <p:tgtEl>
                                          <p:spTgt spid="351241"/>
                                        </p:tgtEl>
                                        <p:attrNameLst>
                                          <p:attrName>style.visibility</p:attrName>
                                        </p:attrNameLst>
                                      </p:cBhvr>
                                      <p:to>
                                        <p:strVal val="visible"/>
                                      </p:to>
                                    </p:set>
                                    <p:animEffect transition="in" filter="wipe(right)">
                                      <p:cBhvr>
                                        <p:cTn id="31" dur="1000"/>
                                        <p:tgtEl>
                                          <p:spTgt spid="351241"/>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351242"/>
                                        </p:tgtEl>
                                        <p:attrNameLst>
                                          <p:attrName>style.visibility</p:attrName>
                                        </p:attrNameLst>
                                      </p:cBhvr>
                                      <p:to>
                                        <p:strVal val="visible"/>
                                      </p:to>
                                    </p:set>
                                    <p:animEffect transition="in" filter="wipe(left)">
                                      <p:cBhvr>
                                        <p:cTn id="35" dur="1000"/>
                                        <p:tgtEl>
                                          <p:spTgt spid="351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a:extLst>
              <a:ext uri="{FF2B5EF4-FFF2-40B4-BE49-F238E27FC236}">
                <a16:creationId xmlns:a16="http://schemas.microsoft.com/office/drawing/2014/main" id="{EA3C8E9D-616A-4979-BDFB-D45357086E87}"/>
              </a:ext>
            </a:extLst>
          </p:cNvPr>
          <p:cNvSpPr>
            <a:spLocks noChangeArrowheads="1"/>
          </p:cNvSpPr>
          <p:nvPr/>
        </p:nvSpPr>
        <p:spPr bwMode="auto">
          <a:xfrm>
            <a:off x="4417552" y="818535"/>
            <a:ext cx="4569132"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ctr"/>
            <a:r>
              <a:rPr lang="en-US" altLang="en-US" dirty="0">
                <a:latin typeface="Arial" panose="020B0604020202020204" pitchFamily="34" charset="0"/>
                <a:ea typeface="Roboto" panose="02000000000000000000" pitchFamily="2" charset="0"/>
                <a:cs typeface="Arial" panose="020B0604020202020204" pitchFamily="34" charset="0"/>
              </a:rPr>
              <a:t>Mountain Bikes</a:t>
            </a:r>
          </a:p>
        </p:txBody>
      </p:sp>
      <p:pic>
        <p:nvPicPr>
          <p:cNvPr id="5127" name="Picture 7" descr="Mtn Biker 2">
            <a:extLst>
              <a:ext uri="{FF2B5EF4-FFF2-40B4-BE49-F238E27FC236}">
                <a16:creationId xmlns:a16="http://schemas.microsoft.com/office/drawing/2014/main" id="{252D8BAC-E659-4981-A3FC-9E88C8B314A6}"/>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272800" y="717755"/>
            <a:ext cx="3981701" cy="558472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1000" fill="hold"/>
                                        <p:tgtEl>
                                          <p:spTgt spid="5127"/>
                                        </p:tgtEl>
                                        <p:attrNameLst>
                                          <p:attrName>ppt_w</p:attrName>
                                        </p:attrNameLst>
                                      </p:cBhvr>
                                      <p:tavLst>
                                        <p:tav tm="0">
                                          <p:val>
                                            <p:fltVal val="0"/>
                                          </p:val>
                                        </p:tav>
                                        <p:tav tm="100000">
                                          <p:val>
                                            <p:strVal val="#ppt_w"/>
                                          </p:val>
                                        </p:tav>
                                      </p:tavLst>
                                    </p:anim>
                                    <p:anim calcmode="lin" valueType="num">
                                      <p:cBhvr>
                                        <p:cTn id="8" dur="1000" fill="hold"/>
                                        <p:tgtEl>
                                          <p:spTgt spid="5127"/>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0"/>
                                  </p:stCondLst>
                                  <p:iterate type="wd">
                                    <p:tmPct val="100000"/>
                                  </p:iterate>
                                  <p:childTnLst>
                                    <p:set>
                                      <p:cBhvr>
                                        <p:cTn id="10" dur="1" fill="hold">
                                          <p:stCondLst>
                                            <p:cond delay="0"/>
                                          </p:stCondLst>
                                        </p:cTn>
                                        <p:tgtEl>
                                          <p:spTgt spid="5125"/>
                                        </p:tgtEl>
                                        <p:attrNameLst>
                                          <p:attrName>style.visibility</p:attrName>
                                        </p:attrNameLst>
                                      </p:cBhvr>
                                      <p:to>
                                        <p:strVal val="visible"/>
                                      </p:to>
                                    </p:set>
                                    <p:animEffect transition="in" filter="wipe(left)">
                                      <p:cBhvr>
                                        <p:cTn id="11" dur="1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E24254-2B90-4CDF-96E0-85CF17C9E426}"/>
              </a:ext>
            </a:extLst>
          </p:cNvPr>
          <p:cNvSpPr/>
          <p:nvPr/>
        </p:nvSpPr>
        <p:spPr>
          <a:xfrm>
            <a:off x="0" y="-5556"/>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6802" name="Picture 4" descr="DSCN0043">
            <a:extLst>
              <a:ext uri="{FF2B5EF4-FFF2-40B4-BE49-F238E27FC236}">
                <a16:creationId xmlns:a16="http://schemas.microsoft.com/office/drawing/2014/main" id="{2F970FFB-0A17-4ADB-AF9F-295058266F6A}"/>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4648200" y="952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5" descr="DSCN0047">
            <a:extLst>
              <a:ext uri="{FF2B5EF4-FFF2-40B4-BE49-F238E27FC236}">
                <a16:creationId xmlns:a16="http://schemas.microsoft.com/office/drawing/2014/main" id="{ACD3830B-7491-4226-B575-3405EAAA1C8E}"/>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152400" y="952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62" name="Freeform 6">
            <a:extLst>
              <a:ext uri="{FF2B5EF4-FFF2-40B4-BE49-F238E27FC236}">
                <a16:creationId xmlns:a16="http://schemas.microsoft.com/office/drawing/2014/main" id="{16C3D141-6CA5-4339-9ABF-AC1FA4EC10F5}"/>
              </a:ext>
            </a:extLst>
          </p:cNvPr>
          <p:cNvSpPr>
            <a:spLocks/>
          </p:cNvSpPr>
          <p:nvPr/>
        </p:nvSpPr>
        <p:spPr bwMode="auto">
          <a:xfrm>
            <a:off x="1895475" y="492125"/>
            <a:ext cx="457200" cy="285750"/>
          </a:xfrm>
          <a:custGeom>
            <a:avLst/>
            <a:gdLst>
              <a:gd name="T0" fmla="*/ 0 w 288"/>
              <a:gd name="T1" fmla="*/ 0 h 180"/>
              <a:gd name="T2" fmla="*/ 2147483647 w 288"/>
              <a:gd name="T3" fmla="*/ 2147483647 h 180"/>
              <a:gd name="T4" fmla="*/ 2147483647 w 288"/>
              <a:gd name="T5" fmla="*/ 2147483647 h 180"/>
              <a:gd name="T6" fmla="*/ 2147483647 w 288"/>
              <a:gd name="T7" fmla="*/ 2147483647 h 180"/>
              <a:gd name="T8" fmla="*/ 2147483647 w 288"/>
              <a:gd name="T9" fmla="*/ 2147483647 h 180"/>
              <a:gd name="T10" fmla="*/ 2147483647 w 288"/>
              <a:gd name="T11" fmla="*/ 2147483647 h 180"/>
              <a:gd name="T12" fmla="*/ 2147483647 w 288"/>
              <a:gd name="T13" fmla="*/ 2147483647 h 180"/>
              <a:gd name="T14" fmla="*/ 0 60000 65536"/>
              <a:gd name="T15" fmla="*/ 0 60000 65536"/>
              <a:gd name="T16" fmla="*/ 0 60000 65536"/>
              <a:gd name="T17" fmla="*/ 0 60000 65536"/>
              <a:gd name="T18" fmla="*/ 0 60000 65536"/>
              <a:gd name="T19" fmla="*/ 0 60000 65536"/>
              <a:gd name="T20" fmla="*/ 0 60000 65536"/>
              <a:gd name="T21" fmla="*/ 0 w 288"/>
              <a:gd name="T22" fmla="*/ 0 h 180"/>
              <a:gd name="T23" fmla="*/ 288 w 288"/>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80">
                <a:moveTo>
                  <a:pt x="0" y="0"/>
                </a:moveTo>
                <a:cubicBezTo>
                  <a:pt x="11" y="5"/>
                  <a:pt x="18" y="13"/>
                  <a:pt x="28" y="20"/>
                </a:cubicBezTo>
                <a:cubicBezTo>
                  <a:pt x="70" y="48"/>
                  <a:pt x="111" y="78"/>
                  <a:pt x="153" y="106"/>
                </a:cubicBezTo>
                <a:cubicBezTo>
                  <a:pt x="167" y="115"/>
                  <a:pt x="183" y="121"/>
                  <a:pt x="198" y="128"/>
                </a:cubicBezTo>
                <a:cubicBezTo>
                  <a:pt x="207" y="133"/>
                  <a:pt x="227" y="138"/>
                  <a:pt x="227" y="138"/>
                </a:cubicBezTo>
                <a:cubicBezTo>
                  <a:pt x="236" y="148"/>
                  <a:pt x="260" y="166"/>
                  <a:pt x="272" y="170"/>
                </a:cubicBezTo>
                <a:cubicBezTo>
                  <a:pt x="283" y="177"/>
                  <a:pt x="278" y="174"/>
                  <a:pt x="288" y="180"/>
                </a:cubicBezTo>
              </a:path>
            </a:pathLst>
          </a:custGeom>
          <a:noFill/>
          <a:ln w="317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2263" name="Freeform 7">
            <a:extLst>
              <a:ext uri="{FF2B5EF4-FFF2-40B4-BE49-F238E27FC236}">
                <a16:creationId xmlns:a16="http://schemas.microsoft.com/office/drawing/2014/main" id="{5CDE728D-C25C-4979-B64A-1ED3AFF4FF91}"/>
              </a:ext>
            </a:extLst>
          </p:cNvPr>
          <p:cNvSpPr>
            <a:spLocks/>
          </p:cNvSpPr>
          <p:nvPr/>
        </p:nvSpPr>
        <p:spPr bwMode="auto">
          <a:xfrm>
            <a:off x="2692400" y="919163"/>
            <a:ext cx="614363" cy="1387475"/>
          </a:xfrm>
          <a:custGeom>
            <a:avLst/>
            <a:gdLst>
              <a:gd name="T0" fmla="*/ 0 w 387"/>
              <a:gd name="T1" fmla="*/ 0 h 874"/>
              <a:gd name="T2" fmla="*/ 2147483647 w 387"/>
              <a:gd name="T3" fmla="*/ 2147483647 h 874"/>
              <a:gd name="T4" fmla="*/ 2147483647 w 387"/>
              <a:gd name="T5" fmla="*/ 2147483647 h 874"/>
              <a:gd name="T6" fmla="*/ 2147483647 w 387"/>
              <a:gd name="T7" fmla="*/ 2147483647 h 874"/>
              <a:gd name="T8" fmla="*/ 2147483647 w 387"/>
              <a:gd name="T9" fmla="*/ 2147483647 h 874"/>
              <a:gd name="T10" fmla="*/ 2147483647 w 387"/>
              <a:gd name="T11" fmla="*/ 2147483647 h 874"/>
              <a:gd name="T12" fmla="*/ 2147483647 w 387"/>
              <a:gd name="T13" fmla="*/ 2147483647 h 874"/>
              <a:gd name="T14" fmla="*/ 2147483647 w 387"/>
              <a:gd name="T15" fmla="*/ 2147483647 h 874"/>
              <a:gd name="T16" fmla="*/ 2147483647 w 387"/>
              <a:gd name="T17" fmla="*/ 2147483647 h 874"/>
              <a:gd name="T18" fmla="*/ 2147483647 w 387"/>
              <a:gd name="T19" fmla="*/ 2147483647 h 874"/>
              <a:gd name="T20" fmla="*/ 2147483647 w 387"/>
              <a:gd name="T21" fmla="*/ 2147483647 h 874"/>
              <a:gd name="T22" fmla="*/ 2147483647 w 387"/>
              <a:gd name="T23" fmla="*/ 2147483647 h 874"/>
              <a:gd name="T24" fmla="*/ 2147483647 w 387"/>
              <a:gd name="T25" fmla="*/ 2147483647 h 874"/>
              <a:gd name="T26" fmla="*/ 2147483647 w 387"/>
              <a:gd name="T27" fmla="*/ 2147483647 h 874"/>
              <a:gd name="T28" fmla="*/ 2147483647 w 387"/>
              <a:gd name="T29" fmla="*/ 2147483647 h 874"/>
              <a:gd name="T30" fmla="*/ 2147483647 w 387"/>
              <a:gd name="T31" fmla="*/ 2147483647 h 8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7"/>
              <a:gd name="T49" fmla="*/ 0 h 874"/>
              <a:gd name="T50" fmla="*/ 387 w 387"/>
              <a:gd name="T51" fmla="*/ 874 h 8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7" h="874">
                <a:moveTo>
                  <a:pt x="0" y="0"/>
                </a:moveTo>
                <a:cubicBezTo>
                  <a:pt x="4" y="15"/>
                  <a:pt x="20" y="30"/>
                  <a:pt x="32" y="39"/>
                </a:cubicBezTo>
                <a:cubicBezTo>
                  <a:pt x="40" y="50"/>
                  <a:pt x="48" y="61"/>
                  <a:pt x="58" y="71"/>
                </a:cubicBezTo>
                <a:cubicBezTo>
                  <a:pt x="67" y="98"/>
                  <a:pt x="102" y="126"/>
                  <a:pt x="118" y="151"/>
                </a:cubicBezTo>
                <a:cubicBezTo>
                  <a:pt x="126" y="164"/>
                  <a:pt x="128" y="179"/>
                  <a:pt x="138" y="192"/>
                </a:cubicBezTo>
                <a:cubicBezTo>
                  <a:pt x="145" y="215"/>
                  <a:pt x="156" y="236"/>
                  <a:pt x="173" y="253"/>
                </a:cubicBezTo>
                <a:cubicBezTo>
                  <a:pt x="181" y="271"/>
                  <a:pt x="195" y="292"/>
                  <a:pt x="208" y="307"/>
                </a:cubicBezTo>
                <a:cubicBezTo>
                  <a:pt x="215" y="330"/>
                  <a:pt x="211" y="321"/>
                  <a:pt x="218" y="336"/>
                </a:cubicBezTo>
                <a:cubicBezTo>
                  <a:pt x="226" y="377"/>
                  <a:pt x="237" y="417"/>
                  <a:pt x="246" y="458"/>
                </a:cubicBezTo>
                <a:cubicBezTo>
                  <a:pt x="251" y="481"/>
                  <a:pt x="251" y="509"/>
                  <a:pt x="266" y="528"/>
                </a:cubicBezTo>
                <a:cubicBezTo>
                  <a:pt x="270" y="542"/>
                  <a:pt x="275" y="557"/>
                  <a:pt x="285" y="567"/>
                </a:cubicBezTo>
                <a:cubicBezTo>
                  <a:pt x="289" y="581"/>
                  <a:pt x="293" y="593"/>
                  <a:pt x="301" y="605"/>
                </a:cubicBezTo>
                <a:cubicBezTo>
                  <a:pt x="306" y="620"/>
                  <a:pt x="313" y="633"/>
                  <a:pt x="320" y="647"/>
                </a:cubicBezTo>
                <a:cubicBezTo>
                  <a:pt x="328" y="665"/>
                  <a:pt x="331" y="688"/>
                  <a:pt x="346" y="701"/>
                </a:cubicBezTo>
                <a:cubicBezTo>
                  <a:pt x="352" y="721"/>
                  <a:pt x="362" y="739"/>
                  <a:pt x="368" y="759"/>
                </a:cubicBezTo>
                <a:cubicBezTo>
                  <a:pt x="370" y="809"/>
                  <a:pt x="369" y="833"/>
                  <a:pt x="387" y="874"/>
                </a:cubicBezTo>
              </a:path>
            </a:pathLst>
          </a:custGeom>
          <a:noFill/>
          <a:ln w="317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2264" name="Freeform 8">
            <a:extLst>
              <a:ext uri="{FF2B5EF4-FFF2-40B4-BE49-F238E27FC236}">
                <a16:creationId xmlns:a16="http://schemas.microsoft.com/office/drawing/2014/main" id="{812FD383-331C-4BC7-B651-C240630BC88E}"/>
              </a:ext>
            </a:extLst>
          </p:cNvPr>
          <p:cNvSpPr>
            <a:spLocks/>
          </p:cNvSpPr>
          <p:nvPr/>
        </p:nvSpPr>
        <p:spPr bwMode="auto">
          <a:xfrm>
            <a:off x="1711325" y="817563"/>
            <a:ext cx="1666875" cy="2312987"/>
          </a:xfrm>
          <a:custGeom>
            <a:avLst/>
            <a:gdLst>
              <a:gd name="T0" fmla="*/ 2147483647 w 1050"/>
              <a:gd name="T1" fmla="*/ 0 h 1457"/>
              <a:gd name="T2" fmla="*/ 2147483647 w 1050"/>
              <a:gd name="T3" fmla="*/ 2147483647 h 1457"/>
              <a:gd name="T4" fmla="*/ 2147483647 w 1050"/>
              <a:gd name="T5" fmla="*/ 2147483647 h 1457"/>
              <a:gd name="T6" fmla="*/ 2147483647 w 1050"/>
              <a:gd name="T7" fmla="*/ 2147483647 h 1457"/>
              <a:gd name="T8" fmla="*/ 2147483647 w 1050"/>
              <a:gd name="T9" fmla="*/ 2147483647 h 1457"/>
              <a:gd name="T10" fmla="*/ 2147483647 w 1050"/>
              <a:gd name="T11" fmla="*/ 2147483647 h 1457"/>
              <a:gd name="T12" fmla="*/ 2147483647 w 1050"/>
              <a:gd name="T13" fmla="*/ 2147483647 h 1457"/>
              <a:gd name="T14" fmla="*/ 2147483647 w 1050"/>
              <a:gd name="T15" fmla="*/ 2147483647 h 1457"/>
              <a:gd name="T16" fmla="*/ 2147483647 w 1050"/>
              <a:gd name="T17" fmla="*/ 2147483647 h 1457"/>
              <a:gd name="T18" fmla="*/ 2147483647 w 1050"/>
              <a:gd name="T19" fmla="*/ 2147483647 h 1457"/>
              <a:gd name="T20" fmla="*/ 2147483647 w 1050"/>
              <a:gd name="T21" fmla="*/ 2147483647 h 1457"/>
              <a:gd name="T22" fmla="*/ 2147483647 w 1050"/>
              <a:gd name="T23" fmla="*/ 2147483647 h 1457"/>
              <a:gd name="T24" fmla="*/ 2147483647 w 1050"/>
              <a:gd name="T25" fmla="*/ 2147483647 h 1457"/>
              <a:gd name="T26" fmla="*/ 2147483647 w 1050"/>
              <a:gd name="T27" fmla="*/ 2147483647 h 1457"/>
              <a:gd name="T28" fmla="*/ 0 w 1050"/>
              <a:gd name="T29" fmla="*/ 2147483647 h 1457"/>
              <a:gd name="T30" fmla="*/ 2147483647 w 1050"/>
              <a:gd name="T31" fmla="*/ 2147483647 h 1457"/>
              <a:gd name="T32" fmla="*/ 2147483647 w 1050"/>
              <a:gd name="T33" fmla="*/ 2147483647 h 1457"/>
              <a:gd name="T34" fmla="*/ 2147483647 w 1050"/>
              <a:gd name="T35" fmla="*/ 2147483647 h 1457"/>
              <a:gd name="T36" fmla="*/ 2147483647 w 1050"/>
              <a:gd name="T37" fmla="*/ 2147483647 h 1457"/>
              <a:gd name="T38" fmla="*/ 2147483647 w 1050"/>
              <a:gd name="T39" fmla="*/ 2147483647 h 1457"/>
              <a:gd name="T40" fmla="*/ 2147483647 w 1050"/>
              <a:gd name="T41" fmla="*/ 2147483647 h 1457"/>
              <a:gd name="T42" fmla="*/ 2147483647 w 1050"/>
              <a:gd name="T43" fmla="*/ 2147483647 h 1457"/>
              <a:gd name="T44" fmla="*/ 2147483647 w 1050"/>
              <a:gd name="T45" fmla="*/ 2147483647 h 1457"/>
              <a:gd name="T46" fmla="*/ 2147483647 w 1050"/>
              <a:gd name="T47" fmla="*/ 2147483647 h 1457"/>
              <a:gd name="T48" fmla="*/ 2147483647 w 1050"/>
              <a:gd name="T49" fmla="*/ 2147483647 h 1457"/>
              <a:gd name="T50" fmla="*/ 2147483647 w 1050"/>
              <a:gd name="T51" fmla="*/ 2147483647 h 1457"/>
              <a:gd name="T52" fmla="*/ 2147483647 w 1050"/>
              <a:gd name="T53" fmla="*/ 2147483647 h 1457"/>
              <a:gd name="T54" fmla="*/ 2147483647 w 1050"/>
              <a:gd name="T55" fmla="*/ 2147483647 h 1457"/>
              <a:gd name="T56" fmla="*/ 2147483647 w 1050"/>
              <a:gd name="T57" fmla="*/ 2147483647 h 1457"/>
              <a:gd name="T58" fmla="*/ 2147483647 w 1050"/>
              <a:gd name="T59" fmla="*/ 2147483647 h 1457"/>
              <a:gd name="T60" fmla="*/ 2147483647 w 1050"/>
              <a:gd name="T61" fmla="*/ 2147483647 h 1457"/>
              <a:gd name="T62" fmla="*/ 2147483647 w 1050"/>
              <a:gd name="T63" fmla="*/ 2147483647 h 1457"/>
              <a:gd name="T64" fmla="*/ 2147483647 w 1050"/>
              <a:gd name="T65" fmla="*/ 2147483647 h 1457"/>
              <a:gd name="T66" fmla="*/ 2147483647 w 1050"/>
              <a:gd name="T67" fmla="*/ 2147483647 h 1457"/>
              <a:gd name="T68" fmla="*/ 2147483647 w 1050"/>
              <a:gd name="T69" fmla="*/ 2147483647 h 1457"/>
              <a:gd name="T70" fmla="*/ 2147483647 w 1050"/>
              <a:gd name="T71" fmla="*/ 2147483647 h 1457"/>
              <a:gd name="T72" fmla="*/ 2147483647 w 1050"/>
              <a:gd name="T73" fmla="*/ 2147483647 h 1457"/>
              <a:gd name="T74" fmla="*/ 2147483647 w 1050"/>
              <a:gd name="T75" fmla="*/ 2147483647 h 1457"/>
              <a:gd name="T76" fmla="*/ 2147483647 w 1050"/>
              <a:gd name="T77" fmla="*/ 2147483647 h 1457"/>
              <a:gd name="T78" fmla="*/ 2147483647 w 1050"/>
              <a:gd name="T79" fmla="*/ 2147483647 h 1457"/>
              <a:gd name="T80" fmla="*/ 2147483647 w 1050"/>
              <a:gd name="T81" fmla="*/ 2147483647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0"/>
              <a:gd name="T124" fmla="*/ 0 h 1457"/>
              <a:gd name="T125" fmla="*/ 1050 w 1050"/>
              <a:gd name="T126" fmla="*/ 1457 h 14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0" h="1457">
                <a:moveTo>
                  <a:pt x="400" y="0"/>
                </a:moveTo>
                <a:cubicBezTo>
                  <a:pt x="402" y="24"/>
                  <a:pt x="399" y="39"/>
                  <a:pt x="413" y="55"/>
                </a:cubicBezTo>
                <a:cubicBezTo>
                  <a:pt x="415" y="61"/>
                  <a:pt x="422" y="65"/>
                  <a:pt x="423" y="71"/>
                </a:cubicBezTo>
                <a:cubicBezTo>
                  <a:pt x="424" y="78"/>
                  <a:pt x="422" y="86"/>
                  <a:pt x="420" y="93"/>
                </a:cubicBezTo>
                <a:cubicBezTo>
                  <a:pt x="414" y="118"/>
                  <a:pt x="411" y="120"/>
                  <a:pt x="388" y="128"/>
                </a:cubicBezTo>
                <a:cubicBezTo>
                  <a:pt x="369" y="147"/>
                  <a:pt x="323" y="151"/>
                  <a:pt x="298" y="154"/>
                </a:cubicBezTo>
                <a:cubicBezTo>
                  <a:pt x="276" y="161"/>
                  <a:pt x="253" y="161"/>
                  <a:pt x="231" y="163"/>
                </a:cubicBezTo>
                <a:cubicBezTo>
                  <a:pt x="215" y="169"/>
                  <a:pt x="224" y="166"/>
                  <a:pt x="202" y="173"/>
                </a:cubicBezTo>
                <a:cubicBezTo>
                  <a:pt x="188" y="177"/>
                  <a:pt x="188" y="186"/>
                  <a:pt x="173" y="189"/>
                </a:cubicBezTo>
                <a:cubicBezTo>
                  <a:pt x="167" y="195"/>
                  <a:pt x="131" y="227"/>
                  <a:pt x="122" y="231"/>
                </a:cubicBezTo>
                <a:cubicBezTo>
                  <a:pt x="118" y="237"/>
                  <a:pt x="111" y="243"/>
                  <a:pt x="109" y="250"/>
                </a:cubicBezTo>
                <a:cubicBezTo>
                  <a:pt x="108" y="254"/>
                  <a:pt x="108" y="259"/>
                  <a:pt x="106" y="263"/>
                </a:cubicBezTo>
                <a:cubicBezTo>
                  <a:pt x="102" y="269"/>
                  <a:pt x="95" y="273"/>
                  <a:pt x="90" y="279"/>
                </a:cubicBezTo>
                <a:cubicBezTo>
                  <a:pt x="69" y="307"/>
                  <a:pt x="40" y="326"/>
                  <a:pt x="20" y="355"/>
                </a:cubicBezTo>
                <a:cubicBezTo>
                  <a:pt x="14" y="376"/>
                  <a:pt x="9" y="399"/>
                  <a:pt x="0" y="419"/>
                </a:cubicBezTo>
                <a:cubicBezTo>
                  <a:pt x="3" y="446"/>
                  <a:pt x="3" y="477"/>
                  <a:pt x="20" y="499"/>
                </a:cubicBezTo>
                <a:cubicBezTo>
                  <a:pt x="24" y="531"/>
                  <a:pt x="31" y="563"/>
                  <a:pt x="36" y="595"/>
                </a:cubicBezTo>
                <a:cubicBezTo>
                  <a:pt x="37" y="651"/>
                  <a:pt x="10" y="814"/>
                  <a:pt x="103" y="842"/>
                </a:cubicBezTo>
                <a:cubicBezTo>
                  <a:pt x="106" y="844"/>
                  <a:pt x="109" y="846"/>
                  <a:pt x="112" y="848"/>
                </a:cubicBezTo>
                <a:cubicBezTo>
                  <a:pt x="115" y="849"/>
                  <a:pt x="119" y="849"/>
                  <a:pt x="122" y="851"/>
                </a:cubicBezTo>
                <a:cubicBezTo>
                  <a:pt x="140" y="862"/>
                  <a:pt x="147" y="875"/>
                  <a:pt x="170" y="880"/>
                </a:cubicBezTo>
                <a:cubicBezTo>
                  <a:pt x="185" y="897"/>
                  <a:pt x="241" y="916"/>
                  <a:pt x="263" y="922"/>
                </a:cubicBezTo>
                <a:cubicBezTo>
                  <a:pt x="281" y="927"/>
                  <a:pt x="294" y="934"/>
                  <a:pt x="311" y="941"/>
                </a:cubicBezTo>
                <a:cubicBezTo>
                  <a:pt x="359" y="961"/>
                  <a:pt x="411" y="975"/>
                  <a:pt x="461" y="992"/>
                </a:cubicBezTo>
                <a:cubicBezTo>
                  <a:pt x="476" y="1003"/>
                  <a:pt x="467" y="998"/>
                  <a:pt x="490" y="1005"/>
                </a:cubicBezTo>
                <a:cubicBezTo>
                  <a:pt x="493" y="1006"/>
                  <a:pt x="500" y="1008"/>
                  <a:pt x="500" y="1008"/>
                </a:cubicBezTo>
                <a:cubicBezTo>
                  <a:pt x="515" y="1020"/>
                  <a:pt x="567" y="1064"/>
                  <a:pt x="583" y="1069"/>
                </a:cubicBezTo>
                <a:cubicBezTo>
                  <a:pt x="592" y="1080"/>
                  <a:pt x="599" y="1084"/>
                  <a:pt x="612" y="1088"/>
                </a:cubicBezTo>
                <a:cubicBezTo>
                  <a:pt x="623" y="1101"/>
                  <a:pt x="639" y="1113"/>
                  <a:pt x="653" y="1123"/>
                </a:cubicBezTo>
                <a:cubicBezTo>
                  <a:pt x="665" y="1140"/>
                  <a:pt x="702" y="1148"/>
                  <a:pt x="724" y="1152"/>
                </a:cubicBezTo>
                <a:cubicBezTo>
                  <a:pt x="738" y="1163"/>
                  <a:pt x="744" y="1165"/>
                  <a:pt x="762" y="1168"/>
                </a:cubicBezTo>
                <a:cubicBezTo>
                  <a:pt x="774" y="1182"/>
                  <a:pt x="792" y="1199"/>
                  <a:pt x="807" y="1210"/>
                </a:cubicBezTo>
                <a:cubicBezTo>
                  <a:pt x="811" y="1223"/>
                  <a:pt x="819" y="1234"/>
                  <a:pt x="829" y="1242"/>
                </a:cubicBezTo>
                <a:cubicBezTo>
                  <a:pt x="833" y="1254"/>
                  <a:pt x="838" y="1257"/>
                  <a:pt x="848" y="1264"/>
                </a:cubicBezTo>
                <a:cubicBezTo>
                  <a:pt x="861" y="1283"/>
                  <a:pt x="890" y="1308"/>
                  <a:pt x="912" y="1315"/>
                </a:cubicBezTo>
                <a:cubicBezTo>
                  <a:pt x="926" y="1329"/>
                  <a:pt x="942" y="1335"/>
                  <a:pt x="957" y="1347"/>
                </a:cubicBezTo>
                <a:cubicBezTo>
                  <a:pt x="968" y="1356"/>
                  <a:pt x="976" y="1366"/>
                  <a:pt x="989" y="1370"/>
                </a:cubicBezTo>
                <a:cubicBezTo>
                  <a:pt x="1000" y="1380"/>
                  <a:pt x="1006" y="1389"/>
                  <a:pt x="1015" y="1402"/>
                </a:cubicBezTo>
                <a:cubicBezTo>
                  <a:pt x="1019" y="1408"/>
                  <a:pt x="1028" y="1421"/>
                  <a:pt x="1028" y="1421"/>
                </a:cubicBezTo>
                <a:cubicBezTo>
                  <a:pt x="1031" y="1432"/>
                  <a:pt x="1036" y="1439"/>
                  <a:pt x="1044" y="1447"/>
                </a:cubicBezTo>
                <a:cubicBezTo>
                  <a:pt x="1047" y="1457"/>
                  <a:pt x="1050" y="1456"/>
                  <a:pt x="1044" y="1456"/>
                </a:cubicBezTo>
              </a:path>
            </a:pathLst>
          </a:custGeom>
          <a:noFill/>
          <a:ln w="317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2266" name="Freeform 10">
            <a:extLst>
              <a:ext uri="{FF2B5EF4-FFF2-40B4-BE49-F238E27FC236}">
                <a16:creationId xmlns:a16="http://schemas.microsoft.com/office/drawing/2014/main" id="{513A37E8-0D43-4946-9D00-4E84B85F6F0B}"/>
              </a:ext>
            </a:extLst>
          </p:cNvPr>
          <p:cNvSpPr>
            <a:spLocks/>
          </p:cNvSpPr>
          <p:nvPr/>
        </p:nvSpPr>
        <p:spPr bwMode="auto">
          <a:xfrm>
            <a:off x="6797675" y="639763"/>
            <a:ext cx="1511300" cy="854075"/>
          </a:xfrm>
          <a:custGeom>
            <a:avLst/>
            <a:gdLst>
              <a:gd name="T0" fmla="*/ 2147483647 w 952"/>
              <a:gd name="T1" fmla="*/ 0 h 538"/>
              <a:gd name="T2" fmla="*/ 2147483647 w 952"/>
              <a:gd name="T3" fmla="*/ 2147483647 h 538"/>
              <a:gd name="T4" fmla="*/ 2147483647 w 952"/>
              <a:gd name="T5" fmla="*/ 2147483647 h 538"/>
              <a:gd name="T6" fmla="*/ 2147483647 w 952"/>
              <a:gd name="T7" fmla="*/ 2147483647 h 538"/>
              <a:gd name="T8" fmla="*/ 2147483647 w 952"/>
              <a:gd name="T9" fmla="*/ 2147483647 h 538"/>
              <a:gd name="T10" fmla="*/ 2147483647 w 952"/>
              <a:gd name="T11" fmla="*/ 2147483647 h 538"/>
              <a:gd name="T12" fmla="*/ 2147483647 w 952"/>
              <a:gd name="T13" fmla="*/ 2147483647 h 538"/>
              <a:gd name="T14" fmla="*/ 2147483647 w 952"/>
              <a:gd name="T15" fmla="*/ 2147483647 h 538"/>
              <a:gd name="T16" fmla="*/ 2147483647 w 952"/>
              <a:gd name="T17" fmla="*/ 2147483647 h 538"/>
              <a:gd name="T18" fmla="*/ 2147483647 w 952"/>
              <a:gd name="T19" fmla="*/ 2147483647 h 538"/>
              <a:gd name="T20" fmla="*/ 2147483647 w 952"/>
              <a:gd name="T21" fmla="*/ 2147483647 h 538"/>
              <a:gd name="T22" fmla="*/ 2147483647 w 952"/>
              <a:gd name="T23" fmla="*/ 2147483647 h 538"/>
              <a:gd name="T24" fmla="*/ 2147483647 w 952"/>
              <a:gd name="T25" fmla="*/ 2147483647 h 538"/>
              <a:gd name="T26" fmla="*/ 2147483647 w 952"/>
              <a:gd name="T27" fmla="*/ 2147483647 h 538"/>
              <a:gd name="T28" fmla="*/ 0 w 952"/>
              <a:gd name="T29" fmla="*/ 2147483647 h 5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2"/>
              <a:gd name="T46" fmla="*/ 0 h 538"/>
              <a:gd name="T47" fmla="*/ 952 w 952"/>
              <a:gd name="T48" fmla="*/ 538 h 5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2" h="538">
                <a:moveTo>
                  <a:pt x="897" y="0"/>
                </a:moveTo>
                <a:cubicBezTo>
                  <a:pt x="888" y="6"/>
                  <a:pt x="877" y="10"/>
                  <a:pt x="878" y="24"/>
                </a:cubicBezTo>
                <a:cubicBezTo>
                  <a:pt x="882" y="89"/>
                  <a:pt x="899" y="97"/>
                  <a:pt x="945" y="130"/>
                </a:cubicBezTo>
                <a:cubicBezTo>
                  <a:pt x="952" y="149"/>
                  <a:pt x="952" y="157"/>
                  <a:pt x="931" y="163"/>
                </a:cubicBezTo>
                <a:cubicBezTo>
                  <a:pt x="913" y="175"/>
                  <a:pt x="894" y="181"/>
                  <a:pt x="873" y="187"/>
                </a:cubicBezTo>
                <a:cubicBezTo>
                  <a:pt x="835" y="214"/>
                  <a:pt x="744" y="232"/>
                  <a:pt x="696" y="245"/>
                </a:cubicBezTo>
                <a:cubicBezTo>
                  <a:pt x="664" y="253"/>
                  <a:pt x="698" y="245"/>
                  <a:pt x="667" y="259"/>
                </a:cubicBezTo>
                <a:cubicBezTo>
                  <a:pt x="639" y="271"/>
                  <a:pt x="608" y="276"/>
                  <a:pt x="580" y="288"/>
                </a:cubicBezTo>
                <a:cubicBezTo>
                  <a:pt x="563" y="295"/>
                  <a:pt x="550" y="302"/>
                  <a:pt x="532" y="307"/>
                </a:cubicBezTo>
                <a:cubicBezTo>
                  <a:pt x="510" y="323"/>
                  <a:pt x="523" y="315"/>
                  <a:pt x="489" y="327"/>
                </a:cubicBezTo>
                <a:cubicBezTo>
                  <a:pt x="464" y="336"/>
                  <a:pt x="443" y="356"/>
                  <a:pt x="417" y="365"/>
                </a:cubicBezTo>
                <a:cubicBezTo>
                  <a:pt x="400" y="377"/>
                  <a:pt x="353" y="397"/>
                  <a:pt x="331" y="403"/>
                </a:cubicBezTo>
                <a:cubicBezTo>
                  <a:pt x="313" y="430"/>
                  <a:pt x="270" y="443"/>
                  <a:pt x="240" y="451"/>
                </a:cubicBezTo>
                <a:cubicBezTo>
                  <a:pt x="185" y="466"/>
                  <a:pt x="131" y="484"/>
                  <a:pt x="76" y="499"/>
                </a:cubicBezTo>
                <a:cubicBezTo>
                  <a:pt x="57" y="512"/>
                  <a:pt x="14" y="521"/>
                  <a:pt x="0" y="538"/>
                </a:cubicBezTo>
              </a:path>
            </a:pathLst>
          </a:custGeom>
          <a:noFill/>
          <a:ln w="317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2267" name="Freeform 11">
            <a:extLst>
              <a:ext uri="{FF2B5EF4-FFF2-40B4-BE49-F238E27FC236}">
                <a16:creationId xmlns:a16="http://schemas.microsoft.com/office/drawing/2014/main" id="{A15E13C4-B61F-4D85-BEEA-CE55BD3232B1}"/>
              </a:ext>
            </a:extLst>
          </p:cNvPr>
          <p:cNvSpPr>
            <a:spLocks/>
          </p:cNvSpPr>
          <p:nvPr/>
        </p:nvSpPr>
        <p:spPr bwMode="auto">
          <a:xfrm>
            <a:off x="4899025" y="1501775"/>
            <a:ext cx="1898650" cy="876300"/>
          </a:xfrm>
          <a:custGeom>
            <a:avLst/>
            <a:gdLst>
              <a:gd name="T0" fmla="*/ 2147483647 w 1196"/>
              <a:gd name="T1" fmla="*/ 0 h 552"/>
              <a:gd name="T2" fmla="*/ 2147483647 w 1196"/>
              <a:gd name="T3" fmla="*/ 2147483647 h 552"/>
              <a:gd name="T4" fmla="*/ 2147483647 w 1196"/>
              <a:gd name="T5" fmla="*/ 2147483647 h 552"/>
              <a:gd name="T6" fmla="*/ 2147483647 w 1196"/>
              <a:gd name="T7" fmla="*/ 2147483647 h 552"/>
              <a:gd name="T8" fmla="*/ 2147483647 w 1196"/>
              <a:gd name="T9" fmla="*/ 2147483647 h 552"/>
              <a:gd name="T10" fmla="*/ 2147483647 w 1196"/>
              <a:gd name="T11" fmla="*/ 2147483647 h 552"/>
              <a:gd name="T12" fmla="*/ 2147483647 w 1196"/>
              <a:gd name="T13" fmla="*/ 2147483647 h 552"/>
              <a:gd name="T14" fmla="*/ 2147483647 w 1196"/>
              <a:gd name="T15" fmla="*/ 2147483647 h 552"/>
              <a:gd name="T16" fmla="*/ 2147483647 w 1196"/>
              <a:gd name="T17" fmla="*/ 2147483647 h 552"/>
              <a:gd name="T18" fmla="*/ 2147483647 w 1196"/>
              <a:gd name="T19" fmla="*/ 2147483647 h 552"/>
              <a:gd name="T20" fmla="*/ 2147483647 w 1196"/>
              <a:gd name="T21" fmla="*/ 2147483647 h 552"/>
              <a:gd name="T22" fmla="*/ 2147483647 w 1196"/>
              <a:gd name="T23" fmla="*/ 2147483647 h 552"/>
              <a:gd name="T24" fmla="*/ 2147483647 w 1196"/>
              <a:gd name="T25" fmla="*/ 2147483647 h 552"/>
              <a:gd name="T26" fmla="*/ 2147483647 w 1196"/>
              <a:gd name="T27" fmla="*/ 2147483647 h 552"/>
              <a:gd name="T28" fmla="*/ 2147483647 w 1196"/>
              <a:gd name="T29" fmla="*/ 2147483647 h 552"/>
              <a:gd name="T30" fmla="*/ 0 w 1196"/>
              <a:gd name="T31" fmla="*/ 2147483647 h 5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96"/>
              <a:gd name="T49" fmla="*/ 0 h 552"/>
              <a:gd name="T50" fmla="*/ 1196 w 1196"/>
              <a:gd name="T51" fmla="*/ 552 h 5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96" h="552">
                <a:moveTo>
                  <a:pt x="1196" y="0"/>
                </a:moveTo>
                <a:cubicBezTo>
                  <a:pt x="1168" y="6"/>
                  <a:pt x="1144" y="19"/>
                  <a:pt x="1119" y="33"/>
                </a:cubicBezTo>
                <a:cubicBezTo>
                  <a:pt x="1109" y="39"/>
                  <a:pt x="1100" y="46"/>
                  <a:pt x="1090" y="52"/>
                </a:cubicBezTo>
                <a:cubicBezTo>
                  <a:pt x="1081" y="58"/>
                  <a:pt x="1061" y="62"/>
                  <a:pt x="1061" y="62"/>
                </a:cubicBezTo>
                <a:cubicBezTo>
                  <a:pt x="1013" y="96"/>
                  <a:pt x="961" y="103"/>
                  <a:pt x="903" y="110"/>
                </a:cubicBezTo>
                <a:cubicBezTo>
                  <a:pt x="884" y="117"/>
                  <a:pt x="864" y="123"/>
                  <a:pt x="845" y="129"/>
                </a:cubicBezTo>
                <a:cubicBezTo>
                  <a:pt x="815" y="151"/>
                  <a:pt x="766" y="155"/>
                  <a:pt x="730" y="168"/>
                </a:cubicBezTo>
                <a:cubicBezTo>
                  <a:pt x="710" y="175"/>
                  <a:pt x="687" y="171"/>
                  <a:pt x="668" y="182"/>
                </a:cubicBezTo>
                <a:cubicBezTo>
                  <a:pt x="614" y="212"/>
                  <a:pt x="555" y="251"/>
                  <a:pt x="495" y="268"/>
                </a:cubicBezTo>
                <a:cubicBezTo>
                  <a:pt x="476" y="281"/>
                  <a:pt x="445" y="310"/>
                  <a:pt x="423" y="316"/>
                </a:cubicBezTo>
                <a:cubicBezTo>
                  <a:pt x="404" y="344"/>
                  <a:pt x="368" y="361"/>
                  <a:pt x="336" y="369"/>
                </a:cubicBezTo>
                <a:cubicBezTo>
                  <a:pt x="316" y="384"/>
                  <a:pt x="287" y="399"/>
                  <a:pt x="264" y="408"/>
                </a:cubicBezTo>
                <a:cubicBezTo>
                  <a:pt x="253" y="412"/>
                  <a:pt x="231" y="417"/>
                  <a:pt x="231" y="417"/>
                </a:cubicBezTo>
                <a:cubicBezTo>
                  <a:pt x="207" y="433"/>
                  <a:pt x="179" y="438"/>
                  <a:pt x="154" y="451"/>
                </a:cubicBezTo>
                <a:cubicBezTo>
                  <a:pt x="136" y="460"/>
                  <a:pt x="121" y="470"/>
                  <a:pt x="101" y="475"/>
                </a:cubicBezTo>
                <a:cubicBezTo>
                  <a:pt x="73" y="503"/>
                  <a:pt x="36" y="534"/>
                  <a:pt x="0" y="552"/>
                </a:cubicBezTo>
              </a:path>
            </a:pathLst>
          </a:custGeom>
          <a:noFill/>
          <a:ln w="317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2268" name="Freeform 12">
            <a:extLst>
              <a:ext uri="{FF2B5EF4-FFF2-40B4-BE49-F238E27FC236}">
                <a16:creationId xmlns:a16="http://schemas.microsoft.com/office/drawing/2014/main" id="{CEB4D5CE-3F32-43E9-8174-738286541D69}"/>
              </a:ext>
            </a:extLst>
          </p:cNvPr>
          <p:cNvSpPr>
            <a:spLocks/>
          </p:cNvSpPr>
          <p:nvPr/>
        </p:nvSpPr>
        <p:spPr bwMode="auto">
          <a:xfrm>
            <a:off x="5386388" y="1493838"/>
            <a:ext cx="1425575" cy="1508125"/>
          </a:xfrm>
          <a:custGeom>
            <a:avLst/>
            <a:gdLst>
              <a:gd name="T0" fmla="*/ 2147483647 w 898"/>
              <a:gd name="T1" fmla="*/ 0 h 950"/>
              <a:gd name="T2" fmla="*/ 2147483647 w 898"/>
              <a:gd name="T3" fmla="*/ 2147483647 h 950"/>
              <a:gd name="T4" fmla="*/ 2147483647 w 898"/>
              <a:gd name="T5" fmla="*/ 2147483647 h 950"/>
              <a:gd name="T6" fmla="*/ 2147483647 w 898"/>
              <a:gd name="T7" fmla="*/ 2147483647 h 950"/>
              <a:gd name="T8" fmla="*/ 2147483647 w 898"/>
              <a:gd name="T9" fmla="*/ 2147483647 h 950"/>
              <a:gd name="T10" fmla="*/ 2147483647 w 898"/>
              <a:gd name="T11" fmla="*/ 2147483647 h 950"/>
              <a:gd name="T12" fmla="*/ 2147483647 w 898"/>
              <a:gd name="T13" fmla="*/ 2147483647 h 950"/>
              <a:gd name="T14" fmla="*/ 2147483647 w 898"/>
              <a:gd name="T15" fmla="*/ 2147483647 h 950"/>
              <a:gd name="T16" fmla="*/ 2147483647 w 898"/>
              <a:gd name="T17" fmla="*/ 2147483647 h 950"/>
              <a:gd name="T18" fmla="*/ 2147483647 w 898"/>
              <a:gd name="T19" fmla="*/ 2147483647 h 950"/>
              <a:gd name="T20" fmla="*/ 2147483647 w 898"/>
              <a:gd name="T21" fmla="*/ 2147483647 h 950"/>
              <a:gd name="T22" fmla="*/ 2147483647 w 898"/>
              <a:gd name="T23" fmla="*/ 2147483647 h 950"/>
              <a:gd name="T24" fmla="*/ 2147483647 w 898"/>
              <a:gd name="T25" fmla="*/ 2147483647 h 950"/>
              <a:gd name="T26" fmla="*/ 2147483647 w 898"/>
              <a:gd name="T27" fmla="*/ 2147483647 h 950"/>
              <a:gd name="T28" fmla="*/ 2147483647 w 898"/>
              <a:gd name="T29" fmla="*/ 2147483647 h 950"/>
              <a:gd name="T30" fmla="*/ 2147483647 w 898"/>
              <a:gd name="T31" fmla="*/ 2147483647 h 950"/>
              <a:gd name="T32" fmla="*/ 2147483647 w 898"/>
              <a:gd name="T33" fmla="*/ 2147483647 h 950"/>
              <a:gd name="T34" fmla="*/ 2147483647 w 898"/>
              <a:gd name="T35" fmla="*/ 2147483647 h 950"/>
              <a:gd name="T36" fmla="*/ 2147483647 w 898"/>
              <a:gd name="T37" fmla="*/ 2147483647 h 950"/>
              <a:gd name="T38" fmla="*/ 2147483647 w 898"/>
              <a:gd name="T39" fmla="*/ 2147483647 h 950"/>
              <a:gd name="T40" fmla="*/ 2147483647 w 898"/>
              <a:gd name="T41" fmla="*/ 2147483647 h 950"/>
              <a:gd name="T42" fmla="*/ 2147483647 w 898"/>
              <a:gd name="T43" fmla="*/ 2147483647 h 950"/>
              <a:gd name="T44" fmla="*/ 2147483647 w 898"/>
              <a:gd name="T45" fmla="*/ 2147483647 h 9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98"/>
              <a:gd name="T70" fmla="*/ 0 h 950"/>
              <a:gd name="T71" fmla="*/ 898 w 898"/>
              <a:gd name="T72" fmla="*/ 950 h 9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98" h="950">
                <a:moveTo>
                  <a:pt x="898" y="0"/>
                </a:moveTo>
                <a:cubicBezTo>
                  <a:pt x="888" y="16"/>
                  <a:pt x="879" y="53"/>
                  <a:pt x="879" y="53"/>
                </a:cubicBezTo>
                <a:cubicBezTo>
                  <a:pt x="883" y="90"/>
                  <a:pt x="886" y="133"/>
                  <a:pt x="898" y="168"/>
                </a:cubicBezTo>
                <a:cubicBezTo>
                  <a:pt x="893" y="209"/>
                  <a:pt x="886" y="288"/>
                  <a:pt x="865" y="326"/>
                </a:cubicBezTo>
                <a:cubicBezTo>
                  <a:pt x="819" y="408"/>
                  <a:pt x="700" y="421"/>
                  <a:pt x="615" y="427"/>
                </a:cubicBezTo>
                <a:cubicBezTo>
                  <a:pt x="580" y="433"/>
                  <a:pt x="532" y="437"/>
                  <a:pt x="500" y="456"/>
                </a:cubicBezTo>
                <a:cubicBezTo>
                  <a:pt x="480" y="468"/>
                  <a:pt x="462" y="482"/>
                  <a:pt x="442" y="494"/>
                </a:cubicBezTo>
                <a:cubicBezTo>
                  <a:pt x="435" y="514"/>
                  <a:pt x="421" y="528"/>
                  <a:pt x="413" y="547"/>
                </a:cubicBezTo>
                <a:cubicBezTo>
                  <a:pt x="408" y="559"/>
                  <a:pt x="403" y="581"/>
                  <a:pt x="394" y="590"/>
                </a:cubicBezTo>
                <a:cubicBezTo>
                  <a:pt x="386" y="598"/>
                  <a:pt x="374" y="599"/>
                  <a:pt x="365" y="605"/>
                </a:cubicBezTo>
                <a:cubicBezTo>
                  <a:pt x="346" y="635"/>
                  <a:pt x="314" y="647"/>
                  <a:pt x="289" y="672"/>
                </a:cubicBezTo>
                <a:cubicBezTo>
                  <a:pt x="285" y="676"/>
                  <a:pt x="283" y="682"/>
                  <a:pt x="279" y="686"/>
                </a:cubicBezTo>
                <a:cubicBezTo>
                  <a:pt x="269" y="695"/>
                  <a:pt x="256" y="702"/>
                  <a:pt x="245" y="710"/>
                </a:cubicBezTo>
                <a:cubicBezTo>
                  <a:pt x="236" y="717"/>
                  <a:pt x="217" y="729"/>
                  <a:pt x="217" y="729"/>
                </a:cubicBezTo>
                <a:cubicBezTo>
                  <a:pt x="191" y="768"/>
                  <a:pt x="224" y="725"/>
                  <a:pt x="193" y="749"/>
                </a:cubicBezTo>
                <a:cubicBezTo>
                  <a:pt x="182" y="757"/>
                  <a:pt x="174" y="768"/>
                  <a:pt x="164" y="777"/>
                </a:cubicBezTo>
                <a:cubicBezTo>
                  <a:pt x="156" y="785"/>
                  <a:pt x="145" y="790"/>
                  <a:pt x="135" y="797"/>
                </a:cubicBezTo>
                <a:cubicBezTo>
                  <a:pt x="125" y="803"/>
                  <a:pt x="106" y="816"/>
                  <a:pt x="106" y="816"/>
                </a:cubicBezTo>
                <a:cubicBezTo>
                  <a:pt x="103" y="821"/>
                  <a:pt x="101" y="827"/>
                  <a:pt x="97" y="830"/>
                </a:cubicBezTo>
                <a:cubicBezTo>
                  <a:pt x="93" y="833"/>
                  <a:pt x="86" y="831"/>
                  <a:pt x="82" y="835"/>
                </a:cubicBezTo>
                <a:cubicBezTo>
                  <a:pt x="63" y="854"/>
                  <a:pt x="67" y="875"/>
                  <a:pt x="44" y="883"/>
                </a:cubicBezTo>
                <a:cubicBezTo>
                  <a:pt x="31" y="899"/>
                  <a:pt x="17" y="909"/>
                  <a:pt x="5" y="926"/>
                </a:cubicBezTo>
                <a:cubicBezTo>
                  <a:pt x="0" y="944"/>
                  <a:pt x="1" y="936"/>
                  <a:pt x="1" y="950"/>
                </a:cubicBezTo>
              </a:path>
            </a:pathLst>
          </a:custGeom>
          <a:noFill/>
          <a:ln w="31750">
            <a:solidFill>
              <a:schemeClr val="accent2"/>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D6152A4-9EDC-44CE-9FE1-47F5CA7493EE}"/>
              </a:ext>
            </a:extLst>
          </p:cNvPr>
          <p:cNvSpPr txBox="1"/>
          <p:nvPr/>
        </p:nvSpPr>
        <p:spPr>
          <a:xfrm>
            <a:off x="152400" y="3841649"/>
            <a:ext cx="8912942" cy="1938992"/>
          </a:xfrm>
          <a:prstGeom prst="rect">
            <a:avLst/>
          </a:prstGeom>
          <a:noFill/>
        </p:spPr>
        <p:txBody>
          <a:bodyPr wrap="square">
            <a:spAutoFit/>
          </a:bodyPr>
          <a:lstStyle/>
          <a:p>
            <a:pPr>
              <a:defRPr/>
            </a:pPr>
            <a:r>
              <a:rPr lang="en-US" sz="4000" b="1" dirty="0">
                <a:solidFill>
                  <a:schemeClr val="tx2"/>
                </a:solidFill>
                <a:latin typeface="Arial" panose="020B0604020202020204" pitchFamily="34" charset="0"/>
                <a:ea typeface="Roboto" panose="02000000000000000000" pitchFamily="2" charset="0"/>
                <a:cs typeface="Arial" panose="020B0604020202020204" pitchFamily="34" charset="0"/>
              </a:rPr>
              <a:t>Grade Reversals Must be Designed in Natural Drainages to Prevent Water Diversion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52262"/>
                                        </p:tgtEl>
                                        <p:attrNameLst>
                                          <p:attrName>style.visibility</p:attrName>
                                        </p:attrNameLst>
                                      </p:cBhvr>
                                      <p:to>
                                        <p:strVal val="visible"/>
                                      </p:to>
                                    </p:set>
                                    <p:animEffect transition="in" filter="wipe(up)">
                                      <p:cBhvr>
                                        <p:cTn id="7" dur="1000"/>
                                        <p:tgtEl>
                                          <p:spTgt spid="352262"/>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352263"/>
                                        </p:tgtEl>
                                        <p:attrNameLst>
                                          <p:attrName>style.visibility</p:attrName>
                                        </p:attrNameLst>
                                      </p:cBhvr>
                                      <p:to>
                                        <p:strVal val="visible"/>
                                      </p:to>
                                    </p:set>
                                    <p:animEffect transition="in" filter="wipe(up)">
                                      <p:cBhvr>
                                        <p:cTn id="11" dur="1000"/>
                                        <p:tgtEl>
                                          <p:spTgt spid="35226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352263"/>
                                        </p:tgtEl>
                                        <p:attrNameLst>
                                          <p:attrName>style.visibility</p:attrName>
                                        </p:attrNameLst>
                                      </p:cBhvr>
                                      <p:to>
                                        <p:strVal val="hidden"/>
                                      </p:to>
                                    </p:set>
                                  </p:childTnLst>
                                </p:cTn>
                              </p:par>
                            </p:childTnLst>
                          </p:cTn>
                        </p:par>
                        <p:par>
                          <p:cTn id="16" fill="hold" nodeType="afterGroup">
                            <p:stCondLst>
                              <p:cond delay="0"/>
                            </p:stCondLst>
                            <p:childTnLst>
                              <p:par>
                                <p:cTn id="17" presetID="22" presetClass="entr" presetSubtype="1" fill="hold" nodeType="afterEffect">
                                  <p:stCondLst>
                                    <p:cond delay="0"/>
                                  </p:stCondLst>
                                  <p:childTnLst>
                                    <p:set>
                                      <p:cBhvr>
                                        <p:cTn id="18" dur="1" fill="hold">
                                          <p:stCondLst>
                                            <p:cond delay="0"/>
                                          </p:stCondLst>
                                        </p:cTn>
                                        <p:tgtEl>
                                          <p:spTgt spid="352264"/>
                                        </p:tgtEl>
                                        <p:attrNameLst>
                                          <p:attrName>style.visibility</p:attrName>
                                        </p:attrNameLst>
                                      </p:cBhvr>
                                      <p:to>
                                        <p:strVal val="visible"/>
                                      </p:to>
                                    </p:set>
                                    <p:animEffect transition="in" filter="wipe(up)">
                                      <p:cBhvr>
                                        <p:cTn id="19" dur="1000"/>
                                        <p:tgtEl>
                                          <p:spTgt spid="35226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52266"/>
                                        </p:tgtEl>
                                        <p:attrNameLst>
                                          <p:attrName>style.visibility</p:attrName>
                                        </p:attrNameLst>
                                      </p:cBhvr>
                                      <p:to>
                                        <p:strVal val="visible"/>
                                      </p:to>
                                    </p:set>
                                    <p:animEffect transition="in" filter="wipe(up)">
                                      <p:cBhvr>
                                        <p:cTn id="24" dur="1000"/>
                                        <p:tgtEl>
                                          <p:spTgt spid="352266"/>
                                        </p:tgtEl>
                                      </p:cBhvr>
                                    </p:animEffect>
                                  </p:childTnLst>
                                </p:cTn>
                              </p:par>
                            </p:childTnLst>
                          </p:cTn>
                        </p:par>
                        <p:par>
                          <p:cTn id="25" fill="hold" nodeType="afterGroup">
                            <p:stCondLst>
                              <p:cond delay="1000"/>
                            </p:stCondLst>
                            <p:childTnLst>
                              <p:par>
                                <p:cTn id="26" presetID="22" presetClass="entr" presetSubtype="1" fill="hold" nodeType="afterEffect">
                                  <p:stCondLst>
                                    <p:cond delay="0"/>
                                  </p:stCondLst>
                                  <p:childTnLst>
                                    <p:set>
                                      <p:cBhvr>
                                        <p:cTn id="27" dur="1" fill="hold">
                                          <p:stCondLst>
                                            <p:cond delay="0"/>
                                          </p:stCondLst>
                                        </p:cTn>
                                        <p:tgtEl>
                                          <p:spTgt spid="352267"/>
                                        </p:tgtEl>
                                        <p:attrNameLst>
                                          <p:attrName>style.visibility</p:attrName>
                                        </p:attrNameLst>
                                      </p:cBhvr>
                                      <p:to>
                                        <p:strVal val="visible"/>
                                      </p:to>
                                    </p:set>
                                    <p:animEffect transition="in" filter="wipe(up)">
                                      <p:cBhvr>
                                        <p:cTn id="28" dur="1000"/>
                                        <p:tgtEl>
                                          <p:spTgt spid="35226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352267"/>
                                        </p:tgtEl>
                                        <p:attrNameLst>
                                          <p:attrName>style.visibility</p:attrName>
                                        </p:attrNameLst>
                                      </p:cBhvr>
                                      <p:to>
                                        <p:strVal val="hidden"/>
                                      </p:to>
                                    </p:set>
                                  </p:childTnLst>
                                </p:cTn>
                              </p:par>
                            </p:childTnLst>
                          </p:cTn>
                        </p:par>
                        <p:par>
                          <p:cTn id="33" fill="hold" nodeType="afterGroup">
                            <p:stCondLst>
                              <p:cond delay="0"/>
                            </p:stCondLst>
                            <p:childTnLst>
                              <p:par>
                                <p:cTn id="34" presetID="22" presetClass="entr" presetSubtype="1" fill="hold" nodeType="afterEffect">
                                  <p:stCondLst>
                                    <p:cond delay="0"/>
                                  </p:stCondLst>
                                  <p:childTnLst>
                                    <p:set>
                                      <p:cBhvr>
                                        <p:cTn id="35" dur="1" fill="hold">
                                          <p:stCondLst>
                                            <p:cond delay="0"/>
                                          </p:stCondLst>
                                        </p:cTn>
                                        <p:tgtEl>
                                          <p:spTgt spid="352268"/>
                                        </p:tgtEl>
                                        <p:attrNameLst>
                                          <p:attrName>style.visibility</p:attrName>
                                        </p:attrNameLst>
                                      </p:cBhvr>
                                      <p:to>
                                        <p:strVal val="visible"/>
                                      </p:to>
                                    </p:set>
                                    <p:animEffect transition="in" filter="wipe(up)">
                                      <p:cBhvr>
                                        <p:cTn id="36" dur="1000"/>
                                        <p:tgtEl>
                                          <p:spTgt spid="352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3F37C-9909-4F5C-99EF-061C6E0404BD}"/>
              </a:ext>
            </a:extLst>
          </p:cNvPr>
          <p:cNvSpPr/>
          <p:nvPr/>
        </p:nvSpPr>
        <p:spPr>
          <a:xfrm>
            <a:off x="0" y="-317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7C6F9B-5E68-41F0-BB4A-D90995C2CB8A}"/>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826" name="Picture 4" descr="DSCN0504">
            <a:extLst>
              <a:ext uri="{FF2B5EF4-FFF2-40B4-BE49-F238E27FC236}">
                <a16:creationId xmlns:a16="http://schemas.microsoft.com/office/drawing/2014/main" id="{F3D1A8A3-99CB-43D0-8678-297F90BA4AAF}"/>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76200" y="76200"/>
            <a:ext cx="89916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4" name="Line 24">
            <a:extLst>
              <a:ext uri="{FF2B5EF4-FFF2-40B4-BE49-F238E27FC236}">
                <a16:creationId xmlns:a16="http://schemas.microsoft.com/office/drawing/2014/main" id="{79C12DC8-FECD-4F1A-AAE1-9948E535EFF5}"/>
              </a:ext>
            </a:extLst>
          </p:cNvPr>
          <p:cNvSpPr>
            <a:spLocks noChangeShapeType="1"/>
          </p:cNvSpPr>
          <p:nvPr/>
        </p:nvSpPr>
        <p:spPr bwMode="auto">
          <a:xfrm flipV="1">
            <a:off x="5029200" y="2667000"/>
            <a:ext cx="1524000" cy="228600"/>
          </a:xfrm>
          <a:prstGeom prst="line">
            <a:avLst/>
          </a:prstGeom>
          <a:noFill/>
          <a:ln w="60325">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30105" name="Line 25">
            <a:extLst>
              <a:ext uri="{FF2B5EF4-FFF2-40B4-BE49-F238E27FC236}">
                <a16:creationId xmlns:a16="http://schemas.microsoft.com/office/drawing/2014/main" id="{A4A64584-7844-4D9D-9BC0-7AB0EC11FEC3}"/>
              </a:ext>
            </a:extLst>
          </p:cNvPr>
          <p:cNvSpPr>
            <a:spLocks noChangeShapeType="1"/>
          </p:cNvSpPr>
          <p:nvPr/>
        </p:nvSpPr>
        <p:spPr bwMode="auto">
          <a:xfrm flipH="1" flipV="1">
            <a:off x="3505200" y="2667000"/>
            <a:ext cx="1524000" cy="228600"/>
          </a:xfrm>
          <a:prstGeom prst="line">
            <a:avLst/>
          </a:prstGeom>
          <a:noFill/>
          <a:ln w="60325">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30114" name="Freeform 34">
            <a:extLst>
              <a:ext uri="{FF2B5EF4-FFF2-40B4-BE49-F238E27FC236}">
                <a16:creationId xmlns:a16="http://schemas.microsoft.com/office/drawing/2014/main" id="{FC349F24-F457-48CD-AC80-3942C9621601}"/>
              </a:ext>
            </a:extLst>
          </p:cNvPr>
          <p:cNvSpPr>
            <a:spLocks/>
          </p:cNvSpPr>
          <p:nvPr/>
        </p:nvSpPr>
        <p:spPr bwMode="auto">
          <a:xfrm>
            <a:off x="822325" y="2759075"/>
            <a:ext cx="8240713" cy="212725"/>
          </a:xfrm>
          <a:custGeom>
            <a:avLst/>
            <a:gdLst>
              <a:gd name="T0" fmla="*/ 2147483647 w 5191"/>
              <a:gd name="T1" fmla="*/ 2147483647 h 217"/>
              <a:gd name="T2" fmla="*/ 2147483647 w 5191"/>
              <a:gd name="T3" fmla="*/ 2147483647 h 217"/>
              <a:gd name="T4" fmla="*/ 2147483647 w 5191"/>
              <a:gd name="T5" fmla="*/ 2147483647 h 217"/>
              <a:gd name="T6" fmla="*/ 2147483647 w 5191"/>
              <a:gd name="T7" fmla="*/ 2147483647 h 217"/>
              <a:gd name="T8" fmla="*/ 2147483647 w 5191"/>
              <a:gd name="T9" fmla="*/ 2147483647 h 217"/>
              <a:gd name="T10" fmla="*/ 2147483647 w 5191"/>
              <a:gd name="T11" fmla="*/ 2147483647 h 217"/>
              <a:gd name="T12" fmla="*/ 2147483647 w 5191"/>
              <a:gd name="T13" fmla="*/ 2147483647 h 217"/>
              <a:gd name="T14" fmla="*/ 2147483647 w 5191"/>
              <a:gd name="T15" fmla="*/ 2147483647 h 217"/>
              <a:gd name="T16" fmla="*/ 2147483647 w 5191"/>
              <a:gd name="T17" fmla="*/ 2147483647 h 217"/>
              <a:gd name="T18" fmla="*/ 2147483647 w 5191"/>
              <a:gd name="T19" fmla="*/ 2147483647 h 217"/>
              <a:gd name="T20" fmla="*/ 2147483647 w 5191"/>
              <a:gd name="T21" fmla="*/ 2147483647 h 217"/>
              <a:gd name="T22" fmla="*/ 2147483647 w 5191"/>
              <a:gd name="T23" fmla="*/ 2147483647 h 217"/>
              <a:gd name="T24" fmla="*/ 2147483647 w 5191"/>
              <a:gd name="T25" fmla="*/ 2147483647 h 217"/>
              <a:gd name="T26" fmla="*/ 2147483647 w 5191"/>
              <a:gd name="T27" fmla="*/ 2147483647 h 217"/>
              <a:gd name="T28" fmla="*/ 2147483647 w 5191"/>
              <a:gd name="T29" fmla="*/ 2147483647 h 217"/>
              <a:gd name="T30" fmla="*/ 0 w 5191"/>
              <a:gd name="T31" fmla="*/ 2147483647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91"/>
              <a:gd name="T49" fmla="*/ 0 h 217"/>
              <a:gd name="T50" fmla="*/ 5191 w 5191"/>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91" h="217">
                <a:moveTo>
                  <a:pt x="5191" y="217"/>
                </a:moveTo>
                <a:cubicBezTo>
                  <a:pt x="5074" y="143"/>
                  <a:pt x="4781" y="161"/>
                  <a:pt x="4702" y="159"/>
                </a:cubicBezTo>
                <a:cubicBezTo>
                  <a:pt x="4474" y="131"/>
                  <a:pt x="4308" y="134"/>
                  <a:pt x="4046" y="130"/>
                </a:cubicBezTo>
                <a:cubicBezTo>
                  <a:pt x="3995" y="119"/>
                  <a:pt x="4022" y="126"/>
                  <a:pt x="3966" y="108"/>
                </a:cubicBezTo>
                <a:cubicBezTo>
                  <a:pt x="3959" y="106"/>
                  <a:pt x="3944" y="101"/>
                  <a:pt x="3944" y="101"/>
                </a:cubicBezTo>
                <a:cubicBezTo>
                  <a:pt x="3691" y="106"/>
                  <a:pt x="3427" y="38"/>
                  <a:pt x="3186" y="115"/>
                </a:cubicBezTo>
                <a:cubicBezTo>
                  <a:pt x="3124" y="135"/>
                  <a:pt x="3053" y="145"/>
                  <a:pt x="2989" y="152"/>
                </a:cubicBezTo>
                <a:cubicBezTo>
                  <a:pt x="2822" y="192"/>
                  <a:pt x="2916" y="166"/>
                  <a:pt x="2552" y="159"/>
                </a:cubicBezTo>
                <a:cubicBezTo>
                  <a:pt x="2414" y="154"/>
                  <a:pt x="2281" y="143"/>
                  <a:pt x="2143" y="137"/>
                </a:cubicBezTo>
                <a:cubicBezTo>
                  <a:pt x="2107" y="129"/>
                  <a:pt x="2070" y="124"/>
                  <a:pt x="2034" y="115"/>
                </a:cubicBezTo>
                <a:cubicBezTo>
                  <a:pt x="1996" y="106"/>
                  <a:pt x="1956" y="81"/>
                  <a:pt x="1917" y="79"/>
                </a:cubicBezTo>
                <a:cubicBezTo>
                  <a:pt x="1830" y="75"/>
                  <a:pt x="1742" y="74"/>
                  <a:pt x="1655" y="71"/>
                </a:cubicBezTo>
                <a:cubicBezTo>
                  <a:pt x="1546" y="36"/>
                  <a:pt x="1433" y="33"/>
                  <a:pt x="1319" y="28"/>
                </a:cubicBezTo>
                <a:cubicBezTo>
                  <a:pt x="1063" y="0"/>
                  <a:pt x="719" y="32"/>
                  <a:pt x="488" y="35"/>
                </a:cubicBezTo>
                <a:cubicBezTo>
                  <a:pt x="338" y="51"/>
                  <a:pt x="193" y="85"/>
                  <a:pt x="43" y="101"/>
                </a:cubicBezTo>
                <a:cubicBezTo>
                  <a:pt x="15" y="110"/>
                  <a:pt x="29" y="108"/>
                  <a:pt x="0" y="108"/>
                </a:cubicBezTo>
              </a:path>
            </a:pathLst>
          </a:custGeom>
          <a:noFill/>
          <a:ln w="476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30114"/>
                                        </p:tgtEl>
                                        <p:attrNameLst>
                                          <p:attrName>style.visibility</p:attrName>
                                        </p:attrNameLst>
                                      </p:cBhvr>
                                      <p:to>
                                        <p:strVal val="visible"/>
                                      </p:to>
                                    </p:set>
                                    <p:animEffect transition="in" filter="wipe(right)">
                                      <p:cBhvr>
                                        <p:cTn id="7" dur="1000"/>
                                        <p:tgtEl>
                                          <p:spTgt spid="430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30104"/>
                                        </p:tgtEl>
                                        <p:attrNameLst>
                                          <p:attrName>style.visibility</p:attrName>
                                        </p:attrNameLst>
                                      </p:cBhvr>
                                      <p:to>
                                        <p:strVal val="visible"/>
                                      </p:to>
                                    </p:set>
                                    <p:animEffect transition="in" filter="wipe(down)">
                                      <p:cBhvr>
                                        <p:cTn id="12" dur="500"/>
                                        <p:tgtEl>
                                          <p:spTgt spid="430104"/>
                                        </p:tgtEl>
                                      </p:cBhvr>
                                    </p:animEffect>
                                  </p:childTnLst>
                                </p:cTn>
                              </p:par>
                              <p:par>
                                <p:cTn id="13" presetID="22" presetClass="entr" presetSubtype="4" fill="hold" nodeType="withEffect">
                                  <p:stCondLst>
                                    <p:cond delay="0"/>
                                  </p:stCondLst>
                                  <p:childTnLst>
                                    <p:set>
                                      <p:cBhvr>
                                        <p:cTn id="14" dur="1" fill="hold">
                                          <p:stCondLst>
                                            <p:cond delay="0"/>
                                          </p:stCondLst>
                                        </p:cTn>
                                        <p:tgtEl>
                                          <p:spTgt spid="430105"/>
                                        </p:tgtEl>
                                        <p:attrNameLst>
                                          <p:attrName>style.visibility</p:attrName>
                                        </p:attrNameLst>
                                      </p:cBhvr>
                                      <p:to>
                                        <p:strVal val="visible"/>
                                      </p:to>
                                    </p:set>
                                    <p:animEffect transition="in" filter="wipe(down)">
                                      <p:cBhvr>
                                        <p:cTn id="15" dur="500"/>
                                        <p:tgtEl>
                                          <p:spTgt spid="430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3EC5B-4328-4B27-BD60-F0D6387D320D}"/>
              </a:ext>
            </a:extLst>
          </p:cNvPr>
          <p:cNvSpPr/>
          <p:nvPr/>
        </p:nvSpPr>
        <p:spPr>
          <a:xfrm>
            <a:off x="0" y="-222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9EE861-F979-4BFE-AB7B-F0EF41FCAD71}"/>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0" name="Picture 2" descr="DSCN0918">
            <a:extLst>
              <a:ext uri="{FF2B5EF4-FFF2-40B4-BE49-F238E27FC236}">
                <a16:creationId xmlns:a16="http://schemas.microsoft.com/office/drawing/2014/main" id="{253ABB00-7A85-46E4-9B18-BA8C28248F26}"/>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76200" y="76200"/>
            <a:ext cx="89916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8" name="Freeform 6">
            <a:extLst>
              <a:ext uri="{FF2B5EF4-FFF2-40B4-BE49-F238E27FC236}">
                <a16:creationId xmlns:a16="http://schemas.microsoft.com/office/drawing/2014/main" id="{0D3B15E3-937D-449A-93D8-E5AC3D57CC59}"/>
              </a:ext>
            </a:extLst>
          </p:cNvPr>
          <p:cNvSpPr>
            <a:spLocks/>
          </p:cNvSpPr>
          <p:nvPr/>
        </p:nvSpPr>
        <p:spPr bwMode="auto">
          <a:xfrm>
            <a:off x="2590800" y="3352800"/>
            <a:ext cx="457200" cy="3368675"/>
          </a:xfrm>
          <a:custGeom>
            <a:avLst/>
            <a:gdLst>
              <a:gd name="T0" fmla="*/ 2147483647 w 156"/>
              <a:gd name="T1" fmla="*/ 2147483647 h 2122"/>
              <a:gd name="T2" fmla="*/ 2147483647 w 156"/>
              <a:gd name="T3" fmla="*/ 2147483647 h 2122"/>
              <a:gd name="T4" fmla="*/ 2147483647 w 156"/>
              <a:gd name="T5" fmla="*/ 2147483647 h 2122"/>
              <a:gd name="T6" fmla="*/ 2147483647 w 156"/>
              <a:gd name="T7" fmla="*/ 2147483647 h 2122"/>
              <a:gd name="T8" fmla="*/ 2147483647 w 156"/>
              <a:gd name="T9" fmla="*/ 2147483647 h 2122"/>
              <a:gd name="T10" fmla="*/ 2147483647 w 156"/>
              <a:gd name="T11" fmla="*/ 2147483647 h 2122"/>
              <a:gd name="T12" fmla="*/ 2147483647 w 156"/>
              <a:gd name="T13" fmla="*/ 2147483647 h 2122"/>
              <a:gd name="T14" fmla="*/ 2147483647 w 156"/>
              <a:gd name="T15" fmla="*/ 2147483647 h 2122"/>
              <a:gd name="T16" fmla="*/ 2147483647 w 156"/>
              <a:gd name="T17" fmla="*/ 2147483647 h 2122"/>
              <a:gd name="T18" fmla="*/ 2147483647 w 156"/>
              <a:gd name="T19" fmla="*/ 2147483647 h 2122"/>
              <a:gd name="T20" fmla="*/ 2147483647 w 156"/>
              <a:gd name="T21" fmla="*/ 2147483647 h 2122"/>
              <a:gd name="T22" fmla="*/ 2147483647 w 156"/>
              <a:gd name="T23" fmla="*/ 0 h 2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122"/>
              <a:gd name="T38" fmla="*/ 156 w 156"/>
              <a:gd name="T39" fmla="*/ 2122 h 2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122">
                <a:moveTo>
                  <a:pt x="67" y="2122"/>
                </a:moveTo>
                <a:cubicBezTo>
                  <a:pt x="61" y="2075"/>
                  <a:pt x="52" y="2029"/>
                  <a:pt x="45" y="1983"/>
                </a:cubicBezTo>
                <a:cubicBezTo>
                  <a:pt x="53" y="1905"/>
                  <a:pt x="62" y="1837"/>
                  <a:pt x="67" y="1757"/>
                </a:cubicBezTo>
                <a:cubicBezTo>
                  <a:pt x="59" y="1701"/>
                  <a:pt x="49" y="1645"/>
                  <a:pt x="37" y="1590"/>
                </a:cubicBezTo>
                <a:cubicBezTo>
                  <a:pt x="32" y="1525"/>
                  <a:pt x="24" y="1471"/>
                  <a:pt x="15" y="1407"/>
                </a:cubicBezTo>
                <a:cubicBezTo>
                  <a:pt x="6" y="1230"/>
                  <a:pt x="0" y="1064"/>
                  <a:pt x="37" y="890"/>
                </a:cubicBezTo>
                <a:cubicBezTo>
                  <a:pt x="57" y="690"/>
                  <a:pt x="33" y="971"/>
                  <a:pt x="37" y="613"/>
                </a:cubicBezTo>
                <a:cubicBezTo>
                  <a:pt x="39" y="487"/>
                  <a:pt x="47" y="360"/>
                  <a:pt x="52" y="234"/>
                </a:cubicBezTo>
                <a:cubicBezTo>
                  <a:pt x="53" y="199"/>
                  <a:pt x="57" y="141"/>
                  <a:pt x="74" y="110"/>
                </a:cubicBezTo>
                <a:cubicBezTo>
                  <a:pt x="82" y="95"/>
                  <a:pt x="103" y="66"/>
                  <a:pt x="103" y="66"/>
                </a:cubicBezTo>
                <a:cubicBezTo>
                  <a:pt x="112" y="39"/>
                  <a:pt x="107" y="43"/>
                  <a:pt x="132" y="22"/>
                </a:cubicBezTo>
                <a:cubicBezTo>
                  <a:pt x="156" y="2"/>
                  <a:pt x="154" y="18"/>
                  <a:pt x="154" y="0"/>
                </a:cubicBezTo>
              </a:path>
            </a:pathLst>
          </a:custGeom>
          <a:noFill/>
          <a:ln w="508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3159" name="Freeform 7">
            <a:extLst>
              <a:ext uri="{FF2B5EF4-FFF2-40B4-BE49-F238E27FC236}">
                <a16:creationId xmlns:a16="http://schemas.microsoft.com/office/drawing/2014/main" id="{C209D746-7799-4D9D-A095-43809F488373}"/>
              </a:ext>
            </a:extLst>
          </p:cNvPr>
          <p:cNvSpPr>
            <a:spLocks/>
          </p:cNvSpPr>
          <p:nvPr/>
        </p:nvSpPr>
        <p:spPr bwMode="auto">
          <a:xfrm>
            <a:off x="3124200" y="2568575"/>
            <a:ext cx="2628900" cy="708025"/>
          </a:xfrm>
          <a:custGeom>
            <a:avLst/>
            <a:gdLst>
              <a:gd name="T0" fmla="*/ 0 w 1648"/>
              <a:gd name="T1" fmla="*/ 2147483647 h 518"/>
              <a:gd name="T2" fmla="*/ 2147483647 w 1648"/>
              <a:gd name="T3" fmla="*/ 2147483647 h 518"/>
              <a:gd name="T4" fmla="*/ 2147483647 w 1648"/>
              <a:gd name="T5" fmla="*/ 2147483647 h 518"/>
              <a:gd name="T6" fmla="*/ 2147483647 w 1648"/>
              <a:gd name="T7" fmla="*/ 2147483647 h 518"/>
              <a:gd name="T8" fmla="*/ 2147483647 w 1648"/>
              <a:gd name="T9" fmla="*/ 2147483647 h 518"/>
              <a:gd name="T10" fmla="*/ 2147483647 w 1648"/>
              <a:gd name="T11" fmla="*/ 2147483647 h 518"/>
              <a:gd name="T12" fmla="*/ 2147483647 w 1648"/>
              <a:gd name="T13" fmla="*/ 2147483647 h 518"/>
              <a:gd name="T14" fmla="*/ 2147483647 w 1648"/>
              <a:gd name="T15" fmla="*/ 2147483647 h 518"/>
              <a:gd name="T16" fmla="*/ 2147483647 w 1648"/>
              <a:gd name="T17" fmla="*/ 2147483647 h 518"/>
              <a:gd name="T18" fmla="*/ 2147483647 w 1648"/>
              <a:gd name="T19" fmla="*/ 2147483647 h 518"/>
              <a:gd name="T20" fmla="*/ 2147483647 w 1648"/>
              <a:gd name="T21" fmla="*/ 2147483647 h 518"/>
              <a:gd name="T22" fmla="*/ 2147483647 w 1648"/>
              <a:gd name="T23" fmla="*/ 2147483647 h 518"/>
              <a:gd name="T24" fmla="*/ 2147483647 w 1648"/>
              <a:gd name="T25" fmla="*/ 2147483647 h 518"/>
              <a:gd name="T26" fmla="*/ 2147483647 w 1648"/>
              <a:gd name="T27" fmla="*/ 2147483647 h 5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48"/>
              <a:gd name="T43" fmla="*/ 0 h 518"/>
              <a:gd name="T44" fmla="*/ 1648 w 1648"/>
              <a:gd name="T45" fmla="*/ 518 h 5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48" h="518">
                <a:moveTo>
                  <a:pt x="0" y="518"/>
                </a:moveTo>
                <a:cubicBezTo>
                  <a:pt x="112" y="513"/>
                  <a:pt x="152" y="502"/>
                  <a:pt x="248" y="489"/>
                </a:cubicBezTo>
                <a:cubicBezTo>
                  <a:pt x="322" y="465"/>
                  <a:pt x="392" y="433"/>
                  <a:pt x="467" y="409"/>
                </a:cubicBezTo>
                <a:cubicBezTo>
                  <a:pt x="516" y="374"/>
                  <a:pt x="590" y="359"/>
                  <a:pt x="649" y="351"/>
                </a:cubicBezTo>
                <a:cubicBezTo>
                  <a:pt x="704" y="331"/>
                  <a:pt x="761" y="300"/>
                  <a:pt x="817" y="285"/>
                </a:cubicBezTo>
                <a:cubicBezTo>
                  <a:pt x="889" y="265"/>
                  <a:pt x="794" y="295"/>
                  <a:pt x="889" y="263"/>
                </a:cubicBezTo>
                <a:cubicBezTo>
                  <a:pt x="896" y="261"/>
                  <a:pt x="911" y="256"/>
                  <a:pt x="911" y="256"/>
                </a:cubicBezTo>
                <a:cubicBezTo>
                  <a:pt x="918" y="251"/>
                  <a:pt x="925" y="245"/>
                  <a:pt x="933" y="241"/>
                </a:cubicBezTo>
                <a:cubicBezTo>
                  <a:pt x="947" y="235"/>
                  <a:pt x="977" y="227"/>
                  <a:pt x="977" y="227"/>
                </a:cubicBezTo>
                <a:cubicBezTo>
                  <a:pt x="1005" y="208"/>
                  <a:pt x="1036" y="208"/>
                  <a:pt x="1064" y="190"/>
                </a:cubicBezTo>
                <a:cubicBezTo>
                  <a:pt x="1139" y="142"/>
                  <a:pt x="1232" y="115"/>
                  <a:pt x="1320" y="103"/>
                </a:cubicBezTo>
                <a:cubicBezTo>
                  <a:pt x="1375" y="82"/>
                  <a:pt x="1431" y="71"/>
                  <a:pt x="1487" y="52"/>
                </a:cubicBezTo>
                <a:cubicBezTo>
                  <a:pt x="1534" y="36"/>
                  <a:pt x="1569" y="16"/>
                  <a:pt x="1619" y="8"/>
                </a:cubicBezTo>
                <a:cubicBezTo>
                  <a:pt x="1643" y="0"/>
                  <a:pt x="1633" y="1"/>
                  <a:pt x="1648" y="1"/>
                </a:cubicBezTo>
              </a:path>
            </a:pathLst>
          </a:custGeom>
          <a:noFill/>
          <a:ln w="508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3160" name="Freeform 8">
            <a:extLst>
              <a:ext uri="{FF2B5EF4-FFF2-40B4-BE49-F238E27FC236}">
                <a16:creationId xmlns:a16="http://schemas.microsoft.com/office/drawing/2014/main" id="{B7079205-A4A2-4FBF-B35F-AA44AAF22CB0}"/>
              </a:ext>
            </a:extLst>
          </p:cNvPr>
          <p:cNvSpPr>
            <a:spLocks/>
          </p:cNvSpPr>
          <p:nvPr/>
        </p:nvSpPr>
        <p:spPr bwMode="auto">
          <a:xfrm>
            <a:off x="6667500" y="2520950"/>
            <a:ext cx="1435100" cy="36513"/>
          </a:xfrm>
          <a:custGeom>
            <a:avLst/>
            <a:gdLst>
              <a:gd name="T0" fmla="*/ 0 w 904"/>
              <a:gd name="T1" fmla="*/ 2147483647 h 23"/>
              <a:gd name="T2" fmla="*/ 2147483647 w 904"/>
              <a:gd name="T3" fmla="*/ 2147483647 h 23"/>
              <a:gd name="T4" fmla="*/ 2147483647 w 904"/>
              <a:gd name="T5" fmla="*/ 2147483647 h 23"/>
              <a:gd name="T6" fmla="*/ 0 60000 65536"/>
              <a:gd name="T7" fmla="*/ 0 60000 65536"/>
              <a:gd name="T8" fmla="*/ 0 60000 65536"/>
              <a:gd name="T9" fmla="*/ 0 w 904"/>
              <a:gd name="T10" fmla="*/ 0 h 23"/>
              <a:gd name="T11" fmla="*/ 904 w 904"/>
              <a:gd name="T12" fmla="*/ 23 h 23"/>
            </a:gdLst>
            <a:ahLst/>
            <a:cxnLst>
              <a:cxn ang="T6">
                <a:pos x="T0" y="T1"/>
              </a:cxn>
              <a:cxn ang="T7">
                <a:pos x="T2" y="T3"/>
              </a:cxn>
              <a:cxn ang="T8">
                <a:pos x="T4" y="T5"/>
              </a:cxn>
            </a:cxnLst>
            <a:rect l="T9" t="T10" r="T11" b="T12"/>
            <a:pathLst>
              <a:path w="904" h="23">
                <a:moveTo>
                  <a:pt x="0" y="23"/>
                </a:moveTo>
                <a:cubicBezTo>
                  <a:pt x="240" y="4"/>
                  <a:pt x="508" y="13"/>
                  <a:pt x="743" y="9"/>
                </a:cubicBezTo>
                <a:cubicBezTo>
                  <a:pt x="802" y="0"/>
                  <a:pt x="841" y="9"/>
                  <a:pt x="904" y="9"/>
                </a:cubicBezTo>
              </a:path>
            </a:pathLst>
          </a:custGeom>
          <a:noFill/>
          <a:ln w="508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33158"/>
                                        </p:tgtEl>
                                        <p:attrNameLst>
                                          <p:attrName>style.visibility</p:attrName>
                                        </p:attrNameLst>
                                      </p:cBhvr>
                                      <p:to>
                                        <p:strVal val="visible"/>
                                      </p:to>
                                    </p:set>
                                    <p:animEffect transition="in" filter="wipe(down)">
                                      <p:cBhvr>
                                        <p:cTn id="7" dur="500"/>
                                        <p:tgtEl>
                                          <p:spTgt spid="433158"/>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433159"/>
                                        </p:tgtEl>
                                        <p:attrNameLst>
                                          <p:attrName>style.visibility</p:attrName>
                                        </p:attrNameLst>
                                      </p:cBhvr>
                                      <p:to>
                                        <p:strVal val="visible"/>
                                      </p:to>
                                    </p:set>
                                    <p:animEffect transition="in" filter="wipe(down)">
                                      <p:cBhvr>
                                        <p:cTn id="11" dur="500"/>
                                        <p:tgtEl>
                                          <p:spTgt spid="43315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33160"/>
                                        </p:tgtEl>
                                        <p:attrNameLst>
                                          <p:attrName>style.visibility</p:attrName>
                                        </p:attrNameLst>
                                      </p:cBhvr>
                                      <p:to>
                                        <p:strVal val="visible"/>
                                      </p:to>
                                    </p:set>
                                    <p:animEffect transition="in" filter="wipe(left)">
                                      <p:cBhvr>
                                        <p:cTn id="15" dur="500"/>
                                        <p:tgtEl>
                                          <p:spTgt spid="433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2B93A3D7-0ED2-40B5-BE11-F0E6A021AFE8}"/>
              </a:ext>
            </a:extLst>
          </p:cNvPr>
          <p:cNvSpPr>
            <a:spLocks noGrp="1"/>
          </p:cNvSpPr>
          <p:nvPr>
            <p:ph type="title"/>
          </p:nvPr>
        </p:nvSpPr>
        <p:spPr>
          <a:xfrm>
            <a:off x="137652" y="779207"/>
            <a:ext cx="8868696" cy="1295400"/>
          </a:xfrm>
        </p:spPr>
        <p:txBody>
          <a:bodyPr>
            <a:noAutofit/>
          </a:bodyPr>
          <a:lstStyle/>
          <a:p>
            <a:r>
              <a:rPr lang="en-US" altLang="en-US" sz="2800" dirty="0">
                <a:latin typeface="Arial" panose="020B0604020202020204" pitchFamily="34" charset="0"/>
                <a:cs typeface="Arial" panose="020B0604020202020204" pitchFamily="34" charset="0"/>
              </a:rPr>
              <a:t>Grade Reversals are Sometimes Incorporated Even in the Absence of a Natural Drainage Crossing</a:t>
            </a:r>
          </a:p>
        </p:txBody>
      </p:sp>
      <p:pic>
        <p:nvPicPr>
          <p:cNvPr id="79875" name="Picture 2" descr="C:\Documents and Settings\dberthold\My Documents\My Pictures\Collections\008xPicture1.jpg">
            <a:extLst>
              <a:ext uri="{FF2B5EF4-FFF2-40B4-BE49-F238E27FC236}">
                <a16:creationId xmlns:a16="http://schemas.microsoft.com/office/drawing/2014/main" id="{97BF2DD0-5301-428C-A274-A82F70AFA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1828801"/>
            <a:ext cx="6612194" cy="441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DFB355FA-69D5-40E7-AAB3-D6DA650ADB66}"/>
              </a:ext>
            </a:extLst>
          </p:cNvPr>
          <p:cNvSpPr>
            <a:spLocks noGrp="1"/>
          </p:cNvSpPr>
          <p:nvPr>
            <p:ph type="title"/>
          </p:nvPr>
        </p:nvSpPr>
        <p:spPr>
          <a:xfrm>
            <a:off x="0" y="717754"/>
            <a:ext cx="9144000" cy="730045"/>
          </a:xfrm>
        </p:spPr>
        <p:txBody>
          <a:bodyPr>
            <a:normAutofit fontScale="90000"/>
          </a:bodyPr>
          <a:lstStyle/>
          <a:p>
            <a:pPr algn="ctr"/>
            <a:r>
              <a:rPr lang="en-US" altLang="en-US" sz="2000" dirty="0">
                <a:latin typeface="Arial" panose="020B0604020202020204" pitchFamily="34" charset="0"/>
                <a:cs typeface="Arial" panose="020B0604020202020204" pitchFamily="34" charset="0"/>
              </a:rPr>
              <a:t>Frequency of Grade Reversals or Drains Depends upon Trail Grade and Soil Type</a:t>
            </a:r>
          </a:p>
        </p:txBody>
      </p:sp>
      <p:pic>
        <p:nvPicPr>
          <p:cNvPr id="80899" name="Picture 2">
            <a:extLst>
              <a:ext uri="{FF2B5EF4-FFF2-40B4-BE49-F238E27FC236}">
                <a16:creationId xmlns:a16="http://schemas.microsoft.com/office/drawing/2014/main" id="{760CD63E-17D6-4CBF-B866-873C76702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16037"/>
            <a:ext cx="6477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13381D-2AE8-4649-B667-0F2CC4B50BF7}"/>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8893C79-0FB3-42FD-8E0F-558EB3BD380A}"/>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1922" name="Rectangle 2">
            <a:extLst>
              <a:ext uri="{FF2B5EF4-FFF2-40B4-BE49-F238E27FC236}">
                <a16:creationId xmlns:a16="http://schemas.microsoft.com/office/drawing/2014/main" id="{CB4275D9-C6C2-4E64-B41E-635238FA0CA4}"/>
              </a:ext>
            </a:extLst>
          </p:cNvPr>
          <p:cNvSpPr>
            <a:spLocks noGrp="1" noChangeArrowheads="1"/>
          </p:cNvSpPr>
          <p:nvPr>
            <p:ph type="title"/>
          </p:nvPr>
        </p:nvSpPr>
        <p:spPr>
          <a:xfrm>
            <a:off x="304800" y="304800"/>
            <a:ext cx="8534400" cy="1143000"/>
          </a:xfrm>
        </p:spPr>
        <p:txBody>
          <a:bodyPr>
            <a:normAutofit fontScale="90000"/>
          </a:bodyPr>
          <a:lstStyle/>
          <a:p>
            <a:pPr algn="l"/>
            <a:r>
              <a:rPr lang="en-US" altLang="en-US" sz="3200">
                <a:latin typeface="Arial" panose="020B0604020202020204" pitchFamily="34" charset="0"/>
                <a:cs typeface="Arial" panose="020B0604020202020204" pitchFamily="34" charset="0"/>
              </a:rPr>
              <a:t>When Possible, Align above big Trees to minimize Resource Impacts and Trail Structures</a:t>
            </a:r>
          </a:p>
        </p:txBody>
      </p:sp>
      <p:pic>
        <p:nvPicPr>
          <p:cNvPr id="81923" name="Picture 3" descr="Lin">
            <a:extLst>
              <a:ext uri="{FF2B5EF4-FFF2-40B4-BE49-F238E27FC236}">
                <a16:creationId xmlns:a16="http://schemas.microsoft.com/office/drawing/2014/main" id="{C135A38C-E2B0-409F-B9EF-0E0D75A7AD94}"/>
              </a:ext>
            </a:extLst>
          </p:cNvPr>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381000" y="1766888"/>
            <a:ext cx="8382000"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4" name="Freeform 4">
            <a:extLst>
              <a:ext uri="{FF2B5EF4-FFF2-40B4-BE49-F238E27FC236}">
                <a16:creationId xmlns:a16="http://schemas.microsoft.com/office/drawing/2014/main" id="{D1440DFB-4AE0-4CED-BC44-C0A2BF93B740}"/>
              </a:ext>
            </a:extLst>
          </p:cNvPr>
          <p:cNvSpPr>
            <a:spLocks/>
          </p:cNvSpPr>
          <p:nvPr/>
        </p:nvSpPr>
        <p:spPr bwMode="auto">
          <a:xfrm>
            <a:off x="4510088" y="3657600"/>
            <a:ext cx="1012825" cy="3114675"/>
          </a:xfrm>
          <a:custGeom>
            <a:avLst/>
            <a:gdLst>
              <a:gd name="T0" fmla="*/ 0 w 638"/>
              <a:gd name="T1" fmla="*/ 2147483647 h 1962"/>
              <a:gd name="T2" fmla="*/ 2147483647 w 638"/>
              <a:gd name="T3" fmla="*/ 2147483647 h 1962"/>
              <a:gd name="T4" fmla="*/ 2147483647 w 638"/>
              <a:gd name="T5" fmla="*/ 2147483647 h 1962"/>
              <a:gd name="T6" fmla="*/ 2147483647 w 638"/>
              <a:gd name="T7" fmla="*/ 2147483647 h 1962"/>
              <a:gd name="T8" fmla="*/ 2147483647 w 638"/>
              <a:gd name="T9" fmla="*/ 2147483647 h 1962"/>
              <a:gd name="T10" fmla="*/ 2147483647 w 638"/>
              <a:gd name="T11" fmla="*/ 2147483647 h 1962"/>
              <a:gd name="T12" fmla="*/ 2147483647 w 638"/>
              <a:gd name="T13" fmla="*/ 2147483647 h 1962"/>
              <a:gd name="T14" fmla="*/ 2147483647 w 638"/>
              <a:gd name="T15" fmla="*/ 2147483647 h 1962"/>
              <a:gd name="T16" fmla="*/ 2147483647 w 638"/>
              <a:gd name="T17" fmla="*/ 2147483647 h 1962"/>
              <a:gd name="T18" fmla="*/ 2147483647 w 638"/>
              <a:gd name="T19" fmla="*/ 2147483647 h 1962"/>
              <a:gd name="T20" fmla="*/ 2147483647 w 638"/>
              <a:gd name="T21" fmla="*/ 2147483647 h 1962"/>
              <a:gd name="T22" fmla="*/ 2147483647 w 638"/>
              <a:gd name="T23" fmla="*/ 2147483647 h 1962"/>
              <a:gd name="T24" fmla="*/ 2147483647 w 638"/>
              <a:gd name="T25" fmla="*/ 2147483647 h 1962"/>
              <a:gd name="T26" fmla="*/ 2147483647 w 638"/>
              <a:gd name="T27" fmla="*/ 2147483647 h 1962"/>
              <a:gd name="T28" fmla="*/ 2147483647 w 638"/>
              <a:gd name="T29" fmla="*/ 2147483647 h 1962"/>
              <a:gd name="T30" fmla="*/ 2147483647 w 638"/>
              <a:gd name="T31" fmla="*/ 2147483647 h 1962"/>
              <a:gd name="T32" fmla="*/ 2147483647 w 638"/>
              <a:gd name="T33" fmla="*/ 2147483647 h 1962"/>
              <a:gd name="T34" fmla="*/ 2147483647 w 638"/>
              <a:gd name="T35" fmla="*/ 2147483647 h 1962"/>
              <a:gd name="T36" fmla="*/ 2147483647 w 638"/>
              <a:gd name="T37" fmla="*/ 2147483647 h 1962"/>
              <a:gd name="T38" fmla="*/ 2147483647 w 638"/>
              <a:gd name="T39" fmla="*/ 2147483647 h 1962"/>
              <a:gd name="T40" fmla="*/ 2147483647 w 638"/>
              <a:gd name="T41" fmla="*/ 2147483647 h 1962"/>
              <a:gd name="T42" fmla="*/ 2147483647 w 638"/>
              <a:gd name="T43" fmla="*/ 2147483647 h 1962"/>
              <a:gd name="T44" fmla="*/ 2147483647 w 638"/>
              <a:gd name="T45" fmla="*/ 2147483647 h 1962"/>
              <a:gd name="T46" fmla="*/ 2147483647 w 638"/>
              <a:gd name="T47" fmla="*/ 2147483647 h 1962"/>
              <a:gd name="T48" fmla="*/ 2147483647 w 638"/>
              <a:gd name="T49" fmla="*/ 0 h 19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8"/>
              <a:gd name="T76" fmla="*/ 0 h 1962"/>
              <a:gd name="T77" fmla="*/ 638 w 638"/>
              <a:gd name="T78" fmla="*/ 1962 h 19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8" h="1962">
                <a:moveTo>
                  <a:pt x="0" y="1962"/>
                </a:moveTo>
                <a:cubicBezTo>
                  <a:pt x="16" y="1924"/>
                  <a:pt x="33" y="1892"/>
                  <a:pt x="47" y="1853"/>
                </a:cubicBezTo>
                <a:cubicBezTo>
                  <a:pt x="54" y="1834"/>
                  <a:pt x="72" y="1709"/>
                  <a:pt x="93" y="1666"/>
                </a:cubicBezTo>
                <a:cubicBezTo>
                  <a:pt x="111" y="1630"/>
                  <a:pt x="157" y="1597"/>
                  <a:pt x="187" y="1572"/>
                </a:cubicBezTo>
                <a:cubicBezTo>
                  <a:pt x="204" y="1558"/>
                  <a:pt x="241" y="1533"/>
                  <a:pt x="241" y="1533"/>
                </a:cubicBezTo>
                <a:cubicBezTo>
                  <a:pt x="249" y="1520"/>
                  <a:pt x="256" y="1507"/>
                  <a:pt x="265" y="1494"/>
                </a:cubicBezTo>
                <a:cubicBezTo>
                  <a:pt x="277" y="1476"/>
                  <a:pt x="304" y="1440"/>
                  <a:pt x="304" y="1440"/>
                </a:cubicBezTo>
                <a:cubicBezTo>
                  <a:pt x="314" y="1409"/>
                  <a:pt x="325" y="1381"/>
                  <a:pt x="343" y="1354"/>
                </a:cubicBezTo>
                <a:cubicBezTo>
                  <a:pt x="357" y="1309"/>
                  <a:pt x="361" y="1268"/>
                  <a:pt x="389" y="1230"/>
                </a:cubicBezTo>
                <a:cubicBezTo>
                  <a:pt x="409" y="1132"/>
                  <a:pt x="380" y="1253"/>
                  <a:pt x="420" y="1152"/>
                </a:cubicBezTo>
                <a:cubicBezTo>
                  <a:pt x="425" y="1140"/>
                  <a:pt x="424" y="1126"/>
                  <a:pt x="428" y="1113"/>
                </a:cubicBezTo>
                <a:cubicBezTo>
                  <a:pt x="439" y="1082"/>
                  <a:pt x="455" y="1051"/>
                  <a:pt x="467" y="1020"/>
                </a:cubicBezTo>
                <a:cubicBezTo>
                  <a:pt x="479" y="987"/>
                  <a:pt x="472" y="978"/>
                  <a:pt x="490" y="942"/>
                </a:cubicBezTo>
                <a:cubicBezTo>
                  <a:pt x="501" y="921"/>
                  <a:pt x="509" y="909"/>
                  <a:pt x="514" y="887"/>
                </a:cubicBezTo>
                <a:cubicBezTo>
                  <a:pt x="525" y="840"/>
                  <a:pt x="532" y="793"/>
                  <a:pt x="545" y="747"/>
                </a:cubicBezTo>
                <a:cubicBezTo>
                  <a:pt x="572" y="651"/>
                  <a:pt x="620" y="566"/>
                  <a:pt x="638" y="467"/>
                </a:cubicBezTo>
                <a:cubicBezTo>
                  <a:pt x="633" y="418"/>
                  <a:pt x="632" y="368"/>
                  <a:pt x="623" y="319"/>
                </a:cubicBezTo>
                <a:cubicBezTo>
                  <a:pt x="619" y="295"/>
                  <a:pt x="592" y="289"/>
                  <a:pt x="576" y="280"/>
                </a:cubicBezTo>
                <a:cubicBezTo>
                  <a:pt x="549" y="264"/>
                  <a:pt x="527" y="261"/>
                  <a:pt x="498" y="249"/>
                </a:cubicBezTo>
                <a:cubicBezTo>
                  <a:pt x="453" y="230"/>
                  <a:pt x="421" y="206"/>
                  <a:pt x="374" y="195"/>
                </a:cubicBezTo>
                <a:cubicBezTo>
                  <a:pt x="346" y="167"/>
                  <a:pt x="315" y="155"/>
                  <a:pt x="280" y="132"/>
                </a:cubicBezTo>
                <a:cubicBezTo>
                  <a:pt x="251" y="113"/>
                  <a:pt x="219" y="85"/>
                  <a:pt x="187" y="70"/>
                </a:cubicBezTo>
                <a:cubicBezTo>
                  <a:pt x="158" y="57"/>
                  <a:pt x="124" y="49"/>
                  <a:pt x="93" y="39"/>
                </a:cubicBezTo>
                <a:cubicBezTo>
                  <a:pt x="78" y="34"/>
                  <a:pt x="47" y="23"/>
                  <a:pt x="47" y="23"/>
                </a:cubicBezTo>
                <a:cubicBezTo>
                  <a:pt x="39" y="15"/>
                  <a:pt x="23" y="0"/>
                  <a:pt x="23" y="0"/>
                </a:cubicBezTo>
              </a:path>
            </a:pathLst>
          </a:custGeom>
          <a:noFill/>
          <a:ln w="476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6485" name="Line 5">
            <a:extLst>
              <a:ext uri="{FF2B5EF4-FFF2-40B4-BE49-F238E27FC236}">
                <a16:creationId xmlns:a16="http://schemas.microsoft.com/office/drawing/2014/main" id="{2A0EA422-A347-4FED-B95B-E800A18BD8AD}"/>
              </a:ext>
            </a:extLst>
          </p:cNvPr>
          <p:cNvSpPr>
            <a:spLocks noChangeShapeType="1"/>
          </p:cNvSpPr>
          <p:nvPr/>
        </p:nvSpPr>
        <p:spPr bwMode="auto">
          <a:xfrm flipH="1">
            <a:off x="4648200" y="3200400"/>
            <a:ext cx="1905000" cy="9906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6487" name="Freeform 7">
            <a:extLst>
              <a:ext uri="{FF2B5EF4-FFF2-40B4-BE49-F238E27FC236}">
                <a16:creationId xmlns:a16="http://schemas.microsoft.com/office/drawing/2014/main" id="{240243CD-1293-4A52-B651-1AA29F2D1CCB}"/>
              </a:ext>
            </a:extLst>
          </p:cNvPr>
          <p:cNvSpPr>
            <a:spLocks/>
          </p:cNvSpPr>
          <p:nvPr/>
        </p:nvSpPr>
        <p:spPr bwMode="auto">
          <a:xfrm>
            <a:off x="2395538" y="4876800"/>
            <a:ext cx="552450" cy="1781175"/>
          </a:xfrm>
          <a:custGeom>
            <a:avLst/>
            <a:gdLst>
              <a:gd name="T0" fmla="*/ 2147483647 w 348"/>
              <a:gd name="T1" fmla="*/ 0 h 1122"/>
              <a:gd name="T2" fmla="*/ 2147483647 w 348"/>
              <a:gd name="T3" fmla="*/ 2147483647 h 1122"/>
              <a:gd name="T4" fmla="*/ 2147483647 w 348"/>
              <a:gd name="T5" fmla="*/ 2147483647 h 1122"/>
              <a:gd name="T6" fmla="*/ 2147483647 w 348"/>
              <a:gd name="T7" fmla="*/ 2147483647 h 1122"/>
              <a:gd name="T8" fmla="*/ 2147483647 w 348"/>
              <a:gd name="T9" fmla="*/ 2147483647 h 1122"/>
              <a:gd name="T10" fmla="*/ 2147483647 w 348"/>
              <a:gd name="T11" fmla="*/ 2147483647 h 1122"/>
              <a:gd name="T12" fmla="*/ 2147483647 w 348"/>
              <a:gd name="T13" fmla="*/ 2147483647 h 1122"/>
              <a:gd name="T14" fmla="*/ 2147483647 w 348"/>
              <a:gd name="T15" fmla="*/ 2147483647 h 1122"/>
              <a:gd name="T16" fmla="*/ 2147483647 w 348"/>
              <a:gd name="T17" fmla="*/ 2147483647 h 1122"/>
              <a:gd name="T18" fmla="*/ 2147483647 w 348"/>
              <a:gd name="T19" fmla="*/ 2147483647 h 1122"/>
              <a:gd name="T20" fmla="*/ 0 w 348"/>
              <a:gd name="T21" fmla="*/ 2147483647 h 1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8"/>
              <a:gd name="T34" fmla="*/ 0 h 1122"/>
              <a:gd name="T35" fmla="*/ 348 w 348"/>
              <a:gd name="T36" fmla="*/ 1122 h 1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8" h="1122">
                <a:moveTo>
                  <a:pt x="292" y="0"/>
                </a:moveTo>
                <a:cubicBezTo>
                  <a:pt x="317" y="36"/>
                  <a:pt x="322" y="49"/>
                  <a:pt x="336" y="87"/>
                </a:cubicBezTo>
                <a:cubicBezTo>
                  <a:pt x="348" y="204"/>
                  <a:pt x="344" y="136"/>
                  <a:pt x="336" y="313"/>
                </a:cubicBezTo>
                <a:cubicBezTo>
                  <a:pt x="332" y="402"/>
                  <a:pt x="324" y="481"/>
                  <a:pt x="314" y="568"/>
                </a:cubicBezTo>
                <a:cubicBezTo>
                  <a:pt x="307" y="628"/>
                  <a:pt x="309" y="716"/>
                  <a:pt x="277" y="772"/>
                </a:cubicBezTo>
                <a:cubicBezTo>
                  <a:pt x="250" y="820"/>
                  <a:pt x="216" y="861"/>
                  <a:pt x="183" y="904"/>
                </a:cubicBezTo>
                <a:cubicBezTo>
                  <a:pt x="159" y="935"/>
                  <a:pt x="149" y="962"/>
                  <a:pt x="117" y="984"/>
                </a:cubicBezTo>
                <a:cubicBezTo>
                  <a:pt x="102" y="1006"/>
                  <a:pt x="95" y="1036"/>
                  <a:pt x="73" y="1050"/>
                </a:cubicBezTo>
                <a:cubicBezTo>
                  <a:pt x="42" y="1070"/>
                  <a:pt x="57" y="1058"/>
                  <a:pt x="29" y="1086"/>
                </a:cubicBezTo>
                <a:cubicBezTo>
                  <a:pt x="27" y="1093"/>
                  <a:pt x="27" y="1102"/>
                  <a:pt x="22" y="1108"/>
                </a:cubicBezTo>
                <a:cubicBezTo>
                  <a:pt x="17" y="1115"/>
                  <a:pt x="0" y="1122"/>
                  <a:pt x="0" y="1122"/>
                </a:cubicBezTo>
              </a:path>
            </a:pathLst>
          </a:custGeom>
          <a:noFill/>
          <a:ln w="38100">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6489" name="Freeform 9">
            <a:extLst>
              <a:ext uri="{FF2B5EF4-FFF2-40B4-BE49-F238E27FC236}">
                <a16:creationId xmlns:a16="http://schemas.microsoft.com/office/drawing/2014/main" id="{0D8B9C7D-6DD0-4578-8A1A-BEE56ECAA464}"/>
              </a:ext>
            </a:extLst>
          </p:cNvPr>
          <p:cNvSpPr>
            <a:spLocks/>
          </p:cNvSpPr>
          <p:nvPr/>
        </p:nvSpPr>
        <p:spPr bwMode="auto">
          <a:xfrm>
            <a:off x="2570163" y="3773488"/>
            <a:ext cx="165100" cy="706437"/>
          </a:xfrm>
          <a:custGeom>
            <a:avLst/>
            <a:gdLst>
              <a:gd name="T0" fmla="*/ 2147483647 w 103"/>
              <a:gd name="T1" fmla="*/ 2147483647 h 445"/>
              <a:gd name="T2" fmla="*/ 2147483647 w 103"/>
              <a:gd name="T3" fmla="*/ 2147483647 h 445"/>
              <a:gd name="T4" fmla="*/ 2147483647 w 103"/>
              <a:gd name="T5" fmla="*/ 2147483647 h 445"/>
              <a:gd name="T6" fmla="*/ 2147483647 w 103"/>
              <a:gd name="T7" fmla="*/ 2147483647 h 445"/>
              <a:gd name="T8" fmla="*/ 2147483647 w 103"/>
              <a:gd name="T9" fmla="*/ 2147483647 h 445"/>
              <a:gd name="T10" fmla="*/ 2147483647 w 103"/>
              <a:gd name="T11" fmla="*/ 2147483647 h 445"/>
              <a:gd name="T12" fmla="*/ 0 w 103"/>
              <a:gd name="T13" fmla="*/ 0 h 445"/>
              <a:gd name="T14" fmla="*/ 0 60000 65536"/>
              <a:gd name="T15" fmla="*/ 0 60000 65536"/>
              <a:gd name="T16" fmla="*/ 0 60000 65536"/>
              <a:gd name="T17" fmla="*/ 0 60000 65536"/>
              <a:gd name="T18" fmla="*/ 0 60000 65536"/>
              <a:gd name="T19" fmla="*/ 0 60000 65536"/>
              <a:gd name="T20" fmla="*/ 0 60000 65536"/>
              <a:gd name="T21" fmla="*/ 0 w 103"/>
              <a:gd name="T22" fmla="*/ 0 h 445"/>
              <a:gd name="T23" fmla="*/ 103 w 103"/>
              <a:gd name="T24" fmla="*/ 445 h 4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45">
                <a:moveTo>
                  <a:pt x="80" y="445"/>
                </a:moveTo>
                <a:cubicBezTo>
                  <a:pt x="100" y="359"/>
                  <a:pt x="103" y="411"/>
                  <a:pt x="80" y="364"/>
                </a:cubicBezTo>
                <a:cubicBezTo>
                  <a:pt x="54" y="311"/>
                  <a:pt x="96" y="377"/>
                  <a:pt x="58" y="321"/>
                </a:cubicBezTo>
                <a:cubicBezTo>
                  <a:pt x="48" y="280"/>
                  <a:pt x="44" y="247"/>
                  <a:pt x="36" y="204"/>
                </a:cubicBezTo>
                <a:cubicBezTo>
                  <a:pt x="33" y="189"/>
                  <a:pt x="22" y="160"/>
                  <a:pt x="22" y="160"/>
                </a:cubicBezTo>
                <a:cubicBezTo>
                  <a:pt x="32" y="129"/>
                  <a:pt x="39" y="97"/>
                  <a:pt x="51" y="66"/>
                </a:cubicBezTo>
                <a:cubicBezTo>
                  <a:pt x="47" y="60"/>
                  <a:pt x="19" y="0"/>
                  <a:pt x="0" y="0"/>
                </a:cubicBezTo>
              </a:path>
            </a:pathLst>
          </a:custGeom>
          <a:noFill/>
          <a:ln w="38100">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2000"/>
                                  </p:stCondLst>
                                  <p:childTnLst>
                                    <p:set>
                                      <p:cBhvr>
                                        <p:cTn id="6" dur="1" fill="hold">
                                          <p:stCondLst>
                                            <p:cond delay="0"/>
                                          </p:stCondLst>
                                        </p:cTn>
                                        <p:tgtEl>
                                          <p:spTgt spid="276484"/>
                                        </p:tgtEl>
                                        <p:attrNameLst>
                                          <p:attrName>style.visibility</p:attrName>
                                        </p:attrNameLst>
                                      </p:cBhvr>
                                      <p:to>
                                        <p:strVal val="visible"/>
                                      </p:to>
                                    </p:set>
                                    <p:animEffect transition="in" filter="wipe(down)">
                                      <p:cBhvr>
                                        <p:cTn id="7" dur="500"/>
                                        <p:tgtEl>
                                          <p:spTgt spid="276484"/>
                                        </p:tgtEl>
                                      </p:cBhvr>
                                    </p:animEffect>
                                  </p:childTnLst>
                                </p:cTn>
                              </p:par>
                            </p:childTnLst>
                          </p:cTn>
                        </p:par>
                        <p:par>
                          <p:cTn id="8" fill="hold" nodeType="afterGroup">
                            <p:stCondLst>
                              <p:cond delay="2500"/>
                            </p:stCondLst>
                            <p:childTnLst>
                              <p:par>
                                <p:cTn id="9" presetID="22" presetClass="entr" presetSubtype="1" fill="hold" nodeType="afterEffect">
                                  <p:stCondLst>
                                    <p:cond delay="0"/>
                                  </p:stCondLst>
                                  <p:childTnLst>
                                    <p:set>
                                      <p:cBhvr>
                                        <p:cTn id="10" dur="1" fill="hold">
                                          <p:stCondLst>
                                            <p:cond delay="0"/>
                                          </p:stCondLst>
                                        </p:cTn>
                                        <p:tgtEl>
                                          <p:spTgt spid="276485"/>
                                        </p:tgtEl>
                                        <p:attrNameLst>
                                          <p:attrName>style.visibility</p:attrName>
                                        </p:attrNameLst>
                                      </p:cBhvr>
                                      <p:to>
                                        <p:strVal val="visible"/>
                                      </p:to>
                                    </p:set>
                                    <p:animEffect transition="in" filter="wipe(up)">
                                      <p:cBhvr>
                                        <p:cTn id="11" dur="1000"/>
                                        <p:tgtEl>
                                          <p:spTgt spid="27648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76487"/>
                                        </p:tgtEl>
                                        <p:attrNameLst>
                                          <p:attrName>style.visibility</p:attrName>
                                        </p:attrNameLst>
                                      </p:cBhvr>
                                      <p:to>
                                        <p:strVal val="visible"/>
                                      </p:to>
                                    </p:set>
                                    <p:animEffect transition="in" filter="wipe(down)">
                                      <p:cBhvr>
                                        <p:cTn id="16" dur="1000"/>
                                        <p:tgtEl>
                                          <p:spTgt spid="276487"/>
                                        </p:tgtEl>
                                      </p:cBhvr>
                                    </p:animEffect>
                                  </p:childTnLst>
                                </p:cTn>
                              </p:par>
                            </p:childTnLst>
                          </p:cTn>
                        </p:par>
                        <p:par>
                          <p:cTn id="17" fill="hold" nodeType="afterGroup">
                            <p:stCondLst>
                              <p:cond delay="1000"/>
                            </p:stCondLst>
                            <p:childTnLst>
                              <p:par>
                                <p:cTn id="18" presetID="22" presetClass="entr" presetSubtype="4" fill="hold" nodeType="afterEffect">
                                  <p:stCondLst>
                                    <p:cond delay="0"/>
                                  </p:stCondLst>
                                  <p:childTnLst>
                                    <p:set>
                                      <p:cBhvr>
                                        <p:cTn id="19" dur="1" fill="hold">
                                          <p:stCondLst>
                                            <p:cond delay="0"/>
                                          </p:stCondLst>
                                        </p:cTn>
                                        <p:tgtEl>
                                          <p:spTgt spid="276489"/>
                                        </p:tgtEl>
                                        <p:attrNameLst>
                                          <p:attrName>style.visibility</p:attrName>
                                        </p:attrNameLst>
                                      </p:cBhvr>
                                      <p:to>
                                        <p:strVal val="visible"/>
                                      </p:to>
                                    </p:set>
                                    <p:animEffect transition="in" filter="wipe(down)">
                                      <p:cBhvr>
                                        <p:cTn id="20" dur="1000"/>
                                        <p:tgtEl>
                                          <p:spTgt spid="276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537DC2-7471-4925-BA4E-D5BEFB3AD902}"/>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4AB70F0-5CB3-4975-B14E-C4572F06D0B3}"/>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2946" name="Rectangle 6">
            <a:extLst>
              <a:ext uri="{FF2B5EF4-FFF2-40B4-BE49-F238E27FC236}">
                <a16:creationId xmlns:a16="http://schemas.microsoft.com/office/drawing/2014/main" id="{8AF05666-F5F0-4764-8AD9-4F40179F9478}"/>
              </a:ext>
            </a:extLst>
          </p:cNvPr>
          <p:cNvSpPr>
            <a:spLocks noGrp="1" noChangeArrowheads="1"/>
          </p:cNvSpPr>
          <p:nvPr>
            <p:ph type="title"/>
          </p:nvPr>
        </p:nvSpPr>
        <p:spPr>
          <a:xfrm>
            <a:off x="152400" y="76200"/>
            <a:ext cx="8305800" cy="1143000"/>
          </a:xfrm>
        </p:spPr>
        <p:txBody>
          <a:bodyPr>
            <a:normAutofit fontScale="90000"/>
          </a:bodyPr>
          <a:lstStyle/>
          <a:p>
            <a:pPr algn="l"/>
            <a:r>
              <a:rPr lang="en-US" altLang="en-US" sz="3600">
                <a:latin typeface="Arial" panose="020B0604020202020204" pitchFamily="34" charset="0"/>
                <a:cs typeface="Arial" panose="020B0604020202020204" pitchFamily="34" charset="0"/>
              </a:rPr>
              <a:t>Retaining Walls are Usually Required When the Trail Passes Under a Large Tree</a:t>
            </a:r>
          </a:p>
        </p:txBody>
      </p:sp>
      <p:pic>
        <p:nvPicPr>
          <p:cNvPr id="82947" name="Picture 8" descr="DSCN0425">
            <a:extLst>
              <a:ext uri="{FF2B5EF4-FFF2-40B4-BE49-F238E27FC236}">
                <a16:creationId xmlns:a16="http://schemas.microsoft.com/office/drawing/2014/main" id="{903C47B4-CEFD-4C50-B9BE-87541F894071}"/>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609600" y="14097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5" name="Line 9">
            <a:extLst>
              <a:ext uri="{FF2B5EF4-FFF2-40B4-BE49-F238E27FC236}">
                <a16:creationId xmlns:a16="http://schemas.microsoft.com/office/drawing/2014/main" id="{570B33E5-1FCF-4FC4-8B80-A0BA0486FB94}"/>
              </a:ext>
            </a:extLst>
          </p:cNvPr>
          <p:cNvSpPr>
            <a:spLocks noChangeShapeType="1"/>
          </p:cNvSpPr>
          <p:nvPr/>
        </p:nvSpPr>
        <p:spPr bwMode="auto">
          <a:xfrm flipH="1">
            <a:off x="5867400" y="3505200"/>
            <a:ext cx="1219200" cy="762000"/>
          </a:xfrm>
          <a:prstGeom prst="line">
            <a:avLst/>
          </a:prstGeom>
          <a:noFill/>
          <a:ln w="41275">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57385"/>
                                        </p:tgtEl>
                                        <p:attrNameLst>
                                          <p:attrName>style.visibility</p:attrName>
                                        </p:attrNameLst>
                                      </p:cBhvr>
                                      <p:to>
                                        <p:strVal val="visible"/>
                                      </p:to>
                                    </p:set>
                                    <p:animEffect transition="in" filter="wipe(right)">
                                      <p:cBhvr>
                                        <p:cTn id="7" dur="1000"/>
                                        <p:tgtEl>
                                          <p:spTgt spid="357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157EE42-01FD-4421-9009-0850F56FD3C0}"/>
              </a:ext>
            </a:extLst>
          </p:cNvPr>
          <p:cNvSpPr/>
          <p:nvPr/>
        </p:nvSpPr>
        <p:spPr>
          <a:xfrm>
            <a:off x="0" y="-4127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319FAE7-4753-46AB-9A7F-46B1BC48E96A}"/>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3970" name="Rectangle 2">
            <a:extLst>
              <a:ext uri="{FF2B5EF4-FFF2-40B4-BE49-F238E27FC236}">
                <a16:creationId xmlns:a16="http://schemas.microsoft.com/office/drawing/2014/main" id="{A9D9488A-90F5-4E3B-894F-ADA69FE21B84}"/>
              </a:ext>
            </a:extLst>
          </p:cNvPr>
          <p:cNvSpPr>
            <a:spLocks noGrp="1" noChangeArrowheads="1"/>
          </p:cNvSpPr>
          <p:nvPr>
            <p:ph type="title"/>
          </p:nvPr>
        </p:nvSpPr>
        <p:spPr>
          <a:xfrm>
            <a:off x="1143000" y="0"/>
            <a:ext cx="6934200" cy="1143000"/>
          </a:xfrm>
        </p:spPr>
        <p:txBody>
          <a:bodyPr>
            <a:normAutofit fontScale="90000"/>
          </a:bodyPr>
          <a:lstStyle/>
          <a:p>
            <a:pPr algn="l"/>
            <a:r>
              <a:rPr lang="en-US" altLang="en-US" sz="4000">
                <a:latin typeface="Arial" panose="020B0604020202020204" pitchFamily="34" charset="0"/>
                <a:cs typeface="Arial" panose="020B0604020202020204" pitchFamily="34" charset="0"/>
              </a:rPr>
              <a:t>Layout Trails on Hill Sides to Provide a Fuller Native Bench</a:t>
            </a:r>
            <a:endParaRPr lang="en-US" altLang="en-US">
              <a:latin typeface="Arial" panose="020B0604020202020204" pitchFamily="34" charset="0"/>
              <a:cs typeface="Arial" panose="020B0604020202020204" pitchFamily="34" charset="0"/>
            </a:endParaRPr>
          </a:p>
        </p:txBody>
      </p:sp>
      <p:pic>
        <p:nvPicPr>
          <p:cNvPr id="83971" name="Picture 3" descr="Flag Line">
            <a:extLst>
              <a:ext uri="{FF2B5EF4-FFF2-40B4-BE49-F238E27FC236}">
                <a16:creationId xmlns:a16="http://schemas.microsoft.com/office/drawing/2014/main" id="{F66C2E32-C0EA-425F-BB2E-30ADAD7E200D}"/>
              </a:ext>
            </a:extLst>
          </p:cNvPr>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381000" y="1281113"/>
            <a:ext cx="84582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Freeform 5">
            <a:extLst>
              <a:ext uri="{FF2B5EF4-FFF2-40B4-BE49-F238E27FC236}">
                <a16:creationId xmlns:a16="http://schemas.microsoft.com/office/drawing/2014/main" id="{9CEC260A-7787-48CD-BC4C-753A35CF9351}"/>
              </a:ext>
            </a:extLst>
          </p:cNvPr>
          <p:cNvSpPr>
            <a:spLocks/>
          </p:cNvSpPr>
          <p:nvPr/>
        </p:nvSpPr>
        <p:spPr bwMode="auto">
          <a:xfrm>
            <a:off x="2112963" y="5783263"/>
            <a:ext cx="346075" cy="703262"/>
          </a:xfrm>
          <a:custGeom>
            <a:avLst/>
            <a:gdLst>
              <a:gd name="T0" fmla="*/ 0 w 218"/>
              <a:gd name="T1" fmla="*/ 0 h 443"/>
              <a:gd name="T2" fmla="*/ 2147483647 w 218"/>
              <a:gd name="T3" fmla="*/ 2147483647 h 443"/>
              <a:gd name="T4" fmla="*/ 2147483647 w 218"/>
              <a:gd name="T5" fmla="*/ 2147483647 h 443"/>
              <a:gd name="T6" fmla="*/ 2147483647 w 218"/>
              <a:gd name="T7" fmla="*/ 2147483647 h 443"/>
              <a:gd name="T8" fmla="*/ 2147483647 w 218"/>
              <a:gd name="T9" fmla="*/ 2147483647 h 443"/>
              <a:gd name="T10" fmla="*/ 0 60000 65536"/>
              <a:gd name="T11" fmla="*/ 0 60000 65536"/>
              <a:gd name="T12" fmla="*/ 0 60000 65536"/>
              <a:gd name="T13" fmla="*/ 0 60000 65536"/>
              <a:gd name="T14" fmla="*/ 0 60000 65536"/>
              <a:gd name="T15" fmla="*/ 0 w 218"/>
              <a:gd name="T16" fmla="*/ 0 h 443"/>
              <a:gd name="T17" fmla="*/ 218 w 218"/>
              <a:gd name="T18" fmla="*/ 443 h 443"/>
            </a:gdLst>
            <a:ahLst/>
            <a:cxnLst>
              <a:cxn ang="T10">
                <a:pos x="T0" y="T1"/>
              </a:cxn>
              <a:cxn ang="T11">
                <a:pos x="T2" y="T3"/>
              </a:cxn>
              <a:cxn ang="T12">
                <a:pos x="T4" y="T5"/>
              </a:cxn>
              <a:cxn ang="T13">
                <a:pos x="T6" y="T7"/>
              </a:cxn>
              <a:cxn ang="T14">
                <a:pos x="T8" y="T9"/>
              </a:cxn>
            </a:cxnLst>
            <a:rect l="T15" t="T16" r="T17" b="T18"/>
            <a:pathLst>
              <a:path w="218" h="443">
                <a:moveTo>
                  <a:pt x="0" y="0"/>
                </a:moveTo>
                <a:cubicBezTo>
                  <a:pt x="19" y="28"/>
                  <a:pt x="22" y="46"/>
                  <a:pt x="47" y="70"/>
                </a:cubicBezTo>
                <a:cubicBezTo>
                  <a:pt x="55" y="132"/>
                  <a:pt x="71" y="205"/>
                  <a:pt x="117" y="249"/>
                </a:cubicBezTo>
                <a:cubicBezTo>
                  <a:pt x="129" y="283"/>
                  <a:pt x="142" y="315"/>
                  <a:pt x="171" y="335"/>
                </a:cubicBezTo>
                <a:cubicBezTo>
                  <a:pt x="175" y="365"/>
                  <a:pt x="174" y="443"/>
                  <a:pt x="218" y="443"/>
                </a:cubicBezTo>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83973" name="Freeform 6">
            <a:extLst>
              <a:ext uri="{FF2B5EF4-FFF2-40B4-BE49-F238E27FC236}">
                <a16:creationId xmlns:a16="http://schemas.microsoft.com/office/drawing/2014/main" id="{3173FD76-56CC-4CAA-B07A-102629A28B3C}"/>
              </a:ext>
            </a:extLst>
          </p:cNvPr>
          <p:cNvSpPr>
            <a:spLocks/>
          </p:cNvSpPr>
          <p:nvPr/>
        </p:nvSpPr>
        <p:spPr bwMode="auto">
          <a:xfrm>
            <a:off x="3910013" y="4841875"/>
            <a:ext cx="230187" cy="608013"/>
          </a:xfrm>
          <a:custGeom>
            <a:avLst/>
            <a:gdLst>
              <a:gd name="T0" fmla="*/ 2147483647 w 145"/>
              <a:gd name="T1" fmla="*/ 2147483647 h 383"/>
              <a:gd name="T2" fmla="*/ 2147483647 w 145"/>
              <a:gd name="T3" fmla="*/ 2147483647 h 383"/>
              <a:gd name="T4" fmla="*/ 2147483647 w 145"/>
              <a:gd name="T5" fmla="*/ 2147483647 h 383"/>
              <a:gd name="T6" fmla="*/ 2147483647 w 145"/>
              <a:gd name="T7" fmla="*/ 2147483647 h 383"/>
              <a:gd name="T8" fmla="*/ 2147483647 w 145"/>
              <a:gd name="T9" fmla="*/ 2147483647 h 383"/>
              <a:gd name="T10" fmla="*/ 0 60000 65536"/>
              <a:gd name="T11" fmla="*/ 0 60000 65536"/>
              <a:gd name="T12" fmla="*/ 0 60000 65536"/>
              <a:gd name="T13" fmla="*/ 0 60000 65536"/>
              <a:gd name="T14" fmla="*/ 0 60000 65536"/>
              <a:gd name="T15" fmla="*/ 0 w 145"/>
              <a:gd name="T16" fmla="*/ 0 h 383"/>
              <a:gd name="T17" fmla="*/ 145 w 145"/>
              <a:gd name="T18" fmla="*/ 383 h 383"/>
            </a:gdLst>
            <a:ahLst/>
            <a:cxnLst>
              <a:cxn ang="T10">
                <a:pos x="T0" y="T1"/>
              </a:cxn>
              <a:cxn ang="T11">
                <a:pos x="T2" y="T3"/>
              </a:cxn>
              <a:cxn ang="T12">
                <a:pos x="T4" y="T5"/>
              </a:cxn>
              <a:cxn ang="T13">
                <a:pos x="T6" y="T7"/>
              </a:cxn>
              <a:cxn ang="T14">
                <a:pos x="T8" y="T9"/>
              </a:cxn>
            </a:cxnLst>
            <a:rect l="T15" t="T16" r="T17" b="T18"/>
            <a:pathLst>
              <a:path w="145" h="383">
                <a:moveTo>
                  <a:pt x="75" y="25"/>
                </a:moveTo>
                <a:cubicBezTo>
                  <a:pt x="67" y="20"/>
                  <a:pt x="60" y="11"/>
                  <a:pt x="51" y="9"/>
                </a:cubicBezTo>
                <a:cubicBezTo>
                  <a:pt x="0" y="0"/>
                  <a:pt x="57" y="96"/>
                  <a:pt x="67" y="110"/>
                </a:cubicBezTo>
                <a:cubicBezTo>
                  <a:pt x="84" y="164"/>
                  <a:pt x="97" y="226"/>
                  <a:pt x="129" y="274"/>
                </a:cubicBezTo>
                <a:cubicBezTo>
                  <a:pt x="136" y="314"/>
                  <a:pt x="145" y="343"/>
                  <a:pt x="145" y="383"/>
                </a:cubicBezTo>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83974" name="Freeform 7">
            <a:extLst>
              <a:ext uri="{FF2B5EF4-FFF2-40B4-BE49-F238E27FC236}">
                <a16:creationId xmlns:a16="http://schemas.microsoft.com/office/drawing/2014/main" id="{1075CCFC-8A8F-4E0A-BCF4-95E13D1D1FE5}"/>
              </a:ext>
            </a:extLst>
          </p:cNvPr>
          <p:cNvSpPr>
            <a:spLocks/>
          </p:cNvSpPr>
          <p:nvPr/>
        </p:nvSpPr>
        <p:spPr bwMode="auto">
          <a:xfrm>
            <a:off x="4240213" y="4670425"/>
            <a:ext cx="250825" cy="457200"/>
          </a:xfrm>
          <a:custGeom>
            <a:avLst/>
            <a:gdLst>
              <a:gd name="T0" fmla="*/ 0 w 159"/>
              <a:gd name="T1" fmla="*/ 0 h 288"/>
              <a:gd name="T2" fmla="*/ 2147483647 w 159"/>
              <a:gd name="T3" fmla="*/ 2147483647 h 288"/>
              <a:gd name="T4" fmla="*/ 2147483647 w 159"/>
              <a:gd name="T5" fmla="*/ 2147483647 h 288"/>
              <a:gd name="T6" fmla="*/ 2147483647 w 159"/>
              <a:gd name="T7" fmla="*/ 2147483647 h 288"/>
              <a:gd name="T8" fmla="*/ 2147483647 w 159"/>
              <a:gd name="T9" fmla="*/ 2147483647 h 288"/>
              <a:gd name="T10" fmla="*/ 0 60000 65536"/>
              <a:gd name="T11" fmla="*/ 0 60000 65536"/>
              <a:gd name="T12" fmla="*/ 0 60000 65536"/>
              <a:gd name="T13" fmla="*/ 0 60000 65536"/>
              <a:gd name="T14" fmla="*/ 0 60000 65536"/>
              <a:gd name="T15" fmla="*/ 0 w 159"/>
              <a:gd name="T16" fmla="*/ 0 h 288"/>
              <a:gd name="T17" fmla="*/ 159 w 159"/>
              <a:gd name="T18" fmla="*/ 288 h 288"/>
            </a:gdLst>
            <a:ahLst/>
            <a:cxnLst>
              <a:cxn ang="T10">
                <a:pos x="T0" y="T1"/>
              </a:cxn>
              <a:cxn ang="T11">
                <a:pos x="T2" y="T3"/>
              </a:cxn>
              <a:cxn ang="T12">
                <a:pos x="T4" y="T5"/>
              </a:cxn>
              <a:cxn ang="T13">
                <a:pos x="T6" y="T7"/>
              </a:cxn>
              <a:cxn ang="T14">
                <a:pos x="T8" y="T9"/>
              </a:cxn>
            </a:cxnLst>
            <a:rect l="T15" t="T16" r="T17" b="T18"/>
            <a:pathLst>
              <a:path w="159" h="288">
                <a:moveTo>
                  <a:pt x="0" y="0"/>
                </a:moveTo>
                <a:cubicBezTo>
                  <a:pt x="17" y="27"/>
                  <a:pt x="18" y="50"/>
                  <a:pt x="31" y="78"/>
                </a:cubicBezTo>
                <a:cubicBezTo>
                  <a:pt x="43" y="106"/>
                  <a:pt x="72" y="121"/>
                  <a:pt x="85" y="148"/>
                </a:cubicBezTo>
                <a:cubicBezTo>
                  <a:pt x="103" y="185"/>
                  <a:pt x="114" y="211"/>
                  <a:pt x="148" y="234"/>
                </a:cubicBezTo>
                <a:cubicBezTo>
                  <a:pt x="159" y="267"/>
                  <a:pt x="156" y="249"/>
                  <a:pt x="156" y="288"/>
                </a:cubicBezTo>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83975" name="Freeform 8">
            <a:extLst>
              <a:ext uri="{FF2B5EF4-FFF2-40B4-BE49-F238E27FC236}">
                <a16:creationId xmlns:a16="http://schemas.microsoft.com/office/drawing/2014/main" id="{28227EF8-DEC2-4D46-B7CA-BAE7C799E249}"/>
              </a:ext>
            </a:extLst>
          </p:cNvPr>
          <p:cNvSpPr>
            <a:spLocks/>
          </p:cNvSpPr>
          <p:nvPr/>
        </p:nvSpPr>
        <p:spPr bwMode="auto">
          <a:xfrm>
            <a:off x="4718050" y="4486275"/>
            <a:ext cx="88900" cy="406400"/>
          </a:xfrm>
          <a:custGeom>
            <a:avLst/>
            <a:gdLst>
              <a:gd name="T0" fmla="*/ 2147483647 w 56"/>
              <a:gd name="T1" fmla="*/ 0 h 256"/>
              <a:gd name="T2" fmla="*/ 2147483647 w 56"/>
              <a:gd name="T3" fmla="*/ 2147483647 h 256"/>
              <a:gd name="T4" fmla="*/ 2147483647 w 56"/>
              <a:gd name="T5" fmla="*/ 2147483647 h 256"/>
              <a:gd name="T6" fmla="*/ 2147483647 w 56"/>
              <a:gd name="T7" fmla="*/ 2147483647 h 256"/>
              <a:gd name="T8" fmla="*/ 2147483647 w 56"/>
              <a:gd name="T9" fmla="*/ 2147483647 h 256"/>
              <a:gd name="T10" fmla="*/ 2147483647 w 56"/>
              <a:gd name="T11" fmla="*/ 2147483647 h 256"/>
              <a:gd name="T12" fmla="*/ 0 60000 65536"/>
              <a:gd name="T13" fmla="*/ 0 60000 65536"/>
              <a:gd name="T14" fmla="*/ 0 60000 65536"/>
              <a:gd name="T15" fmla="*/ 0 60000 65536"/>
              <a:gd name="T16" fmla="*/ 0 60000 65536"/>
              <a:gd name="T17" fmla="*/ 0 60000 65536"/>
              <a:gd name="T18" fmla="*/ 0 w 56"/>
              <a:gd name="T19" fmla="*/ 0 h 256"/>
              <a:gd name="T20" fmla="*/ 56 w 56"/>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56" h="256">
                <a:moveTo>
                  <a:pt x="25" y="0"/>
                </a:moveTo>
                <a:cubicBezTo>
                  <a:pt x="0" y="36"/>
                  <a:pt x="12" y="46"/>
                  <a:pt x="25" y="85"/>
                </a:cubicBezTo>
                <a:cubicBezTo>
                  <a:pt x="22" y="108"/>
                  <a:pt x="21" y="132"/>
                  <a:pt x="17" y="155"/>
                </a:cubicBezTo>
                <a:cubicBezTo>
                  <a:pt x="16" y="163"/>
                  <a:pt x="8" y="171"/>
                  <a:pt x="9" y="179"/>
                </a:cubicBezTo>
                <a:cubicBezTo>
                  <a:pt x="11" y="188"/>
                  <a:pt x="21" y="194"/>
                  <a:pt x="25" y="202"/>
                </a:cubicBezTo>
                <a:cubicBezTo>
                  <a:pt x="38" y="226"/>
                  <a:pt x="29" y="244"/>
                  <a:pt x="56" y="256"/>
                </a:cubicBezTo>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83976" name="Freeform 9">
            <a:extLst>
              <a:ext uri="{FF2B5EF4-FFF2-40B4-BE49-F238E27FC236}">
                <a16:creationId xmlns:a16="http://schemas.microsoft.com/office/drawing/2014/main" id="{39F57B30-C1C1-4494-BD54-8E2A7A668EFD}"/>
              </a:ext>
            </a:extLst>
          </p:cNvPr>
          <p:cNvSpPr>
            <a:spLocks/>
          </p:cNvSpPr>
          <p:nvPr/>
        </p:nvSpPr>
        <p:spPr bwMode="auto">
          <a:xfrm>
            <a:off x="4919663" y="3879850"/>
            <a:ext cx="196850" cy="407988"/>
          </a:xfrm>
          <a:custGeom>
            <a:avLst/>
            <a:gdLst>
              <a:gd name="T0" fmla="*/ 0 w 124"/>
              <a:gd name="T1" fmla="*/ 0 h 257"/>
              <a:gd name="T2" fmla="*/ 2147483647 w 124"/>
              <a:gd name="T3" fmla="*/ 2147483647 h 257"/>
              <a:gd name="T4" fmla="*/ 2147483647 w 124"/>
              <a:gd name="T5" fmla="*/ 2147483647 h 257"/>
              <a:gd name="T6" fmla="*/ 2147483647 w 124"/>
              <a:gd name="T7" fmla="*/ 2147483647 h 257"/>
              <a:gd name="T8" fmla="*/ 0 60000 65536"/>
              <a:gd name="T9" fmla="*/ 0 60000 65536"/>
              <a:gd name="T10" fmla="*/ 0 60000 65536"/>
              <a:gd name="T11" fmla="*/ 0 60000 65536"/>
              <a:gd name="T12" fmla="*/ 0 w 124"/>
              <a:gd name="T13" fmla="*/ 0 h 257"/>
              <a:gd name="T14" fmla="*/ 124 w 124"/>
              <a:gd name="T15" fmla="*/ 257 h 257"/>
            </a:gdLst>
            <a:ahLst/>
            <a:cxnLst>
              <a:cxn ang="T8">
                <a:pos x="T0" y="T1"/>
              </a:cxn>
              <a:cxn ang="T9">
                <a:pos x="T2" y="T3"/>
              </a:cxn>
              <a:cxn ang="T10">
                <a:pos x="T4" y="T5"/>
              </a:cxn>
              <a:cxn ang="T11">
                <a:pos x="T6" y="T7"/>
              </a:cxn>
            </a:cxnLst>
            <a:rect l="T12" t="T13" r="T14" b="T15"/>
            <a:pathLst>
              <a:path w="124" h="257">
                <a:moveTo>
                  <a:pt x="0" y="0"/>
                </a:moveTo>
                <a:cubicBezTo>
                  <a:pt x="12" y="36"/>
                  <a:pt x="19" y="45"/>
                  <a:pt x="54" y="62"/>
                </a:cubicBezTo>
                <a:cubicBezTo>
                  <a:pt x="65" y="78"/>
                  <a:pt x="83" y="90"/>
                  <a:pt x="86" y="109"/>
                </a:cubicBezTo>
                <a:cubicBezTo>
                  <a:pt x="94" y="151"/>
                  <a:pt x="97" y="226"/>
                  <a:pt x="124" y="257"/>
                </a:cubicBezTo>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83977" name="Freeform 10">
            <a:extLst>
              <a:ext uri="{FF2B5EF4-FFF2-40B4-BE49-F238E27FC236}">
                <a16:creationId xmlns:a16="http://schemas.microsoft.com/office/drawing/2014/main" id="{03D61909-BC0B-4259-8F8D-2D3949E66505}"/>
              </a:ext>
            </a:extLst>
          </p:cNvPr>
          <p:cNvSpPr>
            <a:spLocks/>
          </p:cNvSpPr>
          <p:nvPr/>
        </p:nvSpPr>
        <p:spPr bwMode="auto">
          <a:xfrm>
            <a:off x="5376863" y="3471863"/>
            <a:ext cx="111125" cy="280987"/>
          </a:xfrm>
          <a:custGeom>
            <a:avLst/>
            <a:gdLst>
              <a:gd name="T0" fmla="*/ 0 w 71"/>
              <a:gd name="T1" fmla="*/ 0 h 177"/>
              <a:gd name="T2" fmla="*/ 2147483647 w 71"/>
              <a:gd name="T3" fmla="*/ 2147483647 h 177"/>
              <a:gd name="T4" fmla="*/ 2147483647 w 71"/>
              <a:gd name="T5" fmla="*/ 2147483647 h 177"/>
              <a:gd name="T6" fmla="*/ 2147483647 w 71"/>
              <a:gd name="T7" fmla="*/ 2147483647 h 177"/>
              <a:gd name="T8" fmla="*/ 0 60000 65536"/>
              <a:gd name="T9" fmla="*/ 0 60000 65536"/>
              <a:gd name="T10" fmla="*/ 0 60000 65536"/>
              <a:gd name="T11" fmla="*/ 0 60000 65536"/>
              <a:gd name="T12" fmla="*/ 0 w 71"/>
              <a:gd name="T13" fmla="*/ 0 h 177"/>
              <a:gd name="T14" fmla="*/ 71 w 71"/>
              <a:gd name="T15" fmla="*/ 177 h 177"/>
            </a:gdLst>
            <a:ahLst/>
            <a:cxnLst>
              <a:cxn ang="T8">
                <a:pos x="T0" y="T1"/>
              </a:cxn>
              <a:cxn ang="T9">
                <a:pos x="T2" y="T3"/>
              </a:cxn>
              <a:cxn ang="T10">
                <a:pos x="T4" y="T5"/>
              </a:cxn>
              <a:cxn ang="T11">
                <a:pos x="T6" y="T7"/>
              </a:cxn>
            </a:cxnLst>
            <a:rect l="T12" t="T13" r="T14" b="T15"/>
            <a:pathLst>
              <a:path w="71" h="177">
                <a:moveTo>
                  <a:pt x="0" y="0"/>
                </a:moveTo>
                <a:cubicBezTo>
                  <a:pt x="22" y="34"/>
                  <a:pt x="16" y="49"/>
                  <a:pt x="47" y="78"/>
                </a:cubicBezTo>
                <a:cubicBezTo>
                  <a:pt x="52" y="94"/>
                  <a:pt x="59" y="109"/>
                  <a:pt x="62" y="125"/>
                </a:cubicBezTo>
                <a:cubicBezTo>
                  <a:pt x="71" y="167"/>
                  <a:pt x="70" y="177"/>
                  <a:pt x="70" y="156"/>
                </a:cubicBezTo>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83978" name="Freeform 11">
            <a:extLst>
              <a:ext uri="{FF2B5EF4-FFF2-40B4-BE49-F238E27FC236}">
                <a16:creationId xmlns:a16="http://schemas.microsoft.com/office/drawing/2014/main" id="{D3E99B46-0E00-422D-9841-561B13BDBDAF}"/>
              </a:ext>
            </a:extLst>
          </p:cNvPr>
          <p:cNvSpPr>
            <a:spLocks/>
          </p:cNvSpPr>
          <p:nvPr/>
        </p:nvSpPr>
        <p:spPr bwMode="auto">
          <a:xfrm>
            <a:off x="5599113" y="3217863"/>
            <a:ext cx="122237" cy="230187"/>
          </a:xfrm>
          <a:custGeom>
            <a:avLst/>
            <a:gdLst>
              <a:gd name="T0" fmla="*/ 0 w 78"/>
              <a:gd name="T1" fmla="*/ 2147483647 h 145"/>
              <a:gd name="T2" fmla="*/ 2147483647 w 78"/>
              <a:gd name="T3" fmla="*/ 2147483647 h 145"/>
              <a:gd name="T4" fmla="*/ 2147483647 w 78"/>
              <a:gd name="T5" fmla="*/ 2147483647 h 145"/>
              <a:gd name="T6" fmla="*/ 0 60000 65536"/>
              <a:gd name="T7" fmla="*/ 0 60000 65536"/>
              <a:gd name="T8" fmla="*/ 0 60000 65536"/>
              <a:gd name="T9" fmla="*/ 0 w 78"/>
              <a:gd name="T10" fmla="*/ 0 h 145"/>
              <a:gd name="T11" fmla="*/ 78 w 78"/>
              <a:gd name="T12" fmla="*/ 145 h 145"/>
            </a:gdLst>
            <a:ahLst/>
            <a:cxnLst>
              <a:cxn ang="T6">
                <a:pos x="T0" y="T1"/>
              </a:cxn>
              <a:cxn ang="T7">
                <a:pos x="T2" y="T3"/>
              </a:cxn>
              <a:cxn ang="T8">
                <a:pos x="T4" y="T5"/>
              </a:cxn>
            </a:cxnLst>
            <a:rect l="T9" t="T10" r="T11" b="T12"/>
            <a:pathLst>
              <a:path w="78" h="145">
                <a:moveTo>
                  <a:pt x="0" y="5"/>
                </a:moveTo>
                <a:cubicBezTo>
                  <a:pt x="63" y="99"/>
                  <a:pt x="6" y="0"/>
                  <a:pt x="39" y="106"/>
                </a:cubicBezTo>
                <a:cubicBezTo>
                  <a:pt x="44" y="124"/>
                  <a:pt x="78" y="145"/>
                  <a:pt x="78" y="145"/>
                </a:cubicBezTo>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83979" name="Freeform 12">
            <a:extLst>
              <a:ext uri="{FF2B5EF4-FFF2-40B4-BE49-F238E27FC236}">
                <a16:creationId xmlns:a16="http://schemas.microsoft.com/office/drawing/2014/main" id="{CD112BBA-1924-4158-AE4C-97E42C40837B}"/>
              </a:ext>
            </a:extLst>
          </p:cNvPr>
          <p:cNvSpPr>
            <a:spLocks/>
          </p:cNvSpPr>
          <p:nvPr/>
        </p:nvSpPr>
        <p:spPr bwMode="auto">
          <a:xfrm>
            <a:off x="5969000" y="2978150"/>
            <a:ext cx="112713" cy="239713"/>
          </a:xfrm>
          <a:custGeom>
            <a:avLst/>
            <a:gdLst>
              <a:gd name="T0" fmla="*/ 0 w 70"/>
              <a:gd name="T1" fmla="*/ 0 h 151"/>
              <a:gd name="T2" fmla="*/ 2147483647 w 70"/>
              <a:gd name="T3" fmla="*/ 2147483647 h 151"/>
              <a:gd name="T4" fmla="*/ 2147483647 w 70"/>
              <a:gd name="T5" fmla="*/ 2147483647 h 151"/>
              <a:gd name="T6" fmla="*/ 0 60000 65536"/>
              <a:gd name="T7" fmla="*/ 0 60000 65536"/>
              <a:gd name="T8" fmla="*/ 0 60000 65536"/>
              <a:gd name="T9" fmla="*/ 0 w 70"/>
              <a:gd name="T10" fmla="*/ 0 h 151"/>
              <a:gd name="T11" fmla="*/ 70 w 70"/>
              <a:gd name="T12" fmla="*/ 151 h 151"/>
            </a:gdLst>
            <a:ahLst/>
            <a:cxnLst>
              <a:cxn ang="T6">
                <a:pos x="T0" y="T1"/>
              </a:cxn>
              <a:cxn ang="T7">
                <a:pos x="T2" y="T3"/>
              </a:cxn>
              <a:cxn ang="T8">
                <a:pos x="T4" y="T5"/>
              </a:cxn>
            </a:cxnLst>
            <a:rect l="T9" t="T10" r="T11" b="T12"/>
            <a:pathLst>
              <a:path w="70" h="151">
                <a:moveTo>
                  <a:pt x="0" y="0"/>
                </a:moveTo>
                <a:cubicBezTo>
                  <a:pt x="20" y="30"/>
                  <a:pt x="26" y="63"/>
                  <a:pt x="46" y="93"/>
                </a:cubicBezTo>
                <a:cubicBezTo>
                  <a:pt x="55" y="147"/>
                  <a:pt x="43" y="151"/>
                  <a:pt x="70" y="124"/>
                </a:cubicBezTo>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83980" name="Freeform 13">
            <a:extLst>
              <a:ext uri="{FF2B5EF4-FFF2-40B4-BE49-F238E27FC236}">
                <a16:creationId xmlns:a16="http://schemas.microsoft.com/office/drawing/2014/main" id="{CFE03478-8309-4B19-B239-DF1CCF328B23}"/>
              </a:ext>
            </a:extLst>
          </p:cNvPr>
          <p:cNvSpPr>
            <a:spLocks/>
          </p:cNvSpPr>
          <p:nvPr/>
        </p:nvSpPr>
        <p:spPr bwMode="auto">
          <a:xfrm>
            <a:off x="6265863" y="2828925"/>
            <a:ext cx="73025" cy="204788"/>
          </a:xfrm>
          <a:custGeom>
            <a:avLst/>
            <a:gdLst>
              <a:gd name="T0" fmla="*/ 0 w 47"/>
              <a:gd name="T1" fmla="*/ 0 h 129"/>
              <a:gd name="T2" fmla="*/ 2147483647 w 47"/>
              <a:gd name="T3" fmla="*/ 2147483647 h 129"/>
              <a:gd name="T4" fmla="*/ 2147483647 w 47"/>
              <a:gd name="T5" fmla="*/ 2147483647 h 129"/>
              <a:gd name="T6" fmla="*/ 0 60000 65536"/>
              <a:gd name="T7" fmla="*/ 0 60000 65536"/>
              <a:gd name="T8" fmla="*/ 0 60000 65536"/>
              <a:gd name="T9" fmla="*/ 0 w 47"/>
              <a:gd name="T10" fmla="*/ 0 h 129"/>
              <a:gd name="T11" fmla="*/ 47 w 47"/>
              <a:gd name="T12" fmla="*/ 129 h 129"/>
            </a:gdLst>
            <a:ahLst/>
            <a:cxnLst>
              <a:cxn ang="T6">
                <a:pos x="T0" y="T1"/>
              </a:cxn>
              <a:cxn ang="T7">
                <a:pos x="T2" y="T3"/>
              </a:cxn>
              <a:cxn ang="T8">
                <a:pos x="T4" y="T5"/>
              </a:cxn>
            </a:cxnLst>
            <a:rect l="T9" t="T10" r="T11" b="T12"/>
            <a:pathLst>
              <a:path w="47" h="129">
                <a:moveTo>
                  <a:pt x="0" y="0"/>
                </a:moveTo>
                <a:cubicBezTo>
                  <a:pt x="22" y="32"/>
                  <a:pt x="26" y="69"/>
                  <a:pt x="47" y="102"/>
                </a:cubicBezTo>
                <a:cubicBezTo>
                  <a:pt x="29" y="129"/>
                  <a:pt x="23" y="125"/>
                  <a:pt x="47" y="125"/>
                </a:cubicBezTo>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83981" name="Freeform 14">
            <a:extLst>
              <a:ext uri="{FF2B5EF4-FFF2-40B4-BE49-F238E27FC236}">
                <a16:creationId xmlns:a16="http://schemas.microsoft.com/office/drawing/2014/main" id="{E7D7FD42-D32B-4E5D-8F00-E34B8026AE39}"/>
              </a:ext>
            </a:extLst>
          </p:cNvPr>
          <p:cNvSpPr>
            <a:spLocks/>
          </p:cNvSpPr>
          <p:nvPr/>
        </p:nvSpPr>
        <p:spPr bwMode="auto">
          <a:xfrm>
            <a:off x="6400800" y="2668588"/>
            <a:ext cx="87313" cy="149225"/>
          </a:xfrm>
          <a:custGeom>
            <a:avLst/>
            <a:gdLst>
              <a:gd name="T0" fmla="*/ 0 w 54"/>
              <a:gd name="T1" fmla="*/ 0 h 94"/>
              <a:gd name="T2" fmla="*/ 2147483647 w 54"/>
              <a:gd name="T3" fmla="*/ 2147483647 h 94"/>
              <a:gd name="T4" fmla="*/ 0 60000 65536"/>
              <a:gd name="T5" fmla="*/ 0 60000 65536"/>
              <a:gd name="T6" fmla="*/ 0 w 54"/>
              <a:gd name="T7" fmla="*/ 0 h 94"/>
              <a:gd name="T8" fmla="*/ 54 w 54"/>
              <a:gd name="T9" fmla="*/ 94 h 94"/>
            </a:gdLst>
            <a:ahLst/>
            <a:cxnLst>
              <a:cxn ang="T4">
                <a:pos x="T0" y="T1"/>
              </a:cxn>
              <a:cxn ang="T5">
                <a:pos x="T2" y="T3"/>
              </a:cxn>
            </a:cxnLst>
            <a:rect l="T6" t="T7" r="T8" b="T9"/>
            <a:pathLst>
              <a:path w="54" h="94">
                <a:moveTo>
                  <a:pt x="0" y="0"/>
                </a:moveTo>
                <a:cubicBezTo>
                  <a:pt x="35" y="36"/>
                  <a:pt x="23" y="61"/>
                  <a:pt x="54" y="94"/>
                </a:cubicBezTo>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22FC47-0B5D-4CB1-9139-A0419955814A}"/>
              </a:ext>
            </a:extLst>
          </p:cNvPr>
          <p:cNvSpPr/>
          <p:nvPr/>
        </p:nvSpPr>
        <p:spPr>
          <a:xfrm>
            <a:off x="0" y="-5397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F3D34DB-455C-4F19-B212-2386B4DF9D39}"/>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4994" name="Rectangle 2">
            <a:extLst>
              <a:ext uri="{FF2B5EF4-FFF2-40B4-BE49-F238E27FC236}">
                <a16:creationId xmlns:a16="http://schemas.microsoft.com/office/drawing/2014/main" id="{B480B504-C2EB-4745-BB2B-96FEF7E39535}"/>
              </a:ext>
            </a:extLst>
          </p:cNvPr>
          <p:cNvSpPr>
            <a:spLocks noGrp="1" noChangeArrowheads="1"/>
          </p:cNvSpPr>
          <p:nvPr>
            <p:ph type="title"/>
          </p:nvPr>
        </p:nvSpPr>
        <p:spPr>
          <a:xfrm>
            <a:off x="762000" y="0"/>
            <a:ext cx="7620000" cy="1371600"/>
          </a:xfrm>
        </p:spPr>
        <p:txBody>
          <a:bodyPr/>
          <a:lstStyle/>
          <a:p>
            <a:pPr algn="l"/>
            <a:r>
              <a:rPr lang="en-US" altLang="en-US" sz="3600">
                <a:latin typeface="Arial" panose="020B0604020202020204" pitchFamily="34" charset="0"/>
                <a:cs typeface="Arial" panose="020B0604020202020204" pitchFamily="34" charset="0"/>
              </a:rPr>
              <a:t>Fuller Trail Benches Facilitate a Stable and Durable Trail Tread Surface</a:t>
            </a:r>
          </a:p>
        </p:txBody>
      </p:sp>
      <p:pic>
        <p:nvPicPr>
          <p:cNvPr id="84995" name="Picture 3" descr="Durable Surface">
            <a:extLst>
              <a:ext uri="{FF2B5EF4-FFF2-40B4-BE49-F238E27FC236}">
                <a16:creationId xmlns:a16="http://schemas.microsoft.com/office/drawing/2014/main" id="{781F445D-5534-4B07-83DB-5990E89DC1EB}"/>
              </a:ext>
            </a:extLst>
          </p:cNvPr>
          <p:cNvPicPr>
            <a:picLocks noChangeAspect="1" noChangeArrowheads="1"/>
          </p:cNvPicPr>
          <p:nvPr/>
        </p:nvPicPr>
        <p:blipFill>
          <a:blip r:embed="rId2">
            <a:lum bright="10000" contrast="26000"/>
            <a:extLst>
              <a:ext uri="{28A0092B-C50C-407E-A947-70E740481C1C}">
                <a14:useLocalDpi xmlns:a14="http://schemas.microsoft.com/office/drawing/2010/main" val="0"/>
              </a:ext>
            </a:extLst>
          </a:blip>
          <a:srcRect/>
          <a:stretch>
            <a:fillRect/>
          </a:stretch>
        </p:blipFill>
        <p:spPr bwMode="auto">
          <a:xfrm>
            <a:off x="266700" y="1425575"/>
            <a:ext cx="86106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Line 4">
            <a:extLst>
              <a:ext uri="{FF2B5EF4-FFF2-40B4-BE49-F238E27FC236}">
                <a16:creationId xmlns:a16="http://schemas.microsoft.com/office/drawing/2014/main" id="{31C433A4-3264-477B-AB0F-0A63C0AEA82A}"/>
              </a:ext>
            </a:extLst>
          </p:cNvPr>
          <p:cNvSpPr>
            <a:spLocks noChangeShapeType="1"/>
          </p:cNvSpPr>
          <p:nvPr/>
        </p:nvSpPr>
        <p:spPr bwMode="auto">
          <a:xfrm>
            <a:off x="990600" y="2971800"/>
            <a:ext cx="4953000" cy="35814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43366" name="Line 6">
            <a:extLst>
              <a:ext uri="{FF2B5EF4-FFF2-40B4-BE49-F238E27FC236}">
                <a16:creationId xmlns:a16="http://schemas.microsoft.com/office/drawing/2014/main" id="{7DD2E381-607F-4499-91FD-6F8BC05FAC23}"/>
              </a:ext>
            </a:extLst>
          </p:cNvPr>
          <p:cNvSpPr>
            <a:spLocks noChangeShapeType="1"/>
          </p:cNvSpPr>
          <p:nvPr/>
        </p:nvSpPr>
        <p:spPr bwMode="auto">
          <a:xfrm flipH="1" flipV="1">
            <a:off x="2590800" y="6477000"/>
            <a:ext cx="3200400" cy="7620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afterEffect">
                                  <p:stCondLst>
                                    <p:cond delay="1000"/>
                                  </p:stCondLst>
                                  <p:childTnLst>
                                    <p:set>
                                      <p:cBhvr>
                                        <p:cTn id="6" dur="1" fill="hold">
                                          <p:stCondLst>
                                            <p:cond delay="0"/>
                                          </p:stCondLst>
                                        </p:cTn>
                                        <p:tgtEl>
                                          <p:spTgt spid="143364"/>
                                        </p:tgtEl>
                                        <p:attrNameLst>
                                          <p:attrName>style.visibility</p:attrName>
                                        </p:attrNameLst>
                                      </p:cBhvr>
                                      <p:to>
                                        <p:strVal val="visible"/>
                                      </p:to>
                                    </p:set>
                                    <p:anim calcmode="lin" valueType="num">
                                      <p:cBhvr>
                                        <p:cTn id="7" dur="500" fill="hold"/>
                                        <p:tgtEl>
                                          <p:spTgt spid="143364"/>
                                        </p:tgtEl>
                                        <p:attrNameLst>
                                          <p:attrName>ppt_x</p:attrName>
                                        </p:attrNameLst>
                                      </p:cBhvr>
                                      <p:tavLst>
                                        <p:tav tm="0">
                                          <p:val>
                                            <p:strVal val="#ppt_x"/>
                                          </p:val>
                                        </p:tav>
                                        <p:tav tm="100000">
                                          <p:val>
                                            <p:strVal val="#ppt_x"/>
                                          </p:val>
                                        </p:tav>
                                      </p:tavLst>
                                    </p:anim>
                                    <p:anim calcmode="lin" valueType="num">
                                      <p:cBhvr>
                                        <p:cTn id="8" dur="500" fill="hold"/>
                                        <p:tgtEl>
                                          <p:spTgt spid="143364"/>
                                        </p:tgtEl>
                                        <p:attrNameLst>
                                          <p:attrName>ppt_y</p:attrName>
                                        </p:attrNameLst>
                                      </p:cBhvr>
                                      <p:tavLst>
                                        <p:tav tm="0">
                                          <p:val>
                                            <p:strVal val="#ppt_y-#ppt_h/2"/>
                                          </p:val>
                                        </p:tav>
                                        <p:tav tm="100000">
                                          <p:val>
                                            <p:strVal val="#ppt_y"/>
                                          </p:val>
                                        </p:tav>
                                      </p:tavLst>
                                    </p:anim>
                                    <p:anim calcmode="lin" valueType="num">
                                      <p:cBhvr>
                                        <p:cTn id="9" dur="500" fill="hold"/>
                                        <p:tgtEl>
                                          <p:spTgt spid="143364"/>
                                        </p:tgtEl>
                                        <p:attrNameLst>
                                          <p:attrName>ppt_w</p:attrName>
                                        </p:attrNameLst>
                                      </p:cBhvr>
                                      <p:tavLst>
                                        <p:tav tm="0">
                                          <p:val>
                                            <p:strVal val="#ppt_w"/>
                                          </p:val>
                                        </p:tav>
                                        <p:tav tm="100000">
                                          <p:val>
                                            <p:strVal val="#ppt_w"/>
                                          </p:val>
                                        </p:tav>
                                      </p:tavLst>
                                    </p:anim>
                                    <p:anim calcmode="lin" valueType="num">
                                      <p:cBhvr>
                                        <p:cTn id="10" dur="500" fill="hold"/>
                                        <p:tgtEl>
                                          <p:spTgt spid="143364"/>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500"/>
                            </p:stCondLst>
                            <p:childTnLst>
                              <p:par>
                                <p:cTn id="12" presetID="22" presetClass="entr" presetSubtype="8" fill="hold" nodeType="afterEffect">
                                  <p:stCondLst>
                                    <p:cond delay="0"/>
                                  </p:stCondLst>
                                  <p:childTnLst>
                                    <p:set>
                                      <p:cBhvr>
                                        <p:cTn id="13" dur="1" fill="hold">
                                          <p:stCondLst>
                                            <p:cond delay="0"/>
                                          </p:stCondLst>
                                        </p:cTn>
                                        <p:tgtEl>
                                          <p:spTgt spid="143366"/>
                                        </p:tgtEl>
                                        <p:attrNameLst>
                                          <p:attrName>style.visibility</p:attrName>
                                        </p:attrNameLst>
                                      </p:cBhvr>
                                      <p:to>
                                        <p:strVal val="visible"/>
                                      </p:to>
                                    </p:set>
                                    <p:animEffect transition="in" filter="wipe(left)">
                                      <p:cBhvr>
                                        <p:cTn id="14" dur="500"/>
                                        <p:tgtEl>
                                          <p:spTgt spid="14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3C7C0D-045E-4FD1-99A1-8544F62E689C}"/>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4821D87-51C7-4609-99F7-9D7E3F790B6D}"/>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6018" name="Title 1">
            <a:extLst>
              <a:ext uri="{FF2B5EF4-FFF2-40B4-BE49-F238E27FC236}">
                <a16:creationId xmlns:a16="http://schemas.microsoft.com/office/drawing/2014/main" id="{B2CEDC1F-D5FE-413B-AF87-6B4B60397B53}"/>
              </a:ext>
            </a:extLst>
          </p:cNvPr>
          <p:cNvSpPr>
            <a:spLocks noGrp="1"/>
          </p:cNvSpPr>
          <p:nvPr>
            <p:ph type="title"/>
          </p:nvPr>
        </p:nvSpPr>
        <p:spPr>
          <a:xfrm>
            <a:off x="6629400" y="609600"/>
            <a:ext cx="1828800" cy="1143000"/>
          </a:xfrm>
        </p:spPr>
        <p:txBody>
          <a:bodyPr/>
          <a:lstStyle/>
          <a:p>
            <a:r>
              <a:rPr lang="en-US" altLang="en-US" dirty="0">
                <a:latin typeface="Arial" panose="020B0604020202020204" pitchFamily="34" charset="0"/>
                <a:cs typeface="Arial" panose="020B0604020202020204" pitchFamily="34" charset="0"/>
              </a:rPr>
              <a:t>Full Bench</a:t>
            </a:r>
          </a:p>
        </p:txBody>
      </p:sp>
      <p:pic>
        <p:nvPicPr>
          <p:cNvPr id="86019" name="Picture 2" descr="Drawing of a partial-bench construction.  Includes text that reads, Existing hillside, outsloped tread, and fill.">
            <a:extLst>
              <a:ext uri="{FF2B5EF4-FFF2-40B4-BE49-F238E27FC236}">
                <a16:creationId xmlns:a16="http://schemas.microsoft.com/office/drawing/2014/main" id="{E65EB728-2829-4828-9EC3-8C6F81F8B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57600"/>
            <a:ext cx="6032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Drawing of how a full-bench trail is constructed.  Text in the drawing reads, Existing hillside and outsloped tread.">
            <a:extLst>
              <a:ext uri="{FF2B5EF4-FFF2-40B4-BE49-F238E27FC236}">
                <a16:creationId xmlns:a16="http://schemas.microsoft.com/office/drawing/2014/main" id="{96FE3860-E005-4F68-BC10-7B81884F4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4008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quot;No&quot; Symbol 5">
            <a:extLst>
              <a:ext uri="{FF2B5EF4-FFF2-40B4-BE49-F238E27FC236}">
                <a16:creationId xmlns:a16="http://schemas.microsoft.com/office/drawing/2014/main" id="{44BD80EC-52CC-4D14-9B5D-5CAD57E230F4}"/>
              </a:ext>
            </a:extLst>
          </p:cNvPr>
          <p:cNvSpPr/>
          <p:nvPr/>
        </p:nvSpPr>
        <p:spPr bwMode="auto">
          <a:xfrm>
            <a:off x="1295400" y="3581400"/>
            <a:ext cx="3505200" cy="2971800"/>
          </a:xfrm>
          <a:prstGeom prst="noSmoking">
            <a:avLst/>
          </a:prstGeom>
          <a:solidFill>
            <a:schemeClr val="accent1">
              <a:alpha val="3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US">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FCD66BDA-68ED-4246-8EED-ED02D434FCCE}"/>
              </a:ext>
            </a:extLst>
          </p:cNvPr>
          <p:cNvSpPr txBox="1">
            <a:spLocks/>
          </p:cNvSpPr>
          <p:nvPr/>
        </p:nvSpPr>
        <p:spPr>
          <a:xfrm>
            <a:off x="6629400" y="4167341"/>
            <a:ext cx="1828800" cy="1143000"/>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200" b="1" i="0" kern="1200" baseline="0">
                <a:solidFill>
                  <a:srgbClr val="546223"/>
                </a:solidFill>
                <a:latin typeface="Roboto Black" charset="0"/>
                <a:ea typeface="Roboto Black" charset="0"/>
                <a:cs typeface="Roboto Black" charset="0"/>
              </a:defRPr>
            </a:lvl1pPr>
          </a:lstStyle>
          <a:p>
            <a:r>
              <a:rPr lang="en-US" altLang="en-US" dirty="0">
                <a:latin typeface="Arial" panose="020B0604020202020204" pitchFamily="34" charset="0"/>
                <a:cs typeface="Arial" panose="020B0604020202020204" pitchFamily="34" charset="0"/>
              </a:rPr>
              <a:t>Part Bench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ridge">
            <a:extLst>
              <a:ext uri="{FF2B5EF4-FFF2-40B4-BE49-F238E27FC236}">
                <a16:creationId xmlns:a16="http://schemas.microsoft.com/office/drawing/2014/main" id="{21DC07EC-414B-437E-BE97-B35C83810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2" y="801688"/>
            <a:ext cx="3446463" cy="2130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3" name="Picture 3" descr="Typical X section">
            <a:extLst>
              <a:ext uri="{FF2B5EF4-FFF2-40B4-BE49-F238E27FC236}">
                <a16:creationId xmlns:a16="http://schemas.microsoft.com/office/drawing/2014/main" id="{F3ADC73A-CA3C-4B6A-B768-53090245E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406" y="973931"/>
            <a:ext cx="2687638"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EB Roadside Trail Cross Section">
            <a:extLst>
              <a:ext uri="{FF2B5EF4-FFF2-40B4-BE49-F238E27FC236}">
                <a16:creationId xmlns:a16="http://schemas.microsoft.com/office/drawing/2014/main" id="{2678CDAF-D09B-4128-B708-3923CE010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901" y="3790156"/>
            <a:ext cx="3905250" cy="2093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6" descr="Slide 8">
            <a:extLst>
              <a:ext uri="{FF2B5EF4-FFF2-40B4-BE49-F238E27FC236}">
                <a16:creationId xmlns:a16="http://schemas.microsoft.com/office/drawing/2014/main" id="{1892BF43-9B4C-413C-979A-5D7C9D92C5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2881313"/>
            <a:ext cx="3581400" cy="2860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7" descr="Slide 9">
            <a:extLst>
              <a:ext uri="{FF2B5EF4-FFF2-40B4-BE49-F238E27FC236}">
                <a16:creationId xmlns:a16="http://schemas.microsoft.com/office/drawing/2014/main" id="{00897F2F-6432-47AC-8562-831568D52B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49" y="750888"/>
            <a:ext cx="2771775" cy="344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3" name="Rectangle 8">
            <a:extLst>
              <a:ext uri="{FF2B5EF4-FFF2-40B4-BE49-F238E27FC236}">
                <a16:creationId xmlns:a16="http://schemas.microsoft.com/office/drawing/2014/main" id="{C94E4618-8812-414B-A683-CF92B0C892BB}"/>
              </a:ext>
            </a:extLst>
          </p:cNvPr>
          <p:cNvSpPr>
            <a:spLocks noChangeArrowheads="1"/>
          </p:cNvSpPr>
          <p:nvPr/>
        </p:nvSpPr>
        <p:spPr bwMode="auto">
          <a:xfrm>
            <a:off x="0" y="5624513"/>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sz="2000" b="1" dirty="0">
                <a:solidFill>
                  <a:schemeClr val="tx1"/>
                </a:solidFill>
                <a:latin typeface="Arial" panose="020B0604020202020204" pitchFamily="34" charset="0"/>
                <a:ea typeface="Roboto" panose="02000000000000000000" pitchFamily="2" charset="0"/>
                <a:cs typeface="Arial" panose="020B0604020202020204" pitchFamily="34" charset="0"/>
              </a:rPr>
              <a:t>Determine Specifications &amp; Standards – Based on User Group, </a:t>
            </a:r>
            <a:br>
              <a:rPr lang="en-US" altLang="en-US" sz="2000" b="1" dirty="0">
                <a:solidFill>
                  <a:schemeClr val="tx1"/>
                </a:solidFill>
                <a:latin typeface="Arial" panose="020B0604020202020204" pitchFamily="34" charset="0"/>
                <a:ea typeface="Roboto" panose="02000000000000000000" pitchFamily="2" charset="0"/>
                <a:cs typeface="Arial" panose="020B0604020202020204" pitchFamily="34" charset="0"/>
              </a:rPr>
            </a:br>
            <a:r>
              <a:rPr lang="en-US" altLang="en-US" sz="2000" b="1" dirty="0">
                <a:solidFill>
                  <a:schemeClr val="tx1"/>
                </a:solidFill>
                <a:latin typeface="Arial" panose="020B0604020202020204" pitchFamily="34" charset="0"/>
                <a:ea typeface="Roboto" panose="02000000000000000000" pitchFamily="2" charset="0"/>
                <a:cs typeface="Arial" panose="020B0604020202020204" pitchFamily="34" charset="0"/>
              </a:rPr>
              <a:t>Classification and Season of 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4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1000"/>
                                  </p:stCondLst>
                                  <p:childTnLst>
                                    <p:set>
                                      <p:cBhvr>
                                        <p:cTn id="13" dur="1" fill="hold">
                                          <p:stCondLst>
                                            <p:cond delay="0"/>
                                          </p:stCondLst>
                                        </p:cTn>
                                        <p:tgtEl>
                                          <p:spTgt spid="10243"/>
                                        </p:tgtEl>
                                        <p:attrNameLst>
                                          <p:attrName>style.visibility</p:attrName>
                                        </p:attrNameLst>
                                      </p:cBhvr>
                                      <p:to>
                                        <p:strVal val="visible"/>
                                      </p:to>
                                    </p:set>
                                    <p:anim calcmode="lin" valueType="num">
                                      <p:cBhvr>
                                        <p:cTn id="14" dur="1000" fill="hold"/>
                                        <p:tgtEl>
                                          <p:spTgt spid="10243"/>
                                        </p:tgtEl>
                                        <p:attrNameLst>
                                          <p:attrName>ppt_w</p:attrName>
                                        </p:attrNameLst>
                                      </p:cBhvr>
                                      <p:tavLst>
                                        <p:tav tm="0">
                                          <p:val>
                                            <p:fltVal val="0"/>
                                          </p:val>
                                        </p:tav>
                                        <p:tav tm="100000">
                                          <p:val>
                                            <p:strVal val="#ppt_w"/>
                                          </p:val>
                                        </p:tav>
                                      </p:tavLst>
                                    </p:anim>
                                    <p:anim calcmode="lin" valueType="num">
                                      <p:cBhvr>
                                        <p:cTn id="15" dur="1000" fill="hold"/>
                                        <p:tgtEl>
                                          <p:spTgt spid="10243"/>
                                        </p:tgtEl>
                                        <p:attrNameLst>
                                          <p:attrName>ppt_h</p:attrName>
                                        </p:attrNameLst>
                                      </p:cBhvr>
                                      <p:tavLst>
                                        <p:tav tm="0">
                                          <p:val>
                                            <p:fltVal val="0"/>
                                          </p:val>
                                        </p:tav>
                                        <p:tav tm="100000">
                                          <p:val>
                                            <p:strVal val="#ppt_h"/>
                                          </p:val>
                                        </p:tav>
                                      </p:tavLst>
                                    </p:anim>
                                    <p:anim calcmode="lin" valueType="num">
                                      <p:cBhvr>
                                        <p:cTn id="16" dur="1000" fill="hold"/>
                                        <p:tgtEl>
                                          <p:spTgt spid="1024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243"/>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1000"/>
                                  </p:stCondLst>
                                  <p:childTnLst>
                                    <p:set>
                                      <p:cBhvr>
                                        <p:cTn id="20" dur="1" fill="hold">
                                          <p:stCondLst>
                                            <p:cond delay="0"/>
                                          </p:stCondLst>
                                        </p:cTn>
                                        <p:tgtEl>
                                          <p:spTgt spid="10245"/>
                                        </p:tgtEl>
                                        <p:attrNameLst>
                                          <p:attrName>style.visibility</p:attrName>
                                        </p:attrNameLst>
                                      </p:cBhvr>
                                      <p:to>
                                        <p:strVal val="visible"/>
                                      </p:to>
                                    </p:set>
                                    <p:anim calcmode="lin" valueType="num">
                                      <p:cBhvr>
                                        <p:cTn id="21" dur="1000" fill="hold"/>
                                        <p:tgtEl>
                                          <p:spTgt spid="10245"/>
                                        </p:tgtEl>
                                        <p:attrNameLst>
                                          <p:attrName>ppt_w</p:attrName>
                                        </p:attrNameLst>
                                      </p:cBhvr>
                                      <p:tavLst>
                                        <p:tav tm="0">
                                          <p:val>
                                            <p:fltVal val="0"/>
                                          </p:val>
                                        </p:tav>
                                        <p:tav tm="100000">
                                          <p:val>
                                            <p:strVal val="#ppt_w"/>
                                          </p:val>
                                        </p:tav>
                                      </p:tavLst>
                                    </p:anim>
                                    <p:anim calcmode="lin" valueType="num">
                                      <p:cBhvr>
                                        <p:cTn id="22" dur="1000" fill="hold"/>
                                        <p:tgtEl>
                                          <p:spTgt spid="10245"/>
                                        </p:tgtEl>
                                        <p:attrNameLst>
                                          <p:attrName>ppt_h</p:attrName>
                                        </p:attrNameLst>
                                      </p:cBhvr>
                                      <p:tavLst>
                                        <p:tav tm="0">
                                          <p:val>
                                            <p:fltVal val="0"/>
                                          </p:val>
                                        </p:tav>
                                        <p:tav tm="100000">
                                          <p:val>
                                            <p:strVal val="#ppt_h"/>
                                          </p:val>
                                        </p:tav>
                                      </p:tavLst>
                                    </p:anim>
                                    <p:anim calcmode="lin" valueType="num">
                                      <p:cBhvr>
                                        <p:cTn id="23" dur="1000" fill="hold"/>
                                        <p:tgtEl>
                                          <p:spTgt spid="1024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245"/>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1000"/>
                                  </p:stCondLst>
                                  <p:childTnLst>
                                    <p:set>
                                      <p:cBhvr>
                                        <p:cTn id="27" dur="1" fill="hold">
                                          <p:stCondLst>
                                            <p:cond delay="0"/>
                                          </p:stCondLst>
                                        </p:cTn>
                                        <p:tgtEl>
                                          <p:spTgt spid="10246"/>
                                        </p:tgtEl>
                                        <p:attrNameLst>
                                          <p:attrName>style.visibility</p:attrName>
                                        </p:attrNameLst>
                                      </p:cBhvr>
                                      <p:to>
                                        <p:strVal val="visible"/>
                                      </p:to>
                                    </p:set>
                                    <p:anim calcmode="lin" valueType="num">
                                      <p:cBhvr>
                                        <p:cTn id="28" dur="1000" fill="hold"/>
                                        <p:tgtEl>
                                          <p:spTgt spid="10246"/>
                                        </p:tgtEl>
                                        <p:attrNameLst>
                                          <p:attrName>ppt_w</p:attrName>
                                        </p:attrNameLst>
                                      </p:cBhvr>
                                      <p:tavLst>
                                        <p:tav tm="0">
                                          <p:val>
                                            <p:fltVal val="0"/>
                                          </p:val>
                                        </p:tav>
                                        <p:tav tm="100000">
                                          <p:val>
                                            <p:strVal val="#ppt_w"/>
                                          </p:val>
                                        </p:tav>
                                      </p:tavLst>
                                    </p:anim>
                                    <p:anim calcmode="lin" valueType="num">
                                      <p:cBhvr>
                                        <p:cTn id="29" dur="1000" fill="hold"/>
                                        <p:tgtEl>
                                          <p:spTgt spid="10246"/>
                                        </p:tgtEl>
                                        <p:attrNameLst>
                                          <p:attrName>ppt_h</p:attrName>
                                        </p:attrNameLst>
                                      </p:cBhvr>
                                      <p:tavLst>
                                        <p:tav tm="0">
                                          <p:val>
                                            <p:fltVal val="0"/>
                                          </p:val>
                                        </p:tav>
                                        <p:tav tm="100000">
                                          <p:val>
                                            <p:strVal val="#ppt_h"/>
                                          </p:val>
                                        </p:tav>
                                      </p:tavLst>
                                    </p:anim>
                                    <p:anim calcmode="lin" valueType="num">
                                      <p:cBhvr>
                                        <p:cTn id="30" dur="1000" fill="hold"/>
                                        <p:tgtEl>
                                          <p:spTgt spid="102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0246"/>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1000"/>
                                  </p:stCondLst>
                                  <p:childTnLst>
                                    <p:set>
                                      <p:cBhvr>
                                        <p:cTn id="34" dur="1" fill="hold">
                                          <p:stCondLst>
                                            <p:cond delay="0"/>
                                          </p:stCondLst>
                                        </p:cTn>
                                        <p:tgtEl>
                                          <p:spTgt spid="10247"/>
                                        </p:tgtEl>
                                        <p:attrNameLst>
                                          <p:attrName>style.visibility</p:attrName>
                                        </p:attrNameLst>
                                      </p:cBhvr>
                                      <p:to>
                                        <p:strVal val="visible"/>
                                      </p:to>
                                    </p:set>
                                    <p:anim calcmode="lin" valueType="num">
                                      <p:cBhvr>
                                        <p:cTn id="35" dur="1000" fill="hold"/>
                                        <p:tgtEl>
                                          <p:spTgt spid="10247"/>
                                        </p:tgtEl>
                                        <p:attrNameLst>
                                          <p:attrName>ppt_w</p:attrName>
                                        </p:attrNameLst>
                                      </p:cBhvr>
                                      <p:tavLst>
                                        <p:tav tm="0">
                                          <p:val>
                                            <p:fltVal val="0"/>
                                          </p:val>
                                        </p:tav>
                                        <p:tav tm="100000">
                                          <p:val>
                                            <p:strVal val="#ppt_w"/>
                                          </p:val>
                                        </p:tav>
                                      </p:tavLst>
                                    </p:anim>
                                    <p:anim calcmode="lin" valueType="num">
                                      <p:cBhvr>
                                        <p:cTn id="36" dur="1000" fill="hold"/>
                                        <p:tgtEl>
                                          <p:spTgt spid="10247"/>
                                        </p:tgtEl>
                                        <p:attrNameLst>
                                          <p:attrName>ppt_h</p:attrName>
                                        </p:attrNameLst>
                                      </p:cBhvr>
                                      <p:tavLst>
                                        <p:tav tm="0">
                                          <p:val>
                                            <p:fltVal val="0"/>
                                          </p:val>
                                        </p:tav>
                                        <p:tav tm="100000">
                                          <p:val>
                                            <p:strVal val="#ppt_h"/>
                                          </p:val>
                                        </p:tav>
                                      </p:tavLst>
                                    </p:anim>
                                    <p:anim calcmode="lin" valueType="num">
                                      <p:cBhvr>
                                        <p:cTn id="37" dur="1000" fill="hold"/>
                                        <p:tgtEl>
                                          <p:spTgt spid="1024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2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4553DF-869E-4E7E-ABB6-4658A05735A9}"/>
              </a:ext>
            </a:extLst>
          </p:cNvPr>
          <p:cNvSpPr/>
          <p:nvPr/>
        </p:nvSpPr>
        <p:spPr>
          <a:xfrm>
            <a:off x="0" y="59531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042" name="Rectangle 2">
            <a:extLst>
              <a:ext uri="{FF2B5EF4-FFF2-40B4-BE49-F238E27FC236}">
                <a16:creationId xmlns:a16="http://schemas.microsoft.com/office/drawing/2014/main" id="{762B9B63-4412-4075-831C-668AE4E10D6C}"/>
              </a:ext>
            </a:extLst>
          </p:cNvPr>
          <p:cNvSpPr>
            <a:spLocks noGrp="1" noChangeArrowheads="1"/>
          </p:cNvSpPr>
          <p:nvPr>
            <p:ph type="title"/>
          </p:nvPr>
        </p:nvSpPr>
        <p:spPr>
          <a:xfrm>
            <a:off x="76200" y="749710"/>
            <a:ext cx="8991600" cy="1143000"/>
          </a:xfrm>
        </p:spPr>
        <p:txBody>
          <a:bodyPr>
            <a:normAutofit fontScale="90000"/>
          </a:bodyPr>
          <a:lstStyle/>
          <a:p>
            <a:pPr algn="l"/>
            <a:r>
              <a:rPr lang="en-US" altLang="en-US" sz="3600" dirty="0">
                <a:latin typeface="Arial" panose="020B0604020202020204" pitchFamily="34" charset="0"/>
                <a:cs typeface="Arial" panose="020B0604020202020204" pitchFamily="34" charset="0"/>
              </a:rPr>
              <a:t>Trails on Gentle Side Slopes With Part Bench do not facilitate Sheet Runoff as Efficiently</a:t>
            </a:r>
          </a:p>
        </p:txBody>
      </p:sp>
      <p:pic>
        <p:nvPicPr>
          <p:cNvPr id="87043" name="Picture 3" descr="DSC00004">
            <a:extLst>
              <a:ext uri="{FF2B5EF4-FFF2-40B4-BE49-F238E27FC236}">
                <a16:creationId xmlns:a16="http://schemas.microsoft.com/office/drawing/2014/main" id="{3C3556E2-097A-4916-ACC0-3415580EB856}"/>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76200" y="1835150"/>
            <a:ext cx="89916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6" name="Freeform 4">
            <a:extLst>
              <a:ext uri="{FF2B5EF4-FFF2-40B4-BE49-F238E27FC236}">
                <a16:creationId xmlns:a16="http://schemas.microsoft.com/office/drawing/2014/main" id="{2D73AEF9-7BAF-4E1D-A069-9C64B0437D42}"/>
              </a:ext>
            </a:extLst>
          </p:cNvPr>
          <p:cNvSpPr>
            <a:spLocks/>
          </p:cNvSpPr>
          <p:nvPr/>
        </p:nvSpPr>
        <p:spPr bwMode="auto">
          <a:xfrm>
            <a:off x="2005013" y="2365375"/>
            <a:ext cx="1804987" cy="1444625"/>
          </a:xfrm>
          <a:custGeom>
            <a:avLst/>
            <a:gdLst>
              <a:gd name="T0" fmla="*/ 0 w 1207"/>
              <a:gd name="T1" fmla="*/ 0 h 768"/>
              <a:gd name="T2" fmla="*/ 2147483647 w 1207"/>
              <a:gd name="T3" fmla="*/ 2147483647 h 768"/>
              <a:gd name="T4" fmla="*/ 2147483647 w 1207"/>
              <a:gd name="T5" fmla="*/ 2147483647 h 768"/>
              <a:gd name="T6" fmla="*/ 2147483647 w 1207"/>
              <a:gd name="T7" fmla="*/ 2147483647 h 768"/>
              <a:gd name="T8" fmla="*/ 2147483647 w 1207"/>
              <a:gd name="T9" fmla="*/ 2147483647 h 768"/>
              <a:gd name="T10" fmla="*/ 2147483647 w 1207"/>
              <a:gd name="T11" fmla="*/ 2147483647 h 768"/>
              <a:gd name="T12" fmla="*/ 2147483647 w 1207"/>
              <a:gd name="T13" fmla="*/ 2147483647 h 768"/>
              <a:gd name="T14" fmla="*/ 2147483647 w 1207"/>
              <a:gd name="T15" fmla="*/ 2147483647 h 768"/>
              <a:gd name="T16" fmla="*/ 2147483647 w 1207"/>
              <a:gd name="T17" fmla="*/ 2147483647 h 768"/>
              <a:gd name="T18" fmla="*/ 2147483647 w 1207"/>
              <a:gd name="T19" fmla="*/ 2147483647 h 768"/>
              <a:gd name="T20" fmla="*/ 2147483647 w 1207"/>
              <a:gd name="T21" fmla="*/ 2147483647 h 768"/>
              <a:gd name="T22" fmla="*/ 2147483647 w 1207"/>
              <a:gd name="T23" fmla="*/ 2147483647 h 768"/>
              <a:gd name="T24" fmla="*/ 2147483647 w 1207"/>
              <a:gd name="T25" fmla="*/ 2147483647 h 768"/>
              <a:gd name="T26" fmla="*/ 2147483647 w 1207"/>
              <a:gd name="T27" fmla="*/ 2147483647 h 768"/>
              <a:gd name="T28" fmla="*/ 2147483647 w 1207"/>
              <a:gd name="T29" fmla="*/ 2147483647 h 768"/>
              <a:gd name="T30" fmla="*/ 2147483647 w 1207"/>
              <a:gd name="T31" fmla="*/ 2147483647 h 768"/>
              <a:gd name="T32" fmla="*/ 2147483647 w 1207"/>
              <a:gd name="T33" fmla="*/ 2147483647 h 768"/>
              <a:gd name="T34" fmla="*/ 2147483647 w 1207"/>
              <a:gd name="T35" fmla="*/ 2147483647 h 768"/>
              <a:gd name="T36" fmla="*/ 2147483647 w 1207"/>
              <a:gd name="T37" fmla="*/ 2147483647 h 768"/>
              <a:gd name="T38" fmla="*/ 2147483647 w 1207"/>
              <a:gd name="T39" fmla="*/ 2147483647 h 7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7"/>
              <a:gd name="T61" fmla="*/ 0 h 768"/>
              <a:gd name="T62" fmla="*/ 1207 w 1207"/>
              <a:gd name="T63" fmla="*/ 768 h 7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7" h="768">
                <a:moveTo>
                  <a:pt x="0" y="0"/>
                </a:moveTo>
                <a:cubicBezTo>
                  <a:pt x="21" y="22"/>
                  <a:pt x="45" y="23"/>
                  <a:pt x="64" y="46"/>
                </a:cubicBezTo>
                <a:cubicBezTo>
                  <a:pt x="82" y="68"/>
                  <a:pt x="101" y="88"/>
                  <a:pt x="119" y="110"/>
                </a:cubicBezTo>
                <a:cubicBezTo>
                  <a:pt x="127" y="119"/>
                  <a:pt x="142" y="149"/>
                  <a:pt x="155" y="156"/>
                </a:cubicBezTo>
                <a:cubicBezTo>
                  <a:pt x="163" y="160"/>
                  <a:pt x="252" y="197"/>
                  <a:pt x="265" y="201"/>
                </a:cubicBezTo>
                <a:cubicBezTo>
                  <a:pt x="311" y="250"/>
                  <a:pt x="251" y="192"/>
                  <a:pt x="311" y="229"/>
                </a:cubicBezTo>
                <a:cubicBezTo>
                  <a:pt x="355" y="256"/>
                  <a:pt x="420" y="320"/>
                  <a:pt x="475" y="339"/>
                </a:cubicBezTo>
                <a:cubicBezTo>
                  <a:pt x="502" y="348"/>
                  <a:pt x="530" y="357"/>
                  <a:pt x="557" y="366"/>
                </a:cubicBezTo>
                <a:cubicBezTo>
                  <a:pt x="575" y="372"/>
                  <a:pt x="612" y="384"/>
                  <a:pt x="612" y="384"/>
                </a:cubicBezTo>
                <a:cubicBezTo>
                  <a:pt x="624" y="420"/>
                  <a:pt x="630" y="436"/>
                  <a:pt x="667" y="448"/>
                </a:cubicBezTo>
                <a:cubicBezTo>
                  <a:pt x="699" y="481"/>
                  <a:pt x="723" y="488"/>
                  <a:pt x="768" y="503"/>
                </a:cubicBezTo>
                <a:cubicBezTo>
                  <a:pt x="777" y="506"/>
                  <a:pt x="795" y="512"/>
                  <a:pt x="795" y="512"/>
                </a:cubicBezTo>
                <a:cubicBezTo>
                  <a:pt x="801" y="518"/>
                  <a:pt x="805" y="527"/>
                  <a:pt x="813" y="531"/>
                </a:cubicBezTo>
                <a:cubicBezTo>
                  <a:pt x="830" y="540"/>
                  <a:pt x="868" y="549"/>
                  <a:pt x="868" y="549"/>
                </a:cubicBezTo>
                <a:cubicBezTo>
                  <a:pt x="923" y="601"/>
                  <a:pt x="847" y="535"/>
                  <a:pt x="914" y="576"/>
                </a:cubicBezTo>
                <a:cubicBezTo>
                  <a:pt x="974" y="614"/>
                  <a:pt x="884" y="579"/>
                  <a:pt x="960" y="604"/>
                </a:cubicBezTo>
                <a:cubicBezTo>
                  <a:pt x="1020" y="664"/>
                  <a:pt x="1041" y="644"/>
                  <a:pt x="1106" y="677"/>
                </a:cubicBezTo>
                <a:cubicBezTo>
                  <a:pt x="1132" y="690"/>
                  <a:pt x="1151" y="711"/>
                  <a:pt x="1170" y="732"/>
                </a:cubicBezTo>
                <a:cubicBezTo>
                  <a:pt x="1173" y="741"/>
                  <a:pt x="1172" y="752"/>
                  <a:pt x="1179" y="759"/>
                </a:cubicBezTo>
                <a:cubicBezTo>
                  <a:pt x="1186" y="766"/>
                  <a:pt x="1207" y="768"/>
                  <a:pt x="1207" y="768"/>
                </a:cubicBezTo>
              </a:path>
            </a:pathLst>
          </a:cu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4437" name="Freeform 5">
            <a:extLst>
              <a:ext uri="{FF2B5EF4-FFF2-40B4-BE49-F238E27FC236}">
                <a16:creationId xmlns:a16="http://schemas.microsoft.com/office/drawing/2014/main" id="{EE23EE3C-5E36-4EE9-B501-E32A88E70E4E}"/>
              </a:ext>
            </a:extLst>
          </p:cNvPr>
          <p:cNvSpPr>
            <a:spLocks/>
          </p:cNvSpPr>
          <p:nvPr/>
        </p:nvSpPr>
        <p:spPr bwMode="auto">
          <a:xfrm>
            <a:off x="3810000" y="3733800"/>
            <a:ext cx="2970213" cy="1955800"/>
          </a:xfrm>
          <a:custGeom>
            <a:avLst/>
            <a:gdLst>
              <a:gd name="T0" fmla="*/ 0 w 1811"/>
              <a:gd name="T1" fmla="*/ 0 h 1307"/>
              <a:gd name="T2" fmla="*/ 2147483647 w 1811"/>
              <a:gd name="T3" fmla="*/ 2147483647 h 1307"/>
              <a:gd name="T4" fmla="*/ 2147483647 w 1811"/>
              <a:gd name="T5" fmla="*/ 2147483647 h 1307"/>
              <a:gd name="T6" fmla="*/ 2147483647 w 1811"/>
              <a:gd name="T7" fmla="*/ 2147483647 h 1307"/>
              <a:gd name="T8" fmla="*/ 2147483647 w 1811"/>
              <a:gd name="T9" fmla="*/ 2147483647 h 1307"/>
              <a:gd name="T10" fmla="*/ 2147483647 w 1811"/>
              <a:gd name="T11" fmla="*/ 2147483647 h 1307"/>
              <a:gd name="T12" fmla="*/ 2147483647 w 1811"/>
              <a:gd name="T13" fmla="*/ 2147483647 h 1307"/>
              <a:gd name="T14" fmla="*/ 2147483647 w 1811"/>
              <a:gd name="T15" fmla="*/ 2147483647 h 1307"/>
              <a:gd name="T16" fmla="*/ 2147483647 w 1811"/>
              <a:gd name="T17" fmla="*/ 2147483647 h 1307"/>
              <a:gd name="T18" fmla="*/ 2147483647 w 1811"/>
              <a:gd name="T19" fmla="*/ 2147483647 h 1307"/>
              <a:gd name="T20" fmla="*/ 2147483647 w 1811"/>
              <a:gd name="T21" fmla="*/ 2147483647 h 1307"/>
              <a:gd name="T22" fmla="*/ 2147483647 w 1811"/>
              <a:gd name="T23" fmla="*/ 2147483647 h 1307"/>
              <a:gd name="T24" fmla="*/ 2147483647 w 1811"/>
              <a:gd name="T25" fmla="*/ 2147483647 h 1307"/>
              <a:gd name="T26" fmla="*/ 2147483647 w 1811"/>
              <a:gd name="T27" fmla="*/ 2147483647 h 1307"/>
              <a:gd name="T28" fmla="*/ 2147483647 w 1811"/>
              <a:gd name="T29" fmla="*/ 2147483647 h 1307"/>
              <a:gd name="T30" fmla="*/ 2147483647 w 1811"/>
              <a:gd name="T31" fmla="*/ 2147483647 h 1307"/>
              <a:gd name="T32" fmla="*/ 2147483647 w 1811"/>
              <a:gd name="T33" fmla="*/ 2147483647 h 13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11"/>
              <a:gd name="T52" fmla="*/ 0 h 1307"/>
              <a:gd name="T53" fmla="*/ 1811 w 1811"/>
              <a:gd name="T54" fmla="*/ 1307 h 13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11" h="1307">
                <a:moveTo>
                  <a:pt x="0" y="0"/>
                </a:moveTo>
                <a:cubicBezTo>
                  <a:pt x="1" y="7"/>
                  <a:pt x="5" y="85"/>
                  <a:pt x="19" y="109"/>
                </a:cubicBezTo>
                <a:cubicBezTo>
                  <a:pt x="37" y="140"/>
                  <a:pt x="83" y="160"/>
                  <a:pt x="110" y="182"/>
                </a:cubicBezTo>
                <a:cubicBezTo>
                  <a:pt x="119" y="189"/>
                  <a:pt x="137" y="213"/>
                  <a:pt x="147" y="219"/>
                </a:cubicBezTo>
                <a:cubicBezTo>
                  <a:pt x="234" y="270"/>
                  <a:pt x="359" y="297"/>
                  <a:pt x="458" y="329"/>
                </a:cubicBezTo>
                <a:cubicBezTo>
                  <a:pt x="482" y="366"/>
                  <a:pt x="509" y="425"/>
                  <a:pt x="540" y="457"/>
                </a:cubicBezTo>
                <a:cubicBezTo>
                  <a:pt x="552" y="492"/>
                  <a:pt x="548" y="535"/>
                  <a:pt x="567" y="566"/>
                </a:cubicBezTo>
                <a:cubicBezTo>
                  <a:pt x="593" y="608"/>
                  <a:pt x="653" y="615"/>
                  <a:pt x="695" y="630"/>
                </a:cubicBezTo>
                <a:cubicBezTo>
                  <a:pt x="830" y="677"/>
                  <a:pt x="969" y="680"/>
                  <a:pt x="1107" y="713"/>
                </a:cubicBezTo>
                <a:cubicBezTo>
                  <a:pt x="1128" y="746"/>
                  <a:pt x="1159" y="775"/>
                  <a:pt x="1171" y="813"/>
                </a:cubicBezTo>
                <a:cubicBezTo>
                  <a:pt x="1188" y="864"/>
                  <a:pt x="1200" y="905"/>
                  <a:pt x="1226" y="950"/>
                </a:cubicBezTo>
                <a:cubicBezTo>
                  <a:pt x="1241" y="976"/>
                  <a:pt x="1252" y="1016"/>
                  <a:pt x="1280" y="1033"/>
                </a:cubicBezTo>
                <a:cubicBezTo>
                  <a:pt x="1313" y="1053"/>
                  <a:pt x="1363" y="1066"/>
                  <a:pt x="1399" y="1078"/>
                </a:cubicBezTo>
                <a:cubicBezTo>
                  <a:pt x="1417" y="1084"/>
                  <a:pt x="1454" y="1097"/>
                  <a:pt x="1454" y="1097"/>
                </a:cubicBezTo>
                <a:cubicBezTo>
                  <a:pt x="1489" y="1149"/>
                  <a:pt x="1472" y="1195"/>
                  <a:pt x="1527" y="1216"/>
                </a:cubicBezTo>
                <a:cubicBezTo>
                  <a:pt x="1581" y="1267"/>
                  <a:pt x="1657" y="1277"/>
                  <a:pt x="1728" y="1289"/>
                </a:cubicBezTo>
                <a:cubicBezTo>
                  <a:pt x="1757" y="1294"/>
                  <a:pt x="1781" y="1307"/>
                  <a:pt x="1811" y="1307"/>
                </a:cubicBezTo>
              </a:path>
            </a:pathLst>
          </a:custGeom>
          <a:noFill/>
          <a:ln w="1016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4438" name="Freeform 6">
            <a:extLst>
              <a:ext uri="{FF2B5EF4-FFF2-40B4-BE49-F238E27FC236}">
                <a16:creationId xmlns:a16="http://schemas.microsoft.com/office/drawing/2014/main" id="{47F1209C-A90E-4593-A8CA-4D9B7952E2AC}"/>
              </a:ext>
            </a:extLst>
          </p:cNvPr>
          <p:cNvSpPr>
            <a:spLocks/>
          </p:cNvSpPr>
          <p:nvPr/>
        </p:nvSpPr>
        <p:spPr bwMode="auto">
          <a:xfrm>
            <a:off x="798513" y="2263775"/>
            <a:ext cx="2324100" cy="2249488"/>
          </a:xfrm>
          <a:custGeom>
            <a:avLst/>
            <a:gdLst>
              <a:gd name="T0" fmla="*/ 0 w 1463"/>
              <a:gd name="T1" fmla="*/ 0 h 1417"/>
              <a:gd name="T2" fmla="*/ 2147483647 w 1463"/>
              <a:gd name="T3" fmla="*/ 2147483647 h 1417"/>
              <a:gd name="T4" fmla="*/ 2147483647 w 1463"/>
              <a:gd name="T5" fmla="*/ 2147483647 h 1417"/>
              <a:gd name="T6" fmla="*/ 2147483647 w 1463"/>
              <a:gd name="T7" fmla="*/ 2147483647 h 1417"/>
              <a:gd name="T8" fmla="*/ 2147483647 w 1463"/>
              <a:gd name="T9" fmla="*/ 2147483647 h 1417"/>
              <a:gd name="T10" fmla="*/ 2147483647 w 1463"/>
              <a:gd name="T11" fmla="*/ 2147483647 h 1417"/>
              <a:gd name="T12" fmla="*/ 2147483647 w 1463"/>
              <a:gd name="T13" fmla="*/ 2147483647 h 1417"/>
              <a:gd name="T14" fmla="*/ 2147483647 w 1463"/>
              <a:gd name="T15" fmla="*/ 2147483647 h 1417"/>
              <a:gd name="T16" fmla="*/ 2147483647 w 1463"/>
              <a:gd name="T17" fmla="*/ 2147483647 h 1417"/>
              <a:gd name="T18" fmla="*/ 2147483647 w 1463"/>
              <a:gd name="T19" fmla="*/ 2147483647 h 1417"/>
              <a:gd name="T20" fmla="*/ 2147483647 w 1463"/>
              <a:gd name="T21" fmla="*/ 2147483647 h 1417"/>
              <a:gd name="T22" fmla="*/ 2147483647 w 1463"/>
              <a:gd name="T23" fmla="*/ 2147483647 h 1417"/>
              <a:gd name="T24" fmla="*/ 2147483647 w 1463"/>
              <a:gd name="T25" fmla="*/ 2147483647 h 1417"/>
              <a:gd name="T26" fmla="*/ 2147483647 w 1463"/>
              <a:gd name="T27" fmla="*/ 2147483647 h 1417"/>
              <a:gd name="T28" fmla="*/ 2147483647 w 1463"/>
              <a:gd name="T29" fmla="*/ 2147483647 h 1417"/>
              <a:gd name="T30" fmla="*/ 2147483647 w 1463"/>
              <a:gd name="T31" fmla="*/ 2147483647 h 1417"/>
              <a:gd name="T32" fmla="*/ 2147483647 w 1463"/>
              <a:gd name="T33" fmla="*/ 2147483647 h 1417"/>
              <a:gd name="T34" fmla="*/ 2147483647 w 1463"/>
              <a:gd name="T35" fmla="*/ 2147483647 h 1417"/>
              <a:gd name="T36" fmla="*/ 2147483647 w 1463"/>
              <a:gd name="T37" fmla="*/ 2147483647 h 1417"/>
              <a:gd name="T38" fmla="*/ 2147483647 w 1463"/>
              <a:gd name="T39" fmla="*/ 2147483647 h 1417"/>
              <a:gd name="T40" fmla="*/ 2147483647 w 1463"/>
              <a:gd name="T41" fmla="*/ 2147483647 h 1417"/>
              <a:gd name="T42" fmla="*/ 2147483647 w 1463"/>
              <a:gd name="T43" fmla="*/ 2147483647 h 1417"/>
              <a:gd name="T44" fmla="*/ 2147483647 w 1463"/>
              <a:gd name="T45" fmla="*/ 2147483647 h 14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63"/>
              <a:gd name="T70" fmla="*/ 0 h 1417"/>
              <a:gd name="T71" fmla="*/ 1463 w 1463"/>
              <a:gd name="T72" fmla="*/ 1417 h 14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63" h="1417">
                <a:moveTo>
                  <a:pt x="0" y="0"/>
                </a:moveTo>
                <a:cubicBezTo>
                  <a:pt x="56" y="19"/>
                  <a:pt x="97" y="69"/>
                  <a:pt x="146" y="101"/>
                </a:cubicBezTo>
                <a:cubicBezTo>
                  <a:pt x="166" y="132"/>
                  <a:pt x="175" y="144"/>
                  <a:pt x="210" y="156"/>
                </a:cubicBezTo>
                <a:cubicBezTo>
                  <a:pt x="230" y="186"/>
                  <a:pt x="240" y="198"/>
                  <a:pt x="274" y="211"/>
                </a:cubicBezTo>
                <a:cubicBezTo>
                  <a:pt x="299" y="249"/>
                  <a:pt x="333" y="289"/>
                  <a:pt x="366" y="320"/>
                </a:cubicBezTo>
                <a:cubicBezTo>
                  <a:pt x="381" y="367"/>
                  <a:pt x="406" y="379"/>
                  <a:pt x="439" y="412"/>
                </a:cubicBezTo>
                <a:cubicBezTo>
                  <a:pt x="455" y="461"/>
                  <a:pt x="547" y="526"/>
                  <a:pt x="594" y="558"/>
                </a:cubicBezTo>
                <a:cubicBezTo>
                  <a:pt x="600" y="567"/>
                  <a:pt x="603" y="579"/>
                  <a:pt x="612" y="585"/>
                </a:cubicBezTo>
                <a:cubicBezTo>
                  <a:pt x="649" y="609"/>
                  <a:pt x="749" y="629"/>
                  <a:pt x="795" y="640"/>
                </a:cubicBezTo>
                <a:cubicBezTo>
                  <a:pt x="832" y="677"/>
                  <a:pt x="794" y="644"/>
                  <a:pt x="841" y="668"/>
                </a:cubicBezTo>
                <a:cubicBezTo>
                  <a:pt x="880" y="687"/>
                  <a:pt x="857" y="681"/>
                  <a:pt x="887" y="704"/>
                </a:cubicBezTo>
                <a:cubicBezTo>
                  <a:pt x="905" y="717"/>
                  <a:pt x="942" y="741"/>
                  <a:pt x="942" y="741"/>
                </a:cubicBezTo>
                <a:cubicBezTo>
                  <a:pt x="963" y="772"/>
                  <a:pt x="970" y="784"/>
                  <a:pt x="1006" y="796"/>
                </a:cubicBezTo>
                <a:cubicBezTo>
                  <a:pt x="1046" y="858"/>
                  <a:pt x="1049" y="848"/>
                  <a:pt x="1097" y="896"/>
                </a:cubicBezTo>
                <a:cubicBezTo>
                  <a:pt x="1111" y="938"/>
                  <a:pt x="1113" y="968"/>
                  <a:pt x="1143" y="997"/>
                </a:cubicBezTo>
                <a:cubicBezTo>
                  <a:pt x="1152" y="1023"/>
                  <a:pt x="1165" y="1056"/>
                  <a:pt x="1179" y="1079"/>
                </a:cubicBezTo>
                <a:cubicBezTo>
                  <a:pt x="1188" y="1094"/>
                  <a:pt x="1206" y="1102"/>
                  <a:pt x="1216" y="1116"/>
                </a:cubicBezTo>
                <a:cubicBezTo>
                  <a:pt x="1272" y="1193"/>
                  <a:pt x="1230" y="1150"/>
                  <a:pt x="1271" y="1189"/>
                </a:cubicBezTo>
                <a:cubicBezTo>
                  <a:pt x="1289" y="1245"/>
                  <a:pt x="1276" y="1264"/>
                  <a:pt x="1326" y="1280"/>
                </a:cubicBezTo>
                <a:cubicBezTo>
                  <a:pt x="1340" y="1323"/>
                  <a:pt x="1353" y="1311"/>
                  <a:pt x="1390" y="1335"/>
                </a:cubicBezTo>
                <a:cubicBezTo>
                  <a:pt x="1409" y="1396"/>
                  <a:pt x="1382" y="1337"/>
                  <a:pt x="1426" y="1372"/>
                </a:cubicBezTo>
                <a:cubicBezTo>
                  <a:pt x="1434" y="1379"/>
                  <a:pt x="1437" y="1391"/>
                  <a:pt x="1444" y="1399"/>
                </a:cubicBezTo>
                <a:cubicBezTo>
                  <a:pt x="1450" y="1406"/>
                  <a:pt x="1463" y="1417"/>
                  <a:pt x="1463" y="1417"/>
                </a:cubicBezTo>
              </a:path>
            </a:pathLst>
          </a:cu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4439" name="Freeform 7">
            <a:extLst>
              <a:ext uri="{FF2B5EF4-FFF2-40B4-BE49-F238E27FC236}">
                <a16:creationId xmlns:a16="http://schemas.microsoft.com/office/drawing/2014/main" id="{05DEC62E-619A-4D4E-9A58-A8FB6052A264}"/>
              </a:ext>
            </a:extLst>
          </p:cNvPr>
          <p:cNvSpPr>
            <a:spLocks/>
          </p:cNvSpPr>
          <p:nvPr/>
        </p:nvSpPr>
        <p:spPr bwMode="auto">
          <a:xfrm>
            <a:off x="3135313" y="4484688"/>
            <a:ext cx="3136900" cy="2133600"/>
          </a:xfrm>
          <a:custGeom>
            <a:avLst/>
            <a:gdLst>
              <a:gd name="T0" fmla="*/ 0 w 1975"/>
              <a:gd name="T1" fmla="*/ 0 h 1344"/>
              <a:gd name="T2" fmla="*/ 2147483647 w 1975"/>
              <a:gd name="T3" fmla="*/ 2147483647 h 1344"/>
              <a:gd name="T4" fmla="*/ 2147483647 w 1975"/>
              <a:gd name="T5" fmla="*/ 2147483647 h 1344"/>
              <a:gd name="T6" fmla="*/ 2147483647 w 1975"/>
              <a:gd name="T7" fmla="*/ 2147483647 h 1344"/>
              <a:gd name="T8" fmla="*/ 2147483647 w 1975"/>
              <a:gd name="T9" fmla="*/ 2147483647 h 1344"/>
              <a:gd name="T10" fmla="*/ 2147483647 w 1975"/>
              <a:gd name="T11" fmla="*/ 2147483647 h 1344"/>
              <a:gd name="T12" fmla="*/ 2147483647 w 1975"/>
              <a:gd name="T13" fmla="*/ 2147483647 h 1344"/>
              <a:gd name="T14" fmla="*/ 2147483647 w 1975"/>
              <a:gd name="T15" fmla="*/ 2147483647 h 1344"/>
              <a:gd name="T16" fmla="*/ 2147483647 w 1975"/>
              <a:gd name="T17" fmla="*/ 2147483647 h 1344"/>
              <a:gd name="T18" fmla="*/ 2147483647 w 1975"/>
              <a:gd name="T19" fmla="*/ 2147483647 h 1344"/>
              <a:gd name="T20" fmla="*/ 2147483647 w 1975"/>
              <a:gd name="T21" fmla="*/ 2147483647 h 1344"/>
              <a:gd name="T22" fmla="*/ 2147483647 w 1975"/>
              <a:gd name="T23" fmla="*/ 2147483647 h 1344"/>
              <a:gd name="T24" fmla="*/ 2147483647 w 1975"/>
              <a:gd name="T25" fmla="*/ 2147483647 h 1344"/>
              <a:gd name="T26" fmla="*/ 2147483647 w 1975"/>
              <a:gd name="T27" fmla="*/ 2147483647 h 1344"/>
              <a:gd name="T28" fmla="*/ 2147483647 w 1975"/>
              <a:gd name="T29" fmla="*/ 2147483647 h 1344"/>
              <a:gd name="T30" fmla="*/ 2147483647 w 1975"/>
              <a:gd name="T31" fmla="*/ 2147483647 h 1344"/>
              <a:gd name="T32" fmla="*/ 2147483647 w 1975"/>
              <a:gd name="T33" fmla="*/ 2147483647 h 1344"/>
              <a:gd name="T34" fmla="*/ 2147483647 w 1975"/>
              <a:gd name="T35" fmla="*/ 2147483647 h 1344"/>
              <a:gd name="T36" fmla="*/ 2147483647 w 1975"/>
              <a:gd name="T37" fmla="*/ 2147483647 h 1344"/>
              <a:gd name="T38" fmla="*/ 2147483647 w 1975"/>
              <a:gd name="T39" fmla="*/ 2147483647 h 1344"/>
              <a:gd name="T40" fmla="*/ 2147483647 w 1975"/>
              <a:gd name="T41" fmla="*/ 2147483647 h 1344"/>
              <a:gd name="T42" fmla="*/ 2147483647 w 1975"/>
              <a:gd name="T43" fmla="*/ 2147483647 h 1344"/>
              <a:gd name="T44" fmla="*/ 2147483647 w 1975"/>
              <a:gd name="T45" fmla="*/ 2147483647 h 1344"/>
              <a:gd name="T46" fmla="*/ 2147483647 w 1975"/>
              <a:gd name="T47" fmla="*/ 2147483647 h 1344"/>
              <a:gd name="T48" fmla="*/ 2147483647 w 1975"/>
              <a:gd name="T49" fmla="*/ 2147483647 h 1344"/>
              <a:gd name="T50" fmla="*/ 2147483647 w 1975"/>
              <a:gd name="T51" fmla="*/ 2147483647 h 13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75"/>
              <a:gd name="T79" fmla="*/ 0 h 1344"/>
              <a:gd name="T80" fmla="*/ 1975 w 1975"/>
              <a:gd name="T81" fmla="*/ 1344 h 13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75" h="1344">
                <a:moveTo>
                  <a:pt x="0" y="0"/>
                </a:moveTo>
                <a:cubicBezTo>
                  <a:pt x="37" y="25"/>
                  <a:pt x="70" y="40"/>
                  <a:pt x="100" y="73"/>
                </a:cubicBezTo>
                <a:cubicBezTo>
                  <a:pt x="123" y="99"/>
                  <a:pt x="132" y="143"/>
                  <a:pt x="164" y="156"/>
                </a:cubicBezTo>
                <a:cubicBezTo>
                  <a:pt x="212" y="176"/>
                  <a:pt x="268" y="162"/>
                  <a:pt x="320" y="165"/>
                </a:cubicBezTo>
                <a:cubicBezTo>
                  <a:pt x="349" y="175"/>
                  <a:pt x="364" y="191"/>
                  <a:pt x="393" y="201"/>
                </a:cubicBezTo>
                <a:cubicBezTo>
                  <a:pt x="445" y="256"/>
                  <a:pt x="379" y="180"/>
                  <a:pt x="420" y="247"/>
                </a:cubicBezTo>
                <a:cubicBezTo>
                  <a:pt x="429" y="262"/>
                  <a:pt x="445" y="271"/>
                  <a:pt x="457" y="284"/>
                </a:cubicBezTo>
                <a:cubicBezTo>
                  <a:pt x="473" y="331"/>
                  <a:pt x="476" y="350"/>
                  <a:pt x="503" y="384"/>
                </a:cubicBezTo>
                <a:cubicBezTo>
                  <a:pt x="510" y="393"/>
                  <a:pt x="512" y="406"/>
                  <a:pt x="521" y="412"/>
                </a:cubicBezTo>
                <a:cubicBezTo>
                  <a:pt x="582" y="450"/>
                  <a:pt x="683" y="446"/>
                  <a:pt x="750" y="457"/>
                </a:cubicBezTo>
                <a:cubicBezTo>
                  <a:pt x="759" y="460"/>
                  <a:pt x="770" y="459"/>
                  <a:pt x="777" y="466"/>
                </a:cubicBezTo>
                <a:cubicBezTo>
                  <a:pt x="784" y="473"/>
                  <a:pt x="782" y="485"/>
                  <a:pt x="786" y="494"/>
                </a:cubicBezTo>
                <a:cubicBezTo>
                  <a:pt x="800" y="522"/>
                  <a:pt x="815" y="550"/>
                  <a:pt x="832" y="576"/>
                </a:cubicBezTo>
                <a:cubicBezTo>
                  <a:pt x="842" y="608"/>
                  <a:pt x="854" y="626"/>
                  <a:pt x="878" y="649"/>
                </a:cubicBezTo>
                <a:cubicBezTo>
                  <a:pt x="890" y="685"/>
                  <a:pt x="895" y="701"/>
                  <a:pt x="932" y="713"/>
                </a:cubicBezTo>
                <a:cubicBezTo>
                  <a:pt x="967" y="748"/>
                  <a:pt x="943" y="726"/>
                  <a:pt x="1006" y="768"/>
                </a:cubicBezTo>
                <a:cubicBezTo>
                  <a:pt x="1015" y="774"/>
                  <a:pt x="1033" y="786"/>
                  <a:pt x="1033" y="786"/>
                </a:cubicBezTo>
                <a:cubicBezTo>
                  <a:pt x="1084" y="866"/>
                  <a:pt x="1154" y="846"/>
                  <a:pt x="1243" y="860"/>
                </a:cubicBezTo>
                <a:cubicBezTo>
                  <a:pt x="1330" y="889"/>
                  <a:pt x="1415" y="940"/>
                  <a:pt x="1508" y="951"/>
                </a:cubicBezTo>
                <a:cubicBezTo>
                  <a:pt x="1548" y="956"/>
                  <a:pt x="1587" y="957"/>
                  <a:pt x="1627" y="960"/>
                </a:cubicBezTo>
                <a:cubicBezTo>
                  <a:pt x="1679" y="973"/>
                  <a:pt x="1720" y="995"/>
                  <a:pt x="1764" y="1024"/>
                </a:cubicBezTo>
                <a:cubicBezTo>
                  <a:pt x="1778" y="1065"/>
                  <a:pt x="1782" y="1095"/>
                  <a:pt x="1810" y="1125"/>
                </a:cubicBezTo>
                <a:cubicBezTo>
                  <a:pt x="1836" y="1204"/>
                  <a:pt x="1799" y="1106"/>
                  <a:pt x="1838" y="1170"/>
                </a:cubicBezTo>
                <a:cubicBezTo>
                  <a:pt x="1843" y="1178"/>
                  <a:pt x="1843" y="1189"/>
                  <a:pt x="1847" y="1198"/>
                </a:cubicBezTo>
                <a:cubicBezTo>
                  <a:pt x="1863" y="1231"/>
                  <a:pt x="1897" y="1260"/>
                  <a:pt x="1920" y="1289"/>
                </a:cubicBezTo>
                <a:cubicBezTo>
                  <a:pt x="1938" y="1312"/>
                  <a:pt x="1962" y="1318"/>
                  <a:pt x="1975" y="1344"/>
                </a:cubicBezTo>
              </a:path>
            </a:pathLst>
          </a:custGeom>
          <a:noFill/>
          <a:ln w="1016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4440" name="Freeform 8">
            <a:extLst>
              <a:ext uri="{FF2B5EF4-FFF2-40B4-BE49-F238E27FC236}">
                <a16:creationId xmlns:a16="http://schemas.microsoft.com/office/drawing/2014/main" id="{86B326F6-77EF-4F3D-AD2B-547C53E4D101}"/>
              </a:ext>
            </a:extLst>
          </p:cNvPr>
          <p:cNvSpPr>
            <a:spLocks/>
          </p:cNvSpPr>
          <p:nvPr/>
        </p:nvSpPr>
        <p:spPr bwMode="auto">
          <a:xfrm>
            <a:off x="2249488" y="1930400"/>
            <a:ext cx="1865312" cy="1346200"/>
          </a:xfrm>
          <a:custGeom>
            <a:avLst/>
            <a:gdLst>
              <a:gd name="T0" fmla="*/ 0 w 1125"/>
              <a:gd name="T1" fmla="*/ 0 h 899"/>
              <a:gd name="T2" fmla="*/ 2147483647 w 1125"/>
              <a:gd name="T3" fmla="*/ 2147483647 h 899"/>
              <a:gd name="T4" fmla="*/ 2147483647 w 1125"/>
              <a:gd name="T5" fmla="*/ 2147483647 h 899"/>
              <a:gd name="T6" fmla="*/ 2147483647 w 1125"/>
              <a:gd name="T7" fmla="*/ 2147483647 h 899"/>
              <a:gd name="T8" fmla="*/ 2147483647 w 1125"/>
              <a:gd name="T9" fmla="*/ 2147483647 h 899"/>
              <a:gd name="T10" fmla="*/ 2147483647 w 1125"/>
              <a:gd name="T11" fmla="*/ 2147483647 h 899"/>
              <a:gd name="T12" fmla="*/ 2147483647 w 1125"/>
              <a:gd name="T13" fmla="*/ 2147483647 h 899"/>
              <a:gd name="T14" fmla="*/ 2147483647 w 1125"/>
              <a:gd name="T15" fmla="*/ 2147483647 h 899"/>
              <a:gd name="T16" fmla="*/ 2147483647 w 1125"/>
              <a:gd name="T17" fmla="*/ 2147483647 h 899"/>
              <a:gd name="T18" fmla="*/ 2147483647 w 1125"/>
              <a:gd name="T19" fmla="*/ 2147483647 h 899"/>
              <a:gd name="T20" fmla="*/ 2147483647 w 1125"/>
              <a:gd name="T21" fmla="*/ 2147483647 h 899"/>
              <a:gd name="T22" fmla="*/ 2147483647 w 1125"/>
              <a:gd name="T23" fmla="*/ 2147483647 h 899"/>
              <a:gd name="T24" fmla="*/ 2147483647 w 1125"/>
              <a:gd name="T25" fmla="*/ 2147483647 h 899"/>
              <a:gd name="T26" fmla="*/ 2147483647 w 1125"/>
              <a:gd name="T27" fmla="*/ 2147483647 h 899"/>
              <a:gd name="T28" fmla="*/ 2147483647 w 1125"/>
              <a:gd name="T29" fmla="*/ 2147483647 h 899"/>
              <a:gd name="T30" fmla="*/ 2147483647 w 1125"/>
              <a:gd name="T31" fmla="*/ 2147483647 h 899"/>
              <a:gd name="T32" fmla="*/ 2147483647 w 1125"/>
              <a:gd name="T33" fmla="*/ 2147483647 h 899"/>
              <a:gd name="T34" fmla="*/ 2147483647 w 1125"/>
              <a:gd name="T35" fmla="*/ 2147483647 h 8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25"/>
              <a:gd name="T55" fmla="*/ 0 h 899"/>
              <a:gd name="T56" fmla="*/ 1125 w 1125"/>
              <a:gd name="T57" fmla="*/ 899 h 8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25" h="899">
                <a:moveTo>
                  <a:pt x="0" y="0"/>
                </a:moveTo>
                <a:cubicBezTo>
                  <a:pt x="42" y="27"/>
                  <a:pt x="52" y="46"/>
                  <a:pt x="82" y="91"/>
                </a:cubicBezTo>
                <a:cubicBezTo>
                  <a:pt x="97" y="113"/>
                  <a:pt x="171" y="164"/>
                  <a:pt x="201" y="174"/>
                </a:cubicBezTo>
                <a:cubicBezTo>
                  <a:pt x="246" y="217"/>
                  <a:pt x="191" y="170"/>
                  <a:pt x="247" y="201"/>
                </a:cubicBezTo>
                <a:cubicBezTo>
                  <a:pt x="283" y="221"/>
                  <a:pt x="313" y="254"/>
                  <a:pt x="348" y="274"/>
                </a:cubicBezTo>
                <a:cubicBezTo>
                  <a:pt x="364" y="284"/>
                  <a:pt x="384" y="286"/>
                  <a:pt x="402" y="293"/>
                </a:cubicBezTo>
                <a:cubicBezTo>
                  <a:pt x="416" y="306"/>
                  <a:pt x="434" y="315"/>
                  <a:pt x="448" y="329"/>
                </a:cubicBezTo>
                <a:cubicBezTo>
                  <a:pt x="487" y="368"/>
                  <a:pt x="446" y="346"/>
                  <a:pt x="485" y="375"/>
                </a:cubicBezTo>
                <a:cubicBezTo>
                  <a:pt x="520" y="401"/>
                  <a:pt x="551" y="422"/>
                  <a:pt x="585" y="448"/>
                </a:cubicBezTo>
                <a:cubicBezTo>
                  <a:pt x="622" y="477"/>
                  <a:pt x="649" y="515"/>
                  <a:pt x="695" y="530"/>
                </a:cubicBezTo>
                <a:cubicBezTo>
                  <a:pt x="734" y="571"/>
                  <a:pt x="689" y="530"/>
                  <a:pt x="741" y="558"/>
                </a:cubicBezTo>
                <a:cubicBezTo>
                  <a:pt x="782" y="580"/>
                  <a:pt x="804" y="606"/>
                  <a:pt x="841" y="631"/>
                </a:cubicBezTo>
                <a:cubicBezTo>
                  <a:pt x="857" y="678"/>
                  <a:pt x="880" y="684"/>
                  <a:pt x="924" y="713"/>
                </a:cubicBezTo>
                <a:cubicBezTo>
                  <a:pt x="947" y="728"/>
                  <a:pt x="965" y="755"/>
                  <a:pt x="988" y="768"/>
                </a:cubicBezTo>
                <a:cubicBezTo>
                  <a:pt x="996" y="773"/>
                  <a:pt x="1007" y="773"/>
                  <a:pt x="1015" y="777"/>
                </a:cubicBezTo>
                <a:cubicBezTo>
                  <a:pt x="1042" y="791"/>
                  <a:pt x="1063" y="815"/>
                  <a:pt x="1088" y="832"/>
                </a:cubicBezTo>
                <a:cubicBezTo>
                  <a:pt x="1094" y="841"/>
                  <a:pt x="1101" y="849"/>
                  <a:pt x="1106" y="859"/>
                </a:cubicBezTo>
                <a:cubicBezTo>
                  <a:pt x="1121" y="888"/>
                  <a:pt x="1110" y="899"/>
                  <a:pt x="1125" y="869"/>
                </a:cubicBezTo>
              </a:path>
            </a:pathLst>
          </a:cu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4441" name="Freeform 9">
            <a:extLst>
              <a:ext uri="{FF2B5EF4-FFF2-40B4-BE49-F238E27FC236}">
                <a16:creationId xmlns:a16="http://schemas.microsoft.com/office/drawing/2014/main" id="{BDE7A2B4-40A0-4E24-B10F-54AACA1C972F}"/>
              </a:ext>
            </a:extLst>
          </p:cNvPr>
          <p:cNvSpPr>
            <a:spLocks/>
          </p:cNvSpPr>
          <p:nvPr/>
        </p:nvSpPr>
        <p:spPr bwMode="auto">
          <a:xfrm>
            <a:off x="4064000" y="3208338"/>
            <a:ext cx="3367088" cy="1830387"/>
          </a:xfrm>
          <a:custGeom>
            <a:avLst/>
            <a:gdLst>
              <a:gd name="T0" fmla="*/ 0 w 2121"/>
              <a:gd name="T1" fmla="*/ 0 h 1153"/>
              <a:gd name="T2" fmla="*/ 2147483647 w 2121"/>
              <a:gd name="T3" fmla="*/ 2147483647 h 1153"/>
              <a:gd name="T4" fmla="*/ 2147483647 w 2121"/>
              <a:gd name="T5" fmla="*/ 2147483647 h 1153"/>
              <a:gd name="T6" fmla="*/ 2147483647 w 2121"/>
              <a:gd name="T7" fmla="*/ 2147483647 h 1153"/>
              <a:gd name="T8" fmla="*/ 2147483647 w 2121"/>
              <a:gd name="T9" fmla="*/ 2147483647 h 1153"/>
              <a:gd name="T10" fmla="*/ 2147483647 w 2121"/>
              <a:gd name="T11" fmla="*/ 2147483647 h 1153"/>
              <a:gd name="T12" fmla="*/ 2147483647 w 2121"/>
              <a:gd name="T13" fmla="*/ 2147483647 h 1153"/>
              <a:gd name="T14" fmla="*/ 2147483647 w 2121"/>
              <a:gd name="T15" fmla="*/ 2147483647 h 1153"/>
              <a:gd name="T16" fmla="*/ 2147483647 w 2121"/>
              <a:gd name="T17" fmla="*/ 2147483647 h 1153"/>
              <a:gd name="T18" fmla="*/ 2147483647 w 2121"/>
              <a:gd name="T19" fmla="*/ 2147483647 h 1153"/>
              <a:gd name="T20" fmla="*/ 2147483647 w 2121"/>
              <a:gd name="T21" fmla="*/ 2147483647 h 1153"/>
              <a:gd name="T22" fmla="*/ 2147483647 w 2121"/>
              <a:gd name="T23" fmla="*/ 2147483647 h 1153"/>
              <a:gd name="T24" fmla="*/ 2147483647 w 2121"/>
              <a:gd name="T25" fmla="*/ 2147483647 h 1153"/>
              <a:gd name="T26" fmla="*/ 2147483647 w 2121"/>
              <a:gd name="T27" fmla="*/ 2147483647 h 1153"/>
              <a:gd name="T28" fmla="*/ 2147483647 w 2121"/>
              <a:gd name="T29" fmla="*/ 2147483647 h 1153"/>
              <a:gd name="T30" fmla="*/ 2147483647 w 2121"/>
              <a:gd name="T31" fmla="*/ 2147483647 h 1153"/>
              <a:gd name="T32" fmla="*/ 2147483647 w 2121"/>
              <a:gd name="T33" fmla="*/ 2147483647 h 1153"/>
              <a:gd name="T34" fmla="*/ 2147483647 w 2121"/>
              <a:gd name="T35" fmla="*/ 2147483647 h 1153"/>
              <a:gd name="T36" fmla="*/ 2147483647 w 2121"/>
              <a:gd name="T37" fmla="*/ 2147483647 h 1153"/>
              <a:gd name="T38" fmla="*/ 2147483647 w 2121"/>
              <a:gd name="T39" fmla="*/ 2147483647 h 1153"/>
              <a:gd name="T40" fmla="*/ 2147483647 w 2121"/>
              <a:gd name="T41" fmla="*/ 2147483647 h 1153"/>
              <a:gd name="T42" fmla="*/ 2147483647 w 2121"/>
              <a:gd name="T43" fmla="*/ 2147483647 h 1153"/>
              <a:gd name="T44" fmla="*/ 2147483647 w 2121"/>
              <a:gd name="T45" fmla="*/ 2147483647 h 1153"/>
              <a:gd name="T46" fmla="*/ 2147483647 w 2121"/>
              <a:gd name="T47" fmla="*/ 2147483647 h 1153"/>
              <a:gd name="T48" fmla="*/ 2147483647 w 2121"/>
              <a:gd name="T49" fmla="*/ 2147483647 h 1153"/>
              <a:gd name="T50" fmla="*/ 2147483647 w 2121"/>
              <a:gd name="T51" fmla="*/ 2147483647 h 1153"/>
              <a:gd name="T52" fmla="*/ 2147483647 w 2121"/>
              <a:gd name="T53" fmla="*/ 2147483647 h 1153"/>
              <a:gd name="T54" fmla="*/ 2147483647 w 2121"/>
              <a:gd name="T55" fmla="*/ 2147483647 h 1153"/>
              <a:gd name="T56" fmla="*/ 2147483647 w 2121"/>
              <a:gd name="T57" fmla="*/ 2147483647 h 1153"/>
              <a:gd name="T58" fmla="*/ 2147483647 w 2121"/>
              <a:gd name="T59" fmla="*/ 2147483647 h 1153"/>
              <a:gd name="T60" fmla="*/ 2147483647 w 2121"/>
              <a:gd name="T61" fmla="*/ 2147483647 h 11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21"/>
              <a:gd name="T94" fmla="*/ 0 h 1153"/>
              <a:gd name="T95" fmla="*/ 2121 w 2121"/>
              <a:gd name="T96" fmla="*/ 1153 h 11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21" h="1153">
                <a:moveTo>
                  <a:pt x="0" y="0"/>
                </a:moveTo>
                <a:cubicBezTo>
                  <a:pt x="6" y="9"/>
                  <a:pt x="9" y="20"/>
                  <a:pt x="18" y="27"/>
                </a:cubicBezTo>
                <a:cubicBezTo>
                  <a:pt x="26" y="33"/>
                  <a:pt x="39" y="29"/>
                  <a:pt x="46" y="36"/>
                </a:cubicBezTo>
                <a:cubicBezTo>
                  <a:pt x="61" y="51"/>
                  <a:pt x="66" y="76"/>
                  <a:pt x="82" y="91"/>
                </a:cubicBezTo>
                <a:cubicBezTo>
                  <a:pt x="88" y="97"/>
                  <a:pt x="95" y="103"/>
                  <a:pt x="101" y="109"/>
                </a:cubicBezTo>
                <a:cubicBezTo>
                  <a:pt x="113" y="145"/>
                  <a:pt x="118" y="161"/>
                  <a:pt x="155" y="173"/>
                </a:cubicBezTo>
                <a:cubicBezTo>
                  <a:pt x="161" y="179"/>
                  <a:pt x="166" y="188"/>
                  <a:pt x="174" y="192"/>
                </a:cubicBezTo>
                <a:cubicBezTo>
                  <a:pt x="191" y="201"/>
                  <a:pt x="229" y="210"/>
                  <a:pt x="229" y="210"/>
                </a:cubicBezTo>
                <a:cubicBezTo>
                  <a:pt x="266" y="234"/>
                  <a:pt x="329" y="257"/>
                  <a:pt x="357" y="292"/>
                </a:cubicBezTo>
                <a:cubicBezTo>
                  <a:pt x="393" y="337"/>
                  <a:pt x="377" y="428"/>
                  <a:pt x="448" y="438"/>
                </a:cubicBezTo>
                <a:cubicBezTo>
                  <a:pt x="484" y="443"/>
                  <a:pt x="521" y="445"/>
                  <a:pt x="558" y="448"/>
                </a:cubicBezTo>
                <a:cubicBezTo>
                  <a:pt x="606" y="464"/>
                  <a:pt x="577" y="452"/>
                  <a:pt x="640" y="493"/>
                </a:cubicBezTo>
                <a:cubicBezTo>
                  <a:pt x="647" y="498"/>
                  <a:pt x="650" y="508"/>
                  <a:pt x="658" y="512"/>
                </a:cubicBezTo>
                <a:cubicBezTo>
                  <a:pt x="675" y="521"/>
                  <a:pt x="697" y="520"/>
                  <a:pt x="713" y="530"/>
                </a:cubicBezTo>
                <a:cubicBezTo>
                  <a:pt x="722" y="536"/>
                  <a:pt x="732" y="542"/>
                  <a:pt x="741" y="548"/>
                </a:cubicBezTo>
                <a:cubicBezTo>
                  <a:pt x="747" y="557"/>
                  <a:pt x="754" y="566"/>
                  <a:pt x="759" y="576"/>
                </a:cubicBezTo>
                <a:cubicBezTo>
                  <a:pt x="763" y="585"/>
                  <a:pt x="759" y="599"/>
                  <a:pt x="768" y="603"/>
                </a:cubicBezTo>
                <a:cubicBezTo>
                  <a:pt x="799" y="619"/>
                  <a:pt x="900" y="626"/>
                  <a:pt x="933" y="630"/>
                </a:cubicBezTo>
                <a:cubicBezTo>
                  <a:pt x="969" y="643"/>
                  <a:pt x="989" y="676"/>
                  <a:pt x="1015" y="704"/>
                </a:cubicBezTo>
                <a:cubicBezTo>
                  <a:pt x="1025" y="735"/>
                  <a:pt x="1038" y="754"/>
                  <a:pt x="1061" y="777"/>
                </a:cubicBezTo>
                <a:cubicBezTo>
                  <a:pt x="1097" y="887"/>
                  <a:pt x="1064" y="777"/>
                  <a:pt x="1088" y="886"/>
                </a:cubicBezTo>
                <a:cubicBezTo>
                  <a:pt x="1090" y="896"/>
                  <a:pt x="1088" y="911"/>
                  <a:pt x="1097" y="914"/>
                </a:cubicBezTo>
                <a:cubicBezTo>
                  <a:pt x="1138" y="925"/>
                  <a:pt x="1182" y="920"/>
                  <a:pt x="1225" y="923"/>
                </a:cubicBezTo>
                <a:cubicBezTo>
                  <a:pt x="1292" y="936"/>
                  <a:pt x="1351" y="971"/>
                  <a:pt x="1417" y="987"/>
                </a:cubicBezTo>
                <a:cubicBezTo>
                  <a:pt x="1429" y="990"/>
                  <a:pt x="1442" y="992"/>
                  <a:pt x="1454" y="996"/>
                </a:cubicBezTo>
                <a:cubicBezTo>
                  <a:pt x="1473" y="1001"/>
                  <a:pt x="1509" y="1014"/>
                  <a:pt x="1509" y="1014"/>
                </a:cubicBezTo>
                <a:cubicBezTo>
                  <a:pt x="1518" y="1020"/>
                  <a:pt x="1526" y="1028"/>
                  <a:pt x="1536" y="1033"/>
                </a:cubicBezTo>
                <a:cubicBezTo>
                  <a:pt x="1544" y="1037"/>
                  <a:pt x="1555" y="1037"/>
                  <a:pt x="1563" y="1042"/>
                </a:cubicBezTo>
                <a:cubicBezTo>
                  <a:pt x="1626" y="1079"/>
                  <a:pt x="1534" y="1044"/>
                  <a:pt x="1609" y="1069"/>
                </a:cubicBezTo>
                <a:cubicBezTo>
                  <a:pt x="1689" y="1153"/>
                  <a:pt x="1795" y="1128"/>
                  <a:pt x="1911" y="1133"/>
                </a:cubicBezTo>
                <a:cubicBezTo>
                  <a:pt x="2017" y="1150"/>
                  <a:pt x="1947" y="1142"/>
                  <a:pt x="2121" y="1142"/>
                </a:cubicBezTo>
              </a:path>
            </a:pathLst>
          </a:custGeom>
          <a:noFill/>
          <a:ln w="1016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4442" name="Freeform 10">
            <a:extLst>
              <a:ext uri="{FF2B5EF4-FFF2-40B4-BE49-F238E27FC236}">
                <a16:creationId xmlns:a16="http://schemas.microsoft.com/office/drawing/2014/main" id="{3D82B3AF-CEDF-4EC8-8D20-1F5B7E9BD42D}"/>
              </a:ext>
            </a:extLst>
          </p:cNvPr>
          <p:cNvSpPr>
            <a:spLocks/>
          </p:cNvSpPr>
          <p:nvPr/>
        </p:nvSpPr>
        <p:spPr bwMode="auto">
          <a:xfrm>
            <a:off x="176213" y="2743200"/>
            <a:ext cx="2262187" cy="2057400"/>
          </a:xfrm>
          <a:custGeom>
            <a:avLst/>
            <a:gdLst>
              <a:gd name="T0" fmla="*/ 0 w 987"/>
              <a:gd name="T1" fmla="*/ 0 h 1655"/>
              <a:gd name="T2" fmla="*/ 2147483647 w 987"/>
              <a:gd name="T3" fmla="*/ 2147483647 h 1655"/>
              <a:gd name="T4" fmla="*/ 2147483647 w 987"/>
              <a:gd name="T5" fmla="*/ 2147483647 h 1655"/>
              <a:gd name="T6" fmla="*/ 2147483647 w 987"/>
              <a:gd name="T7" fmla="*/ 2147483647 h 1655"/>
              <a:gd name="T8" fmla="*/ 2147483647 w 987"/>
              <a:gd name="T9" fmla="*/ 2147483647 h 1655"/>
              <a:gd name="T10" fmla="*/ 2147483647 w 987"/>
              <a:gd name="T11" fmla="*/ 2147483647 h 1655"/>
              <a:gd name="T12" fmla="*/ 2147483647 w 987"/>
              <a:gd name="T13" fmla="*/ 2147483647 h 1655"/>
              <a:gd name="T14" fmla="*/ 2147483647 w 987"/>
              <a:gd name="T15" fmla="*/ 2147483647 h 1655"/>
              <a:gd name="T16" fmla="*/ 2147483647 w 987"/>
              <a:gd name="T17" fmla="*/ 2147483647 h 1655"/>
              <a:gd name="T18" fmla="*/ 2147483647 w 987"/>
              <a:gd name="T19" fmla="*/ 2147483647 h 1655"/>
              <a:gd name="T20" fmla="*/ 2147483647 w 987"/>
              <a:gd name="T21" fmla="*/ 2147483647 h 1655"/>
              <a:gd name="T22" fmla="*/ 2147483647 w 987"/>
              <a:gd name="T23" fmla="*/ 2147483647 h 1655"/>
              <a:gd name="T24" fmla="*/ 2147483647 w 987"/>
              <a:gd name="T25" fmla="*/ 2147483647 h 1655"/>
              <a:gd name="T26" fmla="*/ 2147483647 w 987"/>
              <a:gd name="T27" fmla="*/ 2147483647 h 1655"/>
              <a:gd name="T28" fmla="*/ 2147483647 w 987"/>
              <a:gd name="T29" fmla="*/ 2147483647 h 1655"/>
              <a:gd name="T30" fmla="*/ 2147483647 w 987"/>
              <a:gd name="T31" fmla="*/ 2147483647 h 1655"/>
              <a:gd name="T32" fmla="*/ 2147483647 w 987"/>
              <a:gd name="T33" fmla="*/ 2147483647 h 16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7"/>
              <a:gd name="T52" fmla="*/ 0 h 1655"/>
              <a:gd name="T53" fmla="*/ 987 w 987"/>
              <a:gd name="T54" fmla="*/ 1655 h 16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7" h="1655">
                <a:moveTo>
                  <a:pt x="0" y="0"/>
                </a:moveTo>
                <a:cubicBezTo>
                  <a:pt x="16" y="48"/>
                  <a:pt x="20" y="66"/>
                  <a:pt x="55" y="101"/>
                </a:cubicBezTo>
                <a:cubicBezTo>
                  <a:pt x="85" y="190"/>
                  <a:pt x="150" y="253"/>
                  <a:pt x="201" y="329"/>
                </a:cubicBezTo>
                <a:cubicBezTo>
                  <a:pt x="213" y="367"/>
                  <a:pt x="234" y="406"/>
                  <a:pt x="256" y="439"/>
                </a:cubicBezTo>
                <a:cubicBezTo>
                  <a:pt x="272" y="488"/>
                  <a:pt x="269" y="513"/>
                  <a:pt x="320" y="530"/>
                </a:cubicBezTo>
                <a:cubicBezTo>
                  <a:pt x="340" y="551"/>
                  <a:pt x="354" y="574"/>
                  <a:pt x="375" y="594"/>
                </a:cubicBezTo>
                <a:cubicBezTo>
                  <a:pt x="392" y="645"/>
                  <a:pt x="408" y="684"/>
                  <a:pt x="448" y="722"/>
                </a:cubicBezTo>
                <a:cubicBezTo>
                  <a:pt x="471" y="792"/>
                  <a:pt x="533" y="839"/>
                  <a:pt x="576" y="896"/>
                </a:cubicBezTo>
                <a:cubicBezTo>
                  <a:pt x="589" y="914"/>
                  <a:pt x="600" y="933"/>
                  <a:pt x="612" y="951"/>
                </a:cubicBezTo>
                <a:cubicBezTo>
                  <a:pt x="618" y="960"/>
                  <a:pt x="631" y="978"/>
                  <a:pt x="631" y="978"/>
                </a:cubicBezTo>
                <a:cubicBezTo>
                  <a:pt x="663" y="1078"/>
                  <a:pt x="613" y="930"/>
                  <a:pt x="658" y="1033"/>
                </a:cubicBezTo>
                <a:cubicBezTo>
                  <a:pt x="689" y="1104"/>
                  <a:pt x="709" y="1181"/>
                  <a:pt x="740" y="1253"/>
                </a:cubicBezTo>
                <a:cubicBezTo>
                  <a:pt x="747" y="1319"/>
                  <a:pt x="761" y="1372"/>
                  <a:pt x="777" y="1435"/>
                </a:cubicBezTo>
                <a:cubicBezTo>
                  <a:pt x="788" y="1480"/>
                  <a:pt x="778" y="1476"/>
                  <a:pt x="804" y="1509"/>
                </a:cubicBezTo>
                <a:cubicBezTo>
                  <a:pt x="830" y="1542"/>
                  <a:pt x="886" y="1576"/>
                  <a:pt x="923" y="1600"/>
                </a:cubicBezTo>
                <a:cubicBezTo>
                  <a:pt x="932" y="1613"/>
                  <a:pt x="945" y="1637"/>
                  <a:pt x="960" y="1646"/>
                </a:cubicBezTo>
                <a:cubicBezTo>
                  <a:pt x="968" y="1651"/>
                  <a:pt x="987" y="1655"/>
                  <a:pt x="987" y="1655"/>
                </a:cubicBezTo>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4443" name="Freeform 11">
            <a:extLst>
              <a:ext uri="{FF2B5EF4-FFF2-40B4-BE49-F238E27FC236}">
                <a16:creationId xmlns:a16="http://schemas.microsoft.com/office/drawing/2014/main" id="{1776318C-90A5-4D55-9F31-9F65EB6931B4}"/>
              </a:ext>
            </a:extLst>
          </p:cNvPr>
          <p:cNvSpPr>
            <a:spLocks/>
          </p:cNvSpPr>
          <p:nvPr/>
        </p:nvSpPr>
        <p:spPr bwMode="auto">
          <a:xfrm>
            <a:off x="2395538" y="4818063"/>
            <a:ext cx="2540000" cy="1785937"/>
          </a:xfrm>
          <a:custGeom>
            <a:avLst/>
            <a:gdLst>
              <a:gd name="T0" fmla="*/ 0 w 1600"/>
              <a:gd name="T1" fmla="*/ 0 h 1125"/>
              <a:gd name="T2" fmla="*/ 2147483647 w 1600"/>
              <a:gd name="T3" fmla="*/ 2147483647 h 1125"/>
              <a:gd name="T4" fmla="*/ 2147483647 w 1600"/>
              <a:gd name="T5" fmla="*/ 2147483647 h 1125"/>
              <a:gd name="T6" fmla="*/ 2147483647 w 1600"/>
              <a:gd name="T7" fmla="*/ 2147483647 h 1125"/>
              <a:gd name="T8" fmla="*/ 2147483647 w 1600"/>
              <a:gd name="T9" fmla="*/ 2147483647 h 1125"/>
              <a:gd name="T10" fmla="*/ 2147483647 w 1600"/>
              <a:gd name="T11" fmla="*/ 2147483647 h 1125"/>
              <a:gd name="T12" fmla="*/ 2147483647 w 1600"/>
              <a:gd name="T13" fmla="*/ 2147483647 h 1125"/>
              <a:gd name="T14" fmla="*/ 2147483647 w 1600"/>
              <a:gd name="T15" fmla="*/ 2147483647 h 1125"/>
              <a:gd name="T16" fmla="*/ 2147483647 w 1600"/>
              <a:gd name="T17" fmla="*/ 2147483647 h 1125"/>
              <a:gd name="T18" fmla="*/ 2147483647 w 1600"/>
              <a:gd name="T19" fmla="*/ 2147483647 h 1125"/>
              <a:gd name="T20" fmla="*/ 2147483647 w 1600"/>
              <a:gd name="T21" fmla="*/ 2147483647 h 1125"/>
              <a:gd name="T22" fmla="*/ 2147483647 w 1600"/>
              <a:gd name="T23" fmla="*/ 2147483647 h 1125"/>
              <a:gd name="T24" fmla="*/ 2147483647 w 1600"/>
              <a:gd name="T25" fmla="*/ 2147483647 h 1125"/>
              <a:gd name="T26" fmla="*/ 2147483647 w 1600"/>
              <a:gd name="T27" fmla="*/ 2147483647 h 1125"/>
              <a:gd name="T28" fmla="*/ 2147483647 w 1600"/>
              <a:gd name="T29" fmla="*/ 2147483647 h 1125"/>
              <a:gd name="T30" fmla="*/ 2147483647 w 1600"/>
              <a:gd name="T31" fmla="*/ 2147483647 h 1125"/>
              <a:gd name="T32" fmla="*/ 2147483647 w 1600"/>
              <a:gd name="T33" fmla="*/ 2147483647 h 1125"/>
              <a:gd name="T34" fmla="*/ 2147483647 w 1600"/>
              <a:gd name="T35" fmla="*/ 2147483647 h 1125"/>
              <a:gd name="T36" fmla="*/ 2147483647 w 1600"/>
              <a:gd name="T37" fmla="*/ 2147483647 h 1125"/>
              <a:gd name="T38" fmla="*/ 2147483647 w 1600"/>
              <a:gd name="T39" fmla="*/ 2147483647 h 1125"/>
              <a:gd name="T40" fmla="*/ 2147483647 w 1600"/>
              <a:gd name="T41" fmla="*/ 2147483647 h 1125"/>
              <a:gd name="T42" fmla="*/ 2147483647 w 1600"/>
              <a:gd name="T43" fmla="*/ 2147483647 h 1125"/>
              <a:gd name="T44" fmla="*/ 2147483647 w 1600"/>
              <a:gd name="T45" fmla="*/ 2147483647 h 1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00"/>
              <a:gd name="T70" fmla="*/ 0 h 1125"/>
              <a:gd name="T71" fmla="*/ 1600 w 1600"/>
              <a:gd name="T72" fmla="*/ 1125 h 1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00" h="1125">
                <a:moveTo>
                  <a:pt x="0" y="0"/>
                </a:moveTo>
                <a:cubicBezTo>
                  <a:pt x="27" y="29"/>
                  <a:pt x="18" y="40"/>
                  <a:pt x="54" y="64"/>
                </a:cubicBezTo>
                <a:cubicBezTo>
                  <a:pt x="57" y="73"/>
                  <a:pt x="60" y="83"/>
                  <a:pt x="64" y="92"/>
                </a:cubicBezTo>
                <a:cubicBezTo>
                  <a:pt x="69" y="102"/>
                  <a:pt x="78" y="109"/>
                  <a:pt x="82" y="119"/>
                </a:cubicBezTo>
                <a:cubicBezTo>
                  <a:pt x="98" y="156"/>
                  <a:pt x="95" y="195"/>
                  <a:pt x="128" y="220"/>
                </a:cubicBezTo>
                <a:cubicBezTo>
                  <a:pt x="145" y="233"/>
                  <a:pt x="164" y="244"/>
                  <a:pt x="182" y="256"/>
                </a:cubicBezTo>
                <a:cubicBezTo>
                  <a:pt x="198" y="267"/>
                  <a:pt x="237" y="275"/>
                  <a:pt x="237" y="275"/>
                </a:cubicBezTo>
                <a:cubicBezTo>
                  <a:pt x="251" y="288"/>
                  <a:pt x="271" y="296"/>
                  <a:pt x="283" y="311"/>
                </a:cubicBezTo>
                <a:cubicBezTo>
                  <a:pt x="293" y="324"/>
                  <a:pt x="326" y="411"/>
                  <a:pt x="329" y="421"/>
                </a:cubicBezTo>
                <a:cubicBezTo>
                  <a:pt x="342" y="459"/>
                  <a:pt x="330" y="518"/>
                  <a:pt x="356" y="549"/>
                </a:cubicBezTo>
                <a:cubicBezTo>
                  <a:pt x="363" y="558"/>
                  <a:pt x="375" y="560"/>
                  <a:pt x="384" y="567"/>
                </a:cubicBezTo>
                <a:cubicBezTo>
                  <a:pt x="391" y="572"/>
                  <a:pt x="394" y="582"/>
                  <a:pt x="402" y="586"/>
                </a:cubicBezTo>
                <a:cubicBezTo>
                  <a:pt x="419" y="595"/>
                  <a:pt x="457" y="604"/>
                  <a:pt x="457" y="604"/>
                </a:cubicBezTo>
                <a:cubicBezTo>
                  <a:pt x="493" y="628"/>
                  <a:pt x="483" y="640"/>
                  <a:pt x="512" y="668"/>
                </a:cubicBezTo>
                <a:cubicBezTo>
                  <a:pt x="526" y="725"/>
                  <a:pt x="528" y="795"/>
                  <a:pt x="566" y="842"/>
                </a:cubicBezTo>
                <a:cubicBezTo>
                  <a:pt x="588" y="870"/>
                  <a:pt x="600" y="865"/>
                  <a:pt x="640" y="878"/>
                </a:cubicBezTo>
                <a:cubicBezTo>
                  <a:pt x="727" y="907"/>
                  <a:pt x="789" y="917"/>
                  <a:pt x="886" y="924"/>
                </a:cubicBezTo>
                <a:cubicBezTo>
                  <a:pt x="904" y="930"/>
                  <a:pt x="923" y="936"/>
                  <a:pt x="941" y="942"/>
                </a:cubicBezTo>
                <a:cubicBezTo>
                  <a:pt x="950" y="945"/>
                  <a:pt x="969" y="951"/>
                  <a:pt x="969" y="951"/>
                </a:cubicBezTo>
                <a:cubicBezTo>
                  <a:pt x="1037" y="1023"/>
                  <a:pt x="976" y="993"/>
                  <a:pt x="1142" y="1015"/>
                </a:cubicBezTo>
                <a:cubicBezTo>
                  <a:pt x="1194" y="1091"/>
                  <a:pt x="1261" y="1073"/>
                  <a:pt x="1353" y="1079"/>
                </a:cubicBezTo>
                <a:cubicBezTo>
                  <a:pt x="1434" y="1070"/>
                  <a:pt x="1496" y="1059"/>
                  <a:pt x="1581" y="1079"/>
                </a:cubicBezTo>
                <a:cubicBezTo>
                  <a:pt x="1597" y="1083"/>
                  <a:pt x="1592" y="1110"/>
                  <a:pt x="1600" y="1125"/>
                </a:cubicBezTo>
              </a:path>
            </a:pathLst>
          </a:custGeom>
          <a:noFill/>
          <a:ln w="1016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4444" name="Line 12">
            <a:extLst>
              <a:ext uri="{FF2B5EF4-FFF2-40B4-BE49-F238E27FC236}">
                <a16:creationId xmlns:a16="http://schemas.microsoft.com/office/drawing/2014/main" id="{BBEDC81B-6BC8-4312-9E14-39B033FEB076}"/>
              </a:ext>
            </a:extLst>
          </p:cNvPr>
          <p:cNvSpPr>
            <a:spLocks noChangeShapeType="1"/>
          </p:cNvSpPr>
          <p:nvPr/>
        </p:nvSpPr>
        <p:spPr bwMode="auto">
          <a:xfrm>
            <a:off x="609600" y="2667000"/>
            <a:ext cx="3581400" cy="2133600"/>
          </a:xfrm>
          <a:prstGeom prst="line">
            <a:avLst/>
          </a:prstGeom>
          <a:noFill/>
          <a:ln w="1016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4445" name="Line 13">
            <a:extLst>
              <a:ext uri="{FF2B5EF4-FFF2-40B4-BE49-F238E27FC236}">
                <a16:creationId xmlns:a16="http://schemas.microsoft.com/office/drawing/2014/main" id="{FAC12939-0830-44FE-A216-402C223FD63C}"/>
              </a:ext>
            </a:extLst>
          </p:cNvPr>
          <p:cNvSpPr>
            <a:spLocks noChangeShapeType="1"/>
          </p:cNvSpPr>
          <p:nvPr/>
        </p:nvSpPr>
        <p:spPr bwMode="auto">
          <a:xfrm flipH="1" flipV="1">
            <a:off x="3048000" y="4572000"/>
            <a:ext cx="1219200" cy="228600"/>
          </a:xfrm>
          <a:prstGeom prst="line">
            <a:avLst/>
          </a:prstGeom>
          <a:noFill/>
          <a:ln w="889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74444"/>
                                        </p:tgtEl>
                                        <p:attrNameLst>
                                          <p:attrName>style.visibility</p:attrName>
                                        </p:attrNameLst>
                                      </p:cBhvr>
                                      <p:to>
                                        <p:strVal val="visible"/>
                                      </p:to>
                                    </p:set>
                                    <p:animEffect transition="in" filter="wipe(up)">
                                      <p:cBhvr>
                                        <p:cTn id="7" dur="1000"/>
                                        <p:tgtEl>
                                          <p:spTgt spid="274444"/>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274445"/>
                                        </p:tgtEl>
                                        <p:attrNameLst>
                                          <p:attrName>style.visibility</p:attrName>
                                        </p:attrNameLst>
                                      </p:cBhvr>
                                      <p:to>
                                        <p:strVal val="visible"/>
                                      </p:to>
                                    </p:set>
                                    <p:animEffect transition="in" filter="wipe(left)">
                                      <p:cBhvr>
                                        <p:cTn id="11" dur="2000"/>
                                        <p:tgtEl>
                                          <p:spTgt spid="274445"/>
                                        </p:tgtEl>
                                      </p:cBhvr>
                                    </p:animEffect>
                                  </p:childTnLst>
                                  <p:subTnLst>
                                    <p:set>
                                      <p:cBhvr override="childStyle">
                                        <p:cTn dur="1" fill="hold" display="0" masterRel="nextClick" afterEffect="1"/>
                                        <p:tgtEl>
                                          <p:spTgt spid="274445"/>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274444"/>
                                        </p:tgtEl>
                                        <p:attrNameLst>
                                          <p:attrName>style.visibility</p:attrName>
                                        </p:attrNameLst>
                                      </p:cBhvr>
                                      <p:to>
                                        <p:strVal val="hidden"/>
                                      </p:to>
                                    </p:set>
                                  </p:childTnLst>
                                </p:cTn>
                              </p:par>
                            </p:childTnLst>
                          </p:cTn>
                        </p:par>
                        <p:par>
                          <p:cTn id="16" fill="hold" nodeType="afterGroup">
                            <p:stCondLst>
                              <p:cond delay="0"/>
                            </p:stCondLst>
                            <p:childTnLst>
                              <p:par>
                                <p:cTn id="17" presetID="22" presetClass="entr" presetSubtype="1" fill="hold" nodeType="afterEffect">
                                  <p:stCondLst>
                                    <p:cond delay="0"/>
                                  </p:stCondLst>
                                  <p:childTnLst>
                                    <p:set>
                                      <p:cBhvr>
                                        <p:cTn id="18" dur="1" fill="hold">
                                          <p:stCondLst>
                                            <p:cond delay="0"/>
                                          </p:stCondLst>
                                        </p:cTn>
                                        <p:tgtEl>
                                          <p:spTgt spid="274440"/>
                                        </p:tgtEl>
                                        <p:attrNameLst>
                                          <p:attrName>style.visibility</p:attrName>
                                        </p:attrNameLst>
                                      </p:cBhvr>
                                      <p:to>
                                        <p:strVal val="visible"/>
                                      </p:to>
                                    </p:set>
                                    <p:animEffect transition="in" filter="wipe(up)">
                                      <p:cBhvr>
                                        <p:cTn id="19" dur="500"/>
                                        <p:tgtEl>
                                          <p:spTgt spid="274440"/>
                                        </p:tgtEl>
                                      </p:cBhvr>
                                    </p:animEffect>
                                  </p:childTnLst>
                                </p:cTn>
                              </p:par>
                              <p:par>
                                <p:cTn id="20" presetID="22" presetClass="entr" presetSubtype="1" fill="hold" nodeType="withEffect">
                                  <p:stCondLst>
                                    <p:cond delay="0"/>
                                  </p:stCondLst>
                                  <p:childTnLst>
                                    <p:set>
                                      <p:cBhvr>
                                        <p:cTn id="21" dur="1" fill="hold">
                                          <p:stCondLst>
                                            <p:cond delay="0"/>
                                          </p:stCondLst>
                                        </p:cTn>
                                        <p:tgtEl>
                                          <p:spTgt spid="274436"/>
                                        </p:tgtEl>
                                        <p:attrNameLst>
                                          <p:attrName>style.visibility</p:attrName>
                                        </p:attrNameLst>
                                      </p:cBhvr>
                                      <p:to>
                                        <p:strVal val="visible"/>
                                      </p:to>
                                    </p:set>
                                    <p:animEffect transition="in" filter="wipe(up)">
                                      <p:cBhvr>
                                        <p:cTn id="22" dur="500"/>
                                        <p:tgtEl>
                                          <p:spTgt spid="274436"/>
                                        </p:tgtEl>
                                      </p:cBhvr>
                                    </p:animEffect>
                                  </p:childTnLst>
                                </p:cTn>
                              </p:par>
                              <p:par>
                                <p:cTn id="23" presetID="22" presetClass="entr" presetSubtype="1" fill="hold" nodeType="withEffect">
                                  <p:stCondLst>
                                    <p:cond delay="0"/>
                                  </p:stCondLst>
                                  <p:childTnLst>
                                    <p:set>
                                      <p:cBhvr>
                                        <p:cTn id="24" dur="1" fill="hold">
                                          <p:stCondLst>
                                            <p:cond delay="0"/>
                                          </p:stCondLst>
                                        </p:cTn>
                                        <p:tgtEl>
                                          <p:spTgt spid="274438"/>
                                        </p:tgtEl>
                                        <p:attrNameLst>
                                          <p:attrName>style.visibility</p:attrName>
                                        </p:attrNameLst>
                                      </p:cBhvr>
                                      <p:to>
                                        <p:strVal val="visible"/>
                                      </p:to>
                                    </p:set>
                                    <p:animEffect transition="in" filter="wipe(up)">
                                      <p:cBhvr>
                                        <p:cTn id="25" dur="500"/>
                                        <p:tgtEl>
                                          <p:spTgt spid="274438"/>
                                        </p:tgtEl>
                                      </p:cBhvr>
                                    </p:animEffect>
                                  </p:childTnLst>
                                </p:cTn>
                              </p:par>
                              <p:par>
                                <p:cTn id="26" presetID="22" presetClass="entr" presetSubtype="1" fill="hold" nodeType="withEffect">
                                  <p:stCondLst>
                                    <p:cond delay="0"/>
                                  </p:stCondLst>
                                  <p:childTnLst>
                                    <p:set>
                                      <p:cBhvr>
                                        <p:cTn id="27" dur="1" fill="hold">
                                          <p:stCondLst>
                                            <p:cond delay="0"/>
                                          </p:stCondLst>
                                        </p:cTn>
                                        <p:tgtEl>
                                          <p:spTgt spid="274442"/>
                                        </p:tgtEl>
                                        <p:attrNameLst>
                                          <p:attrName>style.visibility</p:attrName>
                                        </p:attrNameLst>
                                      </p:cBhvr>
                                      <p:to>
                                        <p:strVal val="visible"/>
                                      </p:to>
                                    </p:set>
                                    <p:animEffect transition="in" filter="wipe(up)">
                                      <p:cBhvr>
                                        <p:cTn id="28" dur="500"/>
                                        <p:tgtEl>
                                          <p:spTgt spid="274442"/>
                                        </p:tgtEl>
                                      </p:cBhvr>
                                    </p:animEffect>
                                  </p:childTnLst>
                                </p:cTn>
                              </p:par>
                            </p:childTnLst>
                          </p:cTn>
                        </p:par>
                        <p:par>
                          <p:cTn id="29" fill="hold" nodeType="afterGroup">
                            <p:stCondLst>
                              <p:cond delay="500"/>
                            </p:stCondLst>
                            <p:childTnLst>
                              <p:par>
                                <p:cTn id="30" presetID="22" presetClass="entr" presetSubtype="1" fill="hold" nodeType="afterEffect">
                                  <p:stCondLst>
                                    <p:cond delay="0"/>
                                  </p:stCondLst>
                                  <p:childTnLst>
                                    <p:set>
                                      <p:cBhvr>
                                        <p:cTn id="31" dur="1" fill="hold">
                                          <p:stCondLst>
                                            <p:cond delay="0"/>
                                          </p:stCondLst>
                                        </p:cTn>
                                        <p:tgtEl>
                                          <p:spTgt spid="274441"/>
                                        </p:tgtEl>
                                        <p:attrNameLst>
                                          <p:attrName>style.visibility</p:attrName>
                                        </p:attrNameLst>
                                      </p:cBhvr>
                                      <p:to>
                                        <p:strVal val="visible"/>
                                      </p:to>
                                    </p:set>
                                    <p:animEffect transition="in" filter="wipe(up)">
                                      <p:cBhvr>
                                        <p:cTn id="32" dur="2000"/>
                                        <p:tgtEl>
                                          <p:spTgt spid="274441"/>
                                        </p:tgtEl>
                                      </p:cBhvr>
                                    </p:animEffect>
                                  </p:childTnLst>
                                </p:cTn>
                              </p:par>
                              <p:par>
                                <p:cTn id="33" presetID="22" presetClass="entr" presetSubtype="1" fill="hold" nodeType="withEffect">
                                  <p:stCondLst>
                                    <p:cond delay="0"/>
                                  </p:stCondLst>
                                  <p:childTnLst>
                                    <p:set>
                                      <p:cBhvr>
                                        <p:cTn id="34" dur="1" fill="hold">
                                          <p:stCondLst>
                                            <p:cond delay="0"/>
                                          </p:stCondLst>
                                        </p:cTn>
                                        <p:tgtEl>
                                          <p:spTgt spid="274437"/>
                                        </p:tgtEl>
                                        <p:attrNameLst>
                                          <p:attrName>style.visibility</p:attrName>
                                        </p:attrNameLst>
                                      </p:cBhvr>
                                      <p:to>
                                        <p:strVal val="visible"/>
                                      </p:to>
                                    </p:set>
                                    <p:animEffect transition="in" filter="wipe(up)">
                                      <p:cBhvr>
                                        <p:cTn id="35" dur="2000"/>
                                        <p:tgtEl>
                                          <p:spTgt spid="274437"/>
                                        </p:tgtEl>
                                      </p:cBhvr>
                                    </p:animEffect>
                                  </p:childTnLst>
                                </p:cTn>
                              </p:par>
                              <p:par>
                                <p:cTn id="36" presetID="22" presetClass="entr" presetSubtype="1" fill="hold" nodeType="withEffect">
                                  <p:stCondLst>
                                    <p:cond delay="0"/>
                                  </p:stCondLst>
                                  <p:childTnLst>
                                    <p:set>
                                      <p:cBhvr>
                                        <p:cTn id="37" dur="1" fill="hold">
                                          <p:stCondLst>
                                            <p:cond delay="0"/>
                                          </p:stCondLst>
                                        </p:cTn>
                                        <p:tgtEl>
                                          <p:spTgt spid="274439"/>
                                        </p:tgtEl>
                                        <p:attrNameLst>
                                          <p:attrName>style.visibility</p:attrName>
                                        </p:attrNameLst>
                                      </p:cBhvr>
                                      <p:to>
                                        <p:strVal val="visible"/>
                                      </p:to>
                                    </p:set>
                                    <p:animEffect transition="in" filter="wipe(up)">
                                      <p:cBhvr>
                                        <p:cTn id="38" dur="2000"/>
                                        <p:tgtEl>
                                          <p:spTgt spid="274439"/>
                                        </p:tgtEl>
                                      </p:cBhvr>
                                    </p:animEffect>
                                  </p:childTnLst>
                                </p:cTn>
                              </p:par>
                              <p:par>
                                <p:cTn id="39" presetID="22" presetClass="entr" presetSubtype="1" fill="hold" nodeType="withEffect">
                                  <p:stCondLst>
                                    <p:cond delay="0"/>
                                  </p:stCondLst>
                                  <p:childTnLst>
                                    <p:set>
                                      <p:cBhvr>
                                        <p:cTn id="40" dur="1" fill="hold">
                                          <p:stCondLst>
                                            <p:cond delay="0"/>
                                          </p:stCondLst>
                                        </p:cTn>
                                        <p:tgtEl>
                                          <p:spTgt spid="274443"/>
                                        </p:tgtEl>
                                        <p:attrNameLst>
                                          <p:attrName>style.visibility</p:attrName>
                                        </p:attrNameLst>
                                      </p:cBhvr>
                                      <p:to>
                                        <p:strVal val="visible"/>
                                      </p:to>
                                    </p:set>
                                    <p:animEffect transition="in" filter="wipe(up)">
                                      <p:cBhvr>
                                        <p:cTn id="41" dur="2000"/>
                                        <p:tgtEl>
                                          <p:spTgt spid="274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8480D9A-9D44-4B90-ADEE-FCF669E5D33B}"/>
              </a:ext>
            </a:extLst>
          </p:cNvPr>
          <p:cNvSpPr>
            <a:spLocks noGrp="1" noChangeArrowheads="1"/>
          </p:cNvSpPr>
          <p:nvPr>
            <p:ph type="title"/>
          </p:nvPr>
        </p:nvSpPr>
        <p:spPr>
          <a:xfrm>
            <a:off x="457200" y="843118"/>
            <a:ext cx="9144000" cy="1143000"/>
          </a:xfrm>
        </p:spPr>
        <p:txBody>
          <a:bodyPr>
            <a:normAutofit fontScale="90000"/>
          </a:bodyPr>
          <a:lstStyle/>
          <a:p>
            <a:pPr algn="l"/>
            <a:r>
              <a:rPr lang="en-US" altLang="en-US" sz="3600" dirty="0">
                <a:latin typeface="Arial" panose="020B0604020202020204" pitchFamily="34" charset="0"/>
                <a:cs typeface="Arial" panose="020B0604020202020204" pitchFamily="34" charset="0"/>
              </a:rPr>
              <a:t>Retaining the Landform’s Natural Drainage Patterns Is the Key to Sustainable Trails</a:t>
            </a:r>
          </a:p>
        </p:txBody>
      </p:sp>
      <p:pic>
        <p:nvPicPr>
          <p:cNvPr id="88067" name="Picture 6" descr="curvilinear 3">
            <a:extLst>
              <a:ext uri="{FF2B5EF4-FFF2-40B4-BE49-F238E27FC236}">
                <a16:creationId xmlns:a16="http://schemas.microsoft.com/office/drawing/2014/main" id="{205DE55C-B8A7-4399-9D77-EADD76F1AC62}"/>
              </a:ext>
            </a:extLst>
          </p:cNvPr>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253304" y="1671484"/>
            <a:ext cx="6514180" cy="45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15896F80-89C6-4790-92D8-1BA058F3B38C}"/>
              </a:ext>
            </a:extLst>
          </p:cNvPr>
          <p:cNvSpPr>
            <a:spLocks noGrp="1" noChangeArrowheads="1"/>
          </p:cNvSpPr>
          <p:nvPr>
            <p:ph type="title"/>
          </p:nvPr>
        </p:nvSpPr>
        <p:spPr>
          <a:xfrm>
            <a:off x="152400" y="2590800"/>
            <a:ext cx="8839200" cy="1600200"/>
          </a:xfrm>
        </p:spPr>
        <p:txBody>
          <a:bodyPr>
            <a:normAutofit fontScale="90000"/>
          </a:bodyPr>
          <a:lstStyle/>
          <a:p>
            <a:r>
              <a:rPr lang="en-US" altLang="en-US" sz="4000">
                <a:latin typeface="Arial" panose="020B0604020202020204" pitchFamily="34" charset="0"/>
                <a:cs typeface="Arial" panose="020B0604020202020204" pitchFamily="34" charset="0"/>
              </a:rPr>
              <a:t>A Trail’s Tendency to Erode will be Influenced by many Factors. Consider these Factors in Order to Determine that Trail’s</a:t>
            </a:r>
            <a:br>
              <a:rPr lang="en-US" altLang="en-US" sz="4000">
                <a:latin typeface="Arial" panose="020B0604020202020204" pitchFamily="34" charset="0"/>
                <a:cs typeface="Arial" panose="020B0604020202020204" pitchFamily="34" charset="0"/>
              </a:rPr>
            </a:br>
            <a:br>
              <a:rPr lang="en-US" altLang="en-US" sz="4000">
                <a:latin typeface="Arial" panose="020B0604020202020204" pitchFamily="34" charset="0"/>
                <a:cs typeface="Arial" panose="020B0604020202020204" pitchFamily="34" charset="0"/>
              </a:rPr>
            </a:br>
            <a:r>
              <a:rPr lang="en-US" altLang="en-US" sz="4000">
                <a:latin typeface="Arial" panose="020B0604020202020204" pitchFamily="34" charset="0"/>
                <a:cs typeface="Arial" panose="020B0604020202020204" pitchFamily="34" charset="0"/>
              </a:rPr>
              <a:t>Maximum Sustainable Grade</a:t>
            </a:r>
            <a:br>
              <a:rPr lang="en-US" altLang="en-US">
                <a:latin typeface="Arial" panose="020B0604020202020204" pitchFamily="34" charset="0"/>
                <a:cs typeface="Arial" panose="020B0604020202020204" pitchFamily="34" charset="0"/>
              </a:rPr>
            </a:br>
            <a:endParaRPr lang="en-US" altLang="en-US">
              <a:latin typeface="Arial" panose="020B0604020202020204" pitchFamily="34"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a:extLst>
              <a:ext uri="{FF2B5EF4-FFF2-40B4-BE49-F238E27FC236}">
                <a16:creationId xmlns:a16="http://schemas.microsoft.com/office/drawing/2014/main" id="{739DE04B-B6E8-4200-851C-3B106C61FB9A}"/>
              </a:ext>
            </a:extLst>
          </p:cNvPr>
          <p:cNvSpPr>
            <a:spLocks noGrp="1" noChangeArrowheads="1"/>
          </p:cNvSpPr>
          <p:nvPr>
            <p:ph type="title"/>
          </p:nvPr>
        </p:nvSpPr>
        <p:spPr>
          <a:xfrm>
            <a:off x="675968" y="1145460"/>
            <a:ext cx="3448664" cy="1371600"/>
          </a:xfrm>
        </p:spPr>
        <p:txBody>
          <a:bodyPr/>
          <a:lstStyle/>
          <a:p>
            <a:r>
              <a:rPr lang="en-US" altLang="en-US" sz="4000" dirty="0">
                <a:latin typeface="Arial" panose="020B0604020202020204" pitchFamily="34" charset="0"/>
                <a:cs typeface="Arial" panose="020B0604020202020204" pitchFamily="34" charset="0"/>
              </a:rPr>
              <a:t>User Groups</a:t>
            </a:r>
          </a:p>
        </p:txBody>
      </p:sp>
      <p:pic>
        <p:nvPicPr>
          <p:cNvPr id="90115" name="Picture 6" descr="DSCN0848">
            <a:extLst>
              <a:ext uri="{FF2B5EF4-FFF2-40B4-BE49-F238E27FC236}">
                <a16:creationId xmlns:a16="http://schemas.microsoft.com/office/drawing/2014/main" id="{71290459-A2CB-420B-8A4A-CC0A56414F77}"/>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4495800" y="861550"/>
            <a:ext cx="3448665" cy="258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7" descr="DSCN0844">
            <a:extLst>
              <a:ext uri="{FF2B5EF4-FFF2-40B4-BE49-F238E27FC236}">
                <a16:creationId xmlns:a16="http://schemas.microsoft.com/office/drawing/2014/main" id="{58FB6AFD-436D-4345-A577-652E8C2FA333}"/>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76200" y="19050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9" descr="DSCN0867">
            <a:extLst>
              <a:ext uri="{FF2B5EF4-FFF2-40B4-BE49-F238E27FC236}">
                <a16:creationId xmlns:a16="http://schemas.microsoft.com/office/drawing/2014/main" id="{6B2DBB2C-792D-408E-AD56-E92C2A01C33C}"/>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495800" y="3511550"/>
            <a:ext cx="3448665" cy="25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32B5D62E-8633-4DD0-B85F-D61123C79FF9}"/>
              </a:ext>
            </a:extLst>
          </p:cNvPr>
          <p:cNvSpPr>
            <a:spLocks noGrp="1"/>
          </p:cNvSpPr>
          <p:nvPr>
            <p:ph type="title"/>
          </p:nvPr>
        </p:nvSpPr>
        <p:spPr/>
        <p:txBody>
          <a:bodyPr/>
          <a:lstStyle/>
          <a:p>
            <a:endParaRPr lang="en-US" altLang="en-US">
              <a:latin typeface="Arial" panose="020B0604020202020204" pitchFamily="34" charset="0"/>
              <a:cs typeface="Arial" panose="020B0604020202020204" pitchFamily="34" charset="0"/>
            </a:endParaRPr>
          </a:p>
        </p:txBody>
      </p:sp>
      <p:pic>
        <p:nvPicPr>
          <p:cNvPr id="91139" name="Picture 2">
            <a:extLst>
              <a:ext uri="{FF2B5EF4-FFF2-40B4-BE49-F238E27FC236}">
                <a16:creationId xmlns:a16="http://schemas.microsoft.com/office/drawing/2014/main" id="{EA3E90F9-5D20-4BC6-BAF1-C5601E4D4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9542"/>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7D025418-997C-48F5-B508-352332EE0A2A}"/>
              </a:ext>
            </a:extLst>
          </p:cNvPr>
          <p:cNvSpPr txBox="1"/>
          <p:nvPr/>
        </p:nvSpPr>
        <p:spPr>
          <a:xfrm>
            <a:off x="381000" y="5715000"/>
            <a:ext cx="8457765" cy="253916"/>
          </a:xfrm>
          <a:prstGeom prst="rect">
            <a:avLst/>
          </a:prstGeom>
          <a:noFill/>
        </p:spPr>
        <p:txBody>
          <a:bodyPr wrap="none">
            <a:spAutoFit/>
          </a:bodyPr>
          <a:lstStyle/>
          <a:p>
            <a:pPr>
              <a:defRPr/>
            </a:pPr>
            <a:r>
              <a:rPr lang="en-US" sz="1050" dirty="0">
                <a:solidFill>
                  <a:schemeClr val="tx1"/>
                </a:solidFill>
                <a:latin typeface="Arial" panose="020B0604020202020204" pitchFamily="34" charset="0"/>
                <a:ea typeface="Roboto" panose="02000000000000000000" pitchFamily="2" charset="0"/>
                <a:cs typeface="Arial" panose="020B0604020202020204" pitchFamily="34" charset="0"/>
              </a:rPr>
              <a:t>Source: Equestrian Trail Guidelines for Construction and Maintenance, published by the Conservation Commission of the State of Missouri</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6" descr="Urban trail">
            <a:extLst>
              <a:ext uri="{FF2B5EF4-FFF2-40B4-BE49-F238E27FC236}">
                <a16:creationId xmlns:a16="http://schemas.microsoft.com/office/drawing/2014/main" id="{A736BF69-FDD1-4072-BC2C-2A233CF9C9C0}"/>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943896" y="1194366"/>
            <a:ext cx="7415981" cy="501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2">
            <a:extLst>
              <a:ext uri="{FF2B5EF4-FFF2-40B4-BE49-F238E27FC236}">
                <a16:creationId xmlns:a16="http://schemas.microsoft.com/office/drawing/2014/main" id="{616BEEB3-9666-4C7B-9B4E-9370A6A0EB2E}"/>
              </a:ext>
            </a:extLst>
          </p:cNvPr>
          <p:cNvSpPr txBox="1">
            <a:spLocks noChangeArrowheads="1"/>
          </p:cNvSpPr>
          <p:nvPr/>
        </p:nvSpPr>
        <p:spPr bwMode="auto">
          <a:xfrm>
            <a:off x="2999831" y="1536357"/>
            <a:ext cx="351089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b="1" dirty="0">
                <a:latin typeface="Arial" panose="020B0604020202020204" pitchFamily="34" charset="0"/>
                <a:ea typeface="Roboto" panose="02000000000000000000" pitchFamily="2" charset="0"/>
                <a:cs typeface="Arial" panose="020B0604020202020204" pitchFamily="34" charset="0"/>
              </a:rPr>
              <a:t>Level of Use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a:extLst>
              <a:ext uri="{FF2B5EF4-FFF2-40B4-BE49-F238E27FC236}">
                <a16:creationId xmlns:a16="http://schemas.microsoft.com/office/drawing/2014/main" id="{475CA271-1E20-461B-89AE-C4311494D0AF}"/>
              </a:ext>
            </a:extLst>
          </p:cNvPr>
          <p:cNvSpPr>
            <a:spLocks noGrp="1" noChangeArrowheads="1"/>
          </p:cNvSpPr>
          <p:nvPr>
            <p:ph type="title"/>
          </p:nvPr>
        </p:nvSpPr>
        <p:spPr>
          <a:xfrm>
            <a:off x="5486400" y="1221660"/>
            <a:ext cx="3352800" cy="762000"/>
          </a:xfrm>
        </p:spPr>
        <p:txBody>
          <a:bodyPr/>
          <a:lstStyle/>
          <a:p>
            <a:pPr algn="l"/>
            <a:r>
              <a:rPr lang="en-US" altLang="en-US" dirty="0">
                <a:latin typeface="Arial" panose="020B0604020202020204" pitchFamily="34" charset="0"/>
                <a:cs typeface="Arial" panose="020B0604020202020204" pitchFamily="34" charset="0"/>
              </a:rPr>
              <a:t>Season of Use</a:t>
            </a:r>
          </a:p>
        </p:txBody>
      </p:sp>
      <p:pic>
        <p:nvPicPr>
          <p:cNvPr id="93187" name="Picture 11" descr="DSCN0006">
            <a:extLst>
              <a:ext uri="{FF2B5EF4-FFF2-40B4-BE49-F238E27FC236}">
                <a16:creationId xmlns:a16="http://schemas.microsoft.com/office/drawing/2014/main" id="{38FC439A-FC8C-4F8B-8C9F-BBF3D7F34377}"/>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73742" y="9906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12" descr="DSCN0036">
            <a:extLst>
              <a:ext uri="{FF2B5EF4-FFF2-40B4-BE49-F238E27FC236}">
                <a16:creationId xmlns:a16="http://schemas.microsoft.com/office/drawing/2014/main" id="{353FCDFD-BDC6-4223-85B5-641485ED0F88}"/>
              </a:ext>
            </a:extLst>
          </p:cNvPr>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650658" y="264795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EE1EEA-DA67-4E20-B4F4-014F8C567B33}"/>
              </a:ext>
            </a:extLst>
          </p:cNvPr>
          <p:cNvSpPr/>
          <p:nvPr/>
        </p:nvSpPr>
        <p:spPr>
          <a:xfrm>
            <a:off x="0" y="59531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0541D70-E8DB-429E-B802-92F2204F0C94}"/>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4210" name="Rectangle 4">
            <a:extLst>
              <a:ext uri="{FF2B5EF4-FFF2-40B4-BE49-F238E27FC236}">
                <a16:creationId xmlns:a16="http://schemas.microsoft.com/office/drawing/2014/main" id="{E52F3FFB-3DDB-454A-B8AF-9CA48C2BBAED}"/>
              </a:ext>
            </a:extLst>
          </p:cNvPr>
          <p:cNvSpPr>
            <a:spLocks noGrp="1" noChangeArrowheads="1"/>
          </p:cNvSpPr>
          <p:nvPr>
            <p:ph type="title"/>
          </p:nvPr>
        </p:nvSpPr>
        <p:spPr>
          <a:xfrm>
            <a:off x="685800" y="228600"/>
            <a:ext cx="6477000" cy="762000"/>
          </a:xfrm>
        </p:spPr>
        <p:txBody>
          <a:bodyPr/>
          <a:lstStyle/>
          <a:p>
            <a:r>
              <a:rPr lang="en-US" altLang="en-US">
                <a:latin typeface="Arial" panose="020B0604020202020204" pitchFamily="34" charset="0"/>
                <a:cs typeface="Arial" panose="020B0604020202020204" pitchFamily="34" charset="0"/>
              </a:rPr>
              <a:t>Soil Strength and Durability</a:t>
            </a:r>
          </a:p>
        </p:txBody>
      </p:sp>
      <p:pic>
        <p:nvPicPr>
          <p:cNvPr id="94211" name="Picture 7" descr="DSCN1156">
            <a:extLst>
              <a:ext uri="{FF2B5EF4-FFF2-40B4-BE49-F238E27FC236}">
                <a16:creationId xmlns:a16="http://schemas.microsoft.com/office/drawing/2014/main" id="{5EBC17BB-C24B-4F27-ABDB-0B7DD3BE9122}"/>
              </a:ext>
            </a:extLst>
          </p:cNvPr>
          <p:cNvPicPr>
            <a:picLocks noChangeAspect="1" noChangeArrowheads="1"/>
          </p:cNvPicPr>
          <p:nvPr/>
        </p:nvPicPr>
        <p:blipFill>
          <a:blip r:embed="rId3">
            <a:lum bright="6000" contrast="54000"/>
            <a:extLst>
              <a:ext uri="{28A0092B-C50C-407E-A947-70E740481C1C}">
                <a14:useLocalDpi xmlns:a14="http://schemas.microsoft.com/office/drawing/2010/main" val="0"/>
              </a:ext>
            </a:extLst>
          </a:blip>
          <a:srcRect/>
          <a:stretch>
            <a:fillRect/>
          </a:stretch>
        </p:blipFill>
        <p:spPr bwMode="auto">
          <a:xfrm>
            <a:off x="228600" y="1219200"/>
            <a:ext cx="411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8" descr="DSCN1158">
            <a:extLst>
              <a:ext uri="{FF2B5EF4-FFF2-40B4-BE49-F238E27FC236}">
                <a16:creationId xmlns:a16="http://schemas.microsoft.com/office/drawing/2014/main" id="{D6825664-0470-409F-9176-603CC4773917}"/>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4800600" y="1219200"/>
            <a:ext cx="411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53" name="Line 9">
            <a:extLst>
              <a:ext uri="{FF2B5EF4-FFF2-40B4-BE49-F238E27FC236}">
                <a16:creationId xmlns:a16="http://schemas.microsoft.com/office/drawing/2014/main" id="{59A692F7-987B-43AE-8290-290891168D70}"/>
              </a:ext>
            </a:extLst>
          </p:cNvPr>
          <p:cNvSpPr>
            <a:spLocks noChangeShapeType="1"/>
          </p:cNvSpPr>
          <p:nvPr/>
        </p:nvSpPr>
        <p:spPr bwMode="auto">
          <a:xfrm flipH="1">
            <a:off x="2362200" y="2133600"/>
            <a:ext cx="1143000" cy="457200"/>
          </a:xfrm>
          <a:prstGeom prst="line">
            <a:avLst/>
          </a:prstGeom>
          <a:noFill/>
          <a:ln w="38100">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90154" name="Line 10">
            <a:extLst>
              <a:ext uri="{FF2B5EF4-FFF2-40B4-BE49-F238E27FC236}">
                <a16:creationId xmlns:a16="http://schemas.microsoft.com/office/drawing/2014/main" id="{DF0E65FA-B90B-4402-B011-6F74AA80DCC2}"/>
              </a:ext>
            </a:extLst>
          </p:cNvPr>
          <p:cNvSpPr>
            <a:spLocks noChangeShapeType="1"/>
          </p:cNvSpPr>
          <p:nvPr/>
        </p:nvSpPr>
        <p:spPr bwMode="auto">
          <a:xfrm>
            <a:off x="3505200" y="2133600"/>
            <a:ext cx="3352800" cy="1905000"/>
          </a:xfrm>
          <a:prstGeom prst="line">
            <a:avLst/>
          </a:prstGeom>
          <a:noFill/>
          <a:ln w="38100">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90153"/>
                                        </p:tgtEl>
                                        <p:attrNameLst>
                                          <p:attrName>style.visibility</p:attrName>
                                        </p:attrNameLst>
                                      </p:cBhvr>
                                      <p:to>
                                        <p:strVal val="visible"/>
                                      </p:to>
                                    </p:set>
                                    <p:animEffect transition="in" filter="wipe(right)">
                                      <p:cBhvr>
                                        <p:cTn id="7" dur="500"/>
                                        <p:tgtEl>
                                          <p:spTgt spid="390153"/>
                                        </p:tgtEl>
                                      </p:cBhvr>
                                    </p:animEffect>
                                  </p:childTnLst>
                                </p:cTn>
                              </p:par>
                              <p:par>
                                <p:cTn id="8" presetID="22" presetClass="entr" presetSubtype="1" fill="hold" nodeType="withEffect">
                                  <p:stCondLst>
                                    <p:cond delay="0"/>
                                  </p:stCondLst>
                                  <p:childTnLst>
                                    <p:set>
                                      <p:cBhvr>
                                        <p:cTn id="9" dur="1" fill="hold">
                                          <p:stCondLst>
                                            <p:cond delay="0"/>
                                          </p:stCondLst>
                                        </p:cTn>
                                        <p:tgtEl>
                                          <p:spTgt spid="390154"/>
                                        </p:tgtEl>
                                        <p:attrNameLst>
                                          <p:attrName>style.visibility</p:attrName>
                                        </p:attrNameLst>
                                      </p:cBhvr>
                                      <p:to>
                                        <p:strVal val="visible"/>
                                      </p:to>
                                    </p:set>
                                    <p:animEffect transition="in" filter="wipe(up)">
                                      <p:cBhvr>
                                        <p:cTn id="10" dur="500"/>
                                        <p:tgtEl>
                                          <p:spTgt spid="390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0507D0-A7F1-499F-969E-F37D9BCE0F2B}"/>
              </a:ext>
            </a:extLst>
          </p:cNvPr>
          <p:cNvSpPr/>
          <p:nvPr/>
        </p:nvSpPr>
        <p:spPr>
          <a:xfrm>
            <a:off x="0" y="6002594"/>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D91ECA4-E363-4B8E-A2EA-42ABE75AEA72}"/>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5234" name="Rectangle 4">
            <a:extLst>
              <a:ext uri="{FF2B5EF4-FFF2-40B4-BE49-F238E27FC236}">
                <a16:creationId xmlns:a16="http://schemas.microsoft.com/office/drawing/2014/main" id="{DCF27DB6-B4C4-4463-9951-A104261C9501}"/>
              </a:ext>
            </a:extLst>
          </p:cNvPr>
          <p:cNvSpPr>
            <a:spLocks noGrp="1" noChangeArrowheads="1"/>
          </p:cNvSpPr>
          <p:nvPr>
            <p:ph type="title"/>
          </p:nvPr>
        </p:nvSpPr>
        <p:spPr>
          <a:xfrm>
            <a:off x="352338" y="838201"/>
            <a:ext cx="3533862" cy="609600"/>
          </a:xfrm>
        </p:spPr>
        <p:txBody>
          <a:bodyPr>
            <a:normAutofit fontScale="90000"/>
          </a:bodyPr>
          <a:lstStyle/>
          <a:p>
            <a:r>
              <a:rPr lang="en-US" altLang="en-US" sz="4000" dirty="0">
                <a:latin typeface="Arial" panose="020B0604020202020204" pitchFamily="34" charset="0"/>
                <a:cs typeface="Arial" panose="020B0604020202020204" pitchFamily="34" charset="0"/>
              </a:rPr>
              <a:t>Annual Rainfall</a:t>
            </a:r>
          </a:p>
        </p:txBody>
      </p:sp>
      <p:pic>
        <p:nvPicPr>
          <p:cNvPr id="95235" name="Picture 7">
            <a:extLst>
              <a:ext uri="{FF2B5EF4-FFF2-40B4-BE49-F238E27FC236}">
                <a16:creationId xmlns:a16="http://schemas.microsoft.com/office/drawing/2014/main" id="{B1649A70-7DC2-403A-AF2B-16BCE7226B67}"/>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495800" y="76200"/>
            <a:ext cx="44958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8">
            <a:extLst>
              <a:ext uri="{FF2B5EF4-FFF2-40B4-BE49-F238E27FC236}">
                <a16:creationId xmlns:a16="http://schemas.microsoft.com/office/drawing/2014/main" id="{85923D51-171B-45BD-823C-08EE2E7C8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63" t="21667" r="41406" b="10947"/>
          <a:stretch>
            <a:fillRect/>
          </a:stretch>
        </p:blipFill>
        <p:spPr bwMode="auto">
          <a:xfrm>
            <a:off x="76200" y="1600200"/>
            <a:ext cx="43434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26" descr="DSCN0528">
            <a:extLst>
              <a:ext uri="{FF2B5EF4-FFF2-40B4-BE49-F238E27FC236}">
                <a16:creationId xmlns:a16="http://schemas.microsoft.com/office/drawing/2014/main" id="{C202F42C-055C-4921-8D3D-1ED23B3AAD2D}"/>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4495800" y="34290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219" name="Line 27">
            <a:extLst>
              <a:ext uri="{FF2B5EF4-FFF2-40B4-BE49-F238E27FC236}">
                <a16:creationId xmlns:a16="http://schemas.microsoft.com/office/drawing/2014/main" id="{1714785F-A92F-41A8-A7F2-858B655DD2A2}"/>
              </a:ext>
            </a:extLst>
          </p:cNvPr>
          <p:cNvSpPr>
            <a:spLocks noChangeShapeType="1"/>
          </p:cNvSpPr>
          <p:nvPr/>
        </p:nvSpPr>
        <p:spPr bwMode="auto">
          <a:xfrm flipH="1">
            <a:off x="6477000" y="4724400"/>
            <a:ext cx="1905000" cy="838200"/>
          </a:xfrm>
          <a:prstGeom prst="line">
            <a:avLst/>
          </a:prstGeom>
          <a:noFill/>
          <a:ln w="41275">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92219"/>
                                        </p:tgtEl>
                                        <p:attrNameLst>
                                          <p:attrName>style.visibility</p:attrName>
                                        </p:attrNameLst>
                                      </p:cBhvr>
                                      <p:to>
                                        <p:strVal val="visible"/>
                                      </p:to>
                                    </p:set>
                                    <p:animEffect transition="in" filter="wipe(up)">
                                      <p:cBhvr>
                                        <p:cTn id="7" dur="500"/>
                                        <p:tgtEl>
                                          <p:spTgt spid="392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a:extLst>
              <a:ext uri="{FF2B5EF4-FFF2-40B4-BE49-F238E27FC236}">
                <a16:creationId xmlns:a16="http://schemas.microsoft.com/office/drawing/2014/main" id="{8924E7E9-825C-4BF7-9175-139BE30DBA6F}"/>
              </a:ext>
            </a:extLst>
          </p:cNvPr>
          <p:cNvSpPr>
            <a:spLocks noGrp="1" noChangeArrowheads="1"/>
          </p:cNvSpPr>
          <p:nvPr>
            <p:ph type="title"/>
          </p:nvPr>
        </p:nvSpPr>
        <p:spPr>
          <a:xfrm>
            <a:off x="685800" y="693174"/>
            <a:ext cx="7772400" cy="457200"/>
          </a:xfrm>
        </p:spPr>
        <p:txBody>
          <a:bodyPr>
            <a:noAutofit/>
          </a:bodyPr>
          <a:lstStyle/>
          <a:p>
            <a:r>
              <a:rPr lang="en-US" altLang="en-US" dirty="0">
                <a:latin typeface="Arial" panose="020B0604020202020204" pitchFamily="34" charset="0"/>
                <a:cs typeface="Arial" panose="020B0604020202020204" pitchFamily="34" charset="0"/>
              </a:rPr>
              <a:t>Rainfall Intensity</a:t>
            </a:r>
          </a:p>
        </p:txBody>
      </p:sp>
      <p:pic>
        <p:nvPicPr>
          <p:cNvPr id="96259" name="Picture 5" descr="DSCN0077">
            <a:extLst>
              <a:ext uri="{FF2B5EF4-FFF2-40B4-BE49-F238E27FC236}">
                <a16:creationId xmlns:a16="http://schemas.microsoft.com/office/drawing/2014/main" id="{B367A3A6-3733-41AB-B253-27007DA5CAE9}"/>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76200" y="1203326"/>
            <a:ext cx="8192729" cy="494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Freeform 9">
            <a:extLst>
              <a:ext uri="{FF2B5EF4-FFF2-40B4-BE49-F238E27FC236}">
                <a16:creationId xmlns:a16="http://schemas.microsoft.com/office/drawing/2014/main" id="{E8E987B5-6870-4251-9AA7-6C7D31BB482E}"/>
              </a:ext>
            </a:extLst>
          </p:cNvPr>
          <p:cNvSpPr>
            <a:spLocks/>
          </p:cNvSpPr>
          <p:nvPr/>
        </p:nvSpPr>
        <p:spPr bwMode="auto">
          <a:xfrm>
            <a:off x="2990850" y="1712913"/>
            <a:ext cx="3016250" cy="3738562"/>
          </a:xfrm>
          <a:custGeom>
            <a:avLst/>
            <a:gdLst>
              <a:gd name="T0" fmla="*/ 2147483647 w 1900"/>
              <a:gd name="T1" fmla="*/ 0 h 2355"/>
              <a:gd name="T2" fmla="*/ 2147483647 w 1900"/>
              <a:gd name="T3" fmla="*/ 2147483647 h 2355"/>
              <a:gd name="T4" fmla="*/ 2147483647 w 1900"/>
              <a:gd name="T5" fmla="*/ 2147483647 h 2355"/>
              <a:gd name="T6" fmla="*/ 2147483647 w 1900"/>
              <a:gd name="T7" fmla="*/ 2147483647 h 2355"/>
              <a:gd name="T8" fmla="*/ 2147483647 w 1900"/>
              <a:gd name="T9" fmla="*/ 2147483647 h 2355"/>
              <a:gd name="T10" fmla="*/ 2147483647 w 1900"/>
              <a:gd name="T11" fmla="*/ 2147483647 h 2355"/>
              <a:gd name="T12" fmla="*/ 2147483647 w 1900"/>
              <a:gd name="T13" fmla="*/ 2147483647 h 2355"/>
              <a:gd name="T14" fmla="*/ 2147483647 w 1900"/>
              <a:gd name="T15" fmla="*/ 2147483647 h 2355"/>
              <a:gd name="T16" fmla="*/ 2147483647 w 1900"/>
              <a:gd name="T17" fmla="*/ 2147483647 h 2355"/>
              <a:gd name="T18" fmla="*/ 2147483647 w 1900"/>
              <a:gd name="T19" fmla="*/ 2147483647 h 2355"/>
              <a:gd name="T20" fmla="*/ 2147483647 w 1900"/>
              <a:gd name="T21" fmla="*/ 2147483647 h 2355"/>
              <a:gd name="T22" fmla="*/ 2147483647 w 1900"/>
              <a:gd name="T23" fmla="*/ 2147483647 h 2355"/>
              <a:gd name="T24" fmla="*/ 2147483647 w 1900"/>
              <a:gd name="T25" fmla="*/ 2147483647 h 2355"/>
              <a:gd name="T26" fmla="*/ 2147483647 w 1900"/>
              <a:gd name="T27" fmla="*/ 2147483647 h 2355"/>
              <a:gd name="T28" fmla="*/ 2147483647 w 1900"/>
              <a:gd name="T29" fmla="*/ 2147483647 h 2355"/>
              <a:gd name="T30" fmla="*/ 2147483647 w 1900"/>
              <a:gd name="T31" fmla="*/ 2147483647 h 2355"/>
              <a:gd name="T32" fmla="*/ 2147483647 w 1900"/>
              <a:gd name="T33" fmla="*/ 2147483647 h 2355"/>
              <a:gd name="T34" fmla="*/ 2147483647 w 1900"/>
              <a:gd name="T35" fmla="*/ 2147483647 h 2355"/>
              <a:gd name="T36" fmla="*/ 2147483647 w 1900"/>
              <a:gd name="T37" fmla="*/ 2147483647 h 2355"/>
              <a:gd name="T38" fmla="*/ 2147483647 w 1900"/>
              <a:gd name="T39" fmla="*/ 2147483647 h 2355"/>
              <a:gd name="T40" fmla="*/ 2147483647 w 1900"/>
              <a:gd name="T41" fmla="*/ 2147483647 h 2355"/>
              <a:gd name="T42" fmla="*/ 2147483647 w 1900"/>
              <a:gd name="T43" fmla="*/ 2147483647 h 2355"/>
              <a:gd name="T44" fmla="*/ 2147483647 w 1900"/>
              <a:gd name="T45" fmla="*/ 2147483647 h 2355"/>
              <a:gd name="T46" fmla="*/ 2147483647 w 1900"/>
              <a:gd name="T47" fmla="*/ 2147483647 h 2355"/>
              <a:gd name="T48" fmla="*/ 2147483647 w 1900"/>
              <a:gd name="T49" fmla="*/ 2147483647 h 2355"/>
              <a:gd name="T50" fmla="*/ 2147483647 w 1900"/>
              <a:gd name="T51" fmla="*/ 2147483647 h 23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00"/>
              <a:gd name="T79" fmla="*/ 0 h 2355"/>
              <a:gd name="T80" fmla="*/ 1900 w 1900"/>
              <a:gd name="T81" fmla="*/ 2355 h 23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00" h="2355">
                <a:moveTo>
                  <a:pt x="1900" y="0"/>
                </a:moveTo>
                <a:cubicBezTo>
                  <a:pt x="1876" y="8"/>
                  <a:pt x="1858" y="21"/>
                  <a:pt x="1834" y="29"/>
                </a:cubicBezTo>
                <a:cubicBezTo>
                  <a:pt x="1787" y="63"/>
                  <a:pt x="1709" y="71"/>
                  <a:pt x="1652" y="80"/>
                </a:cubicBezTo>
                <a:cubicBezTo>
                  <a:pt x="1575" y="92"/>
                  <a:pt x="1502" y="117"/>
                  <a:pt x="1426" y="131"/>
                </a:cubicBezTo>
                <a:cubicBezTo>
                  <a:pt x="1409" y="134"/>
                  <a:pt x="1302" y="154"/>
                  <a:pt x="1280" y="160"/>
                </a:cubicBezTo>
                <a:cubicBezTo>
                  <a:pt x="1167" y="193"/>
                  <a:pt x="1058" y="238"/>
                  <a:pt x="945" y="270"/>
                </a:cubicBezTo>
                <a:cubicBezTo>
                  <a:pt x="863" y="293"/>
                  <a:pt x="779" y="308"/>
                  <a:pt x="697" y="328"/>
                </a:cubicBezTo>
                <a:cubicBezTo>
                  <a:pt x="624" y="346"/>
                  <a:pt x="549" y="347"/>
                  <a:pt x="478" y="372"/>
                </a:cubicBezTo>
                <a:cubicBezTo>
                  <a:pt x="427" y="390"/>
                  <a:pt x="375" y="408"/>
                  <a:pt x="325" y="430"/>
                </a:cubicBezTo>
                <a:cubicBezTo>
                  <a:pt x="279" y="451"/>
                  <a:pt x="236" y="481"/>
                  <a:pt x="187" y="496"/>
                </a:cubicBezTo>
                <a:cubicBezTo>
                  <a:pt x="163" y="561"/>
                  <a:pt x="242" y="653"/>
                  <a:pt x="289" y="700"/>
                </a:cubicBezTo>
                <a:cubicBezTo>
                  <a:pt x="303" y="745"/>
                  <a:pt x="347" y="786"/>
                  <a:pt x="376" y="824"/>
                </a:cubicBezTo>
                <a:cubicBezTo>
                  <a:pt x="424" y="887"/>
                  <a:pt x="459" y="958"/>
                  <a:pt x="515" y="1014"/>
                </a:cubicBezTo>
                <a:cubicBezTo>
                  <a:pt x="540" y="1066"/>
                  <a:pt x="515" y="1023"/>
                  <a:pt x="566" y="1079"/>
                </a:cubicBezTo>
                <a:cubicBezTo>
                  <a:pt x="626" y="1145"/>
                  <a:pt x="676" y="1208"/>
                  <a:pt x="748" y="1261"/>
                </a:cubicBezTo>
                <a:cubicBezTo>
                  <a:pt x="761" y="1270"/>
                  <a:pt x="774" y="1279"/>
                  <a:pt x="785" y="1291"/>
                </a:cubicBezTo>
                <a:cubicBezTo>
                  <a:pt x="799" y="1306"/>
                  <a:pt x="821" y="1342"/>
                  <a:pt x="821" y="1342"/>
                </a:cubicBezTo>
                <a:cubicBezTo>
                  <a:pt x="803" y="1400"/>
                  <a:pt x="773" y="1451"/>
                  <a:pt x="755" y="1509"/>
                </a:cubicBezTo>
                <a:cubicBezTo>
                  <a:pt x="749" y="1528"/>
                  <a:pt x="750" y="1550"/>
                  <a:pt x="741" y="1568"/>
                </a:cubicBezTo>
                <a:cubicBezTo>
                  <a:pt x="733" y="1585"/>
                  <a:pt x="715" y="1596"/>
                  <a:pt x="704" y="1611"/>
                </a:cubicBezTo>
                <a:cubicBezTo>
                  <a:pt x="679" y="1645"/>
                  <a:pt x="653" y="1678"/>
                  <a:pt x="631" y="1714"/>
                </a:cubicBezTo>
                <a:cubicBezTo>
                  <a:pt x="558" y="1832"/>
                  <a:pt x="453" y="1931"/>
                  <a:pt x="354" y="2027"/>
                </a:cubicBezTo>
                <a:cubicBezTo>
                  <a:pt x="316" y="2063"/>
                  <a:pt x="293" y="2116"/>
                  <a:pt x="252" y="2151"/>
                </a:cubicBezTo>
                <a:cubicBezTo>
                  <a:pt x="220" y="2178"/>
                  <a:pt x="182" y="2197"/>
                  <a:pt x="150" y="2224"/>
                </a:cubicBezTo>
                <a:cubicBezTo>
                  <a:pt x="120" y="2249"/>
                  <a:pt x="102" y="2281"/>
                  <a:pt x="70" y="2304"/>
                </a:cubicBezTo>
                <a:cubicBezTo>
                  <a:pt x="0" y="2355"/>
                  <a:pt x="71" y="2291"/>
                  <a:pt x="26" y="2333"/>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BC Plan">
            <a:extLst>
              <a:ext uri="{FF2B5EF4-FFF2-40B4-BE49-F238E27FC236}">
                <a16:creationId xmlns:a16="http://schemas.microsoft.com/office/drawing/2014/main" id="{85C88E30-76E9-495C-9AF0-D888E5DD68B9}"/>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654916" y="825910"/>
            <a:ext cx="4577371" cy="538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a:extLst>
              <a:ext uri="{FF2B5EF4-FFF2-40B4-BE49-F238E27FC236}">
                <a16:creationId xmlns:a16="http://schemas.microsoft.com/office/drawing/2014/main" id="{EAFFC3FD-686F-4CB0-9927-6AF0E37D4EE1}"/>
              </a:ext>
            </a:extLst>
          </p:cNvPr>
          <p:cNvSpPr txBox="1">
            <a:spLocks noChangeArrowheads="1"/>
          </p:cNvSpPr>
          <p:nvPr/>
        </p:nvSpPr>
        <p:spPr bwMode="auto">
          <a:xfrm>
            <a:off x="825910" y="1197077"/>
            <a:ext cx="29595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a:spcBef>
                <a:spcPct val="50000"/>
              </a:spcBef>
            </a:pPr>
            <a:r>
              <a:rPr lang="en-US" altLang="en-US" sz="3200" b="1" dirty="0">
                <a:solidFill>
                  <a:schemeClr val="tx2"/>
                </a:solidFill>
                <a:latin typeface="Arial" panose="020B0604020202020204" pitchFamily="34" charset="0"/>
                <a:ea typeface="Roboto" panose="02000000000000000000" pitchFamily="2" charset="0"/>
                <a:cs typeface="Arial" panose="020B0604020202020204" pitchFamily="34" charset="0"/>
              </a:rPr>
              <a:t>Land Unit </a:t>
            </a:r>
            <a:br>
              <a:rPr lang="en-US" altLang="en-US" sz="3200" b="1" dirty="0">
                <a:solidFill>
                  <a:schemeClr val="tx2"/>
                </a:solidFill>
                <a:latin typeface="Arial" panose="020B0604020202020204" pitchFamily="34" charset="0"/>
                <a:ea typeface="Roboto" panose="02000000000000000000" pitchFamily="2" charset="0"/>
                <a:cs typeface="Arial" panose="020B0604020202020204" pitchFamily="34" charset="0"/>
              </a:rPr>
            </a:br>
            <a:r>
              <a:rPr lang="en-US" altLang="en-US" sz="3200" b="1" dirty="0">
                <a:solidFill>
                  <a:schemeClr val="tx2"/>
                </a:solidFill>
                <a:latin typeface="Arial" panose="020B0604020202020204" pitchFamily="34" charset="0"/>
                <a:ea typeface="Roboto" panose="02000000000000000000" pitchFamily="2" charset="0"/>
                <a:cs typeface="Arial" panose="020B0604020202020204" pitchFamily="34" charset="0"/>
              </a:rPr>
              <a:t>Trail Plan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randombar(horizontal)">
                                      <p:cBhvr>
                                        <p:cTn id="7" dur="500"/>
                                        <p:tgtEl>
                                          <p:spTgt spid="16388"/>
                                        </p:tgtEl>
                                      </p:cBhvr>
                                    </p:animEffect>
                                  </p:childTnLst>
                                </p:cTn>
                              </p:par>
                            </p:childTnLst>
                          </p:cTn>
                        </p:par>
                        <p:par>
                          <p:cTn id="8" fill="hold" nodeType="afterGroup">
                            <p:stCondLst>
                              <p:cond delay="500"/>
                            </p:stCondLst>
                            <p:childTnLst>
                              <p:par>
                                <p:cTn id="9" presetID="15" presetClass="entr" presetSubtype="0" fill="hold" nodeType="afterEffect">
                                  <p:stCondLst>
                                    <p:cond delay="1000"/>
                                  </p:stCondLst>
                                  <p:childTnLst>
                                    <p:set>
                                      <p:cBhvr>
                                        <p:cTn id="10" dur="1" fill="hold">
                                          <p:stCondLst>
                                            <p:cond delay="0"/>
                                          </p:stCondLst>
                                        </p:cTn>
                                        <p:tgtEl>
                                          <p:spTgt spid="16387"/>
                                        </p:tgtEl>
                                        <p:attrNameLst>
                                          <p:attrName>style.visibility</p:attrName>
                                        </p:attrNameLst>
                                      </p:cBhvr>
                                      <p:to>
                                        <p:strVal val="visible"/>
                                      </p:to>
                                    </p:set>
                                    <p:anim calcmode="lin" valueType="num">
                                      <p:cBhvr>
                                        <p:cTn id="11" dur="1000" fill="hold"/>
                                        <p:tgtEl>
                                          <p:spTgt spid="16387"/>
                                        </p:tgtEl>
                                        <p:attrNameLst>
                                          <p:attrName>ppt_w</p:attrName>
                                        </p:attrNameLst>
                                      </p:cBhvr>
                                      <p:tavLst>
                                        <p:tav tm="0">
                                          <p:val>
                                            <p:fltVal val="0"/>
                                          </p:val>
                                        </p:tav>
                                        <p:tav tm="100000">
                                          <p:val>
                                            <p:strVal val="#ppt_w"/>
                                          </p:val>
                                        </p:tav>
                                      </p:tavLst>
                                    </p:anim>
                                    <p:anim calcmode="lin" valueType="num">
                                      <p:cBhvr>
                                        <p:cTn id="12" dur="1000" fill="hold"/>
                                        <p:tgtEl>
                                          <p:spTgt spid="16387"/>
                                        </p:tgtEl>
                                        <p:attrNameLst>
                                          <p:attrName>ppt_h</p:attrName>
                                        </p:attrNameLst>
                                      </p:cBhvr>
                                      <p:tavLst>
                                        <p:tav tm="0">
                                          <p:val>
                                            <p:fltVal val="0"/>
                                          </p:val>
                                        </p:tav>
                                        <p:tav tm="100000">
                                          <p:val>
                                            <p:strVal val="#ppt_h"/>
                                          </p:val>
                                        </p:tav>
                                      </p:tavLst>
                                    </p:anim>
                                    <p:anim calcmode="lin" valueType="num">
                                      <p:cBhvr>
                                        <p:cTn id="13" dur="1000" fill="hold"/>
                                        <p:tgtEl>
                                          <p:spTgt spid="1638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63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FFD406-9181-4922-8C99-61E64CAB6933}"/>
              </a:ext>
            </a:extLst>
          </p:cNvPr>
          <p:cNvSpPr/>
          <p:nvPr/>
        </p:nvSpPr>
        <p:spPr>
          <a:xfrm>
            <a:off x="0" y="59531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3EDCE78-50E0-408E-93F4-1DA03705D896}"/>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7282" name="Rectangle 4">
            <a:extLst>
              <a:ext uri="{FF2B5EF4-FFF2-40B4-BE49-F238E27FC236}">
                <a16:creationId xmlns:a16="http://schemas.microsoft.com/office/drawing/2014/main" id="{FB8B2AB4-1F30-4711-9141-CAE485EFC54C}"/>
              </a:ext>
            </a:extLst>
          </p:cNvPr>
          <p:cNvSpPr>
            <a:spLocks noGrp="1" noChangeArrowheads="1"/>
          </p:cNvSpPr>
          <p:nvPr>
            <p:ph type="title"/>
          </p:nvPr>
        </p:nvSpPr>
        <p:spPr>
          <a:xfrm>
            <a:off x="152400" y="152400"/>
            <a:ext cx="3505200" cy="609600"/>
          </a:xfrm>
        </p:spPr>
        <p:txBody>
          <a:bodyPr>
            <a:normAutofit fontScale="90000"/>
          </a:bodyPr>
          <a:lstStyle/>
          <a:p>
            <a:r>
              <a:rPr lang="en-US" altLang="en-US" sz="4000">
                <a:latin typeface="Arial" panose="020B0604020202020204" pitchFamily="34" charset="0"/>
                <a:cs typeface="Arial" panose="020B0604020202020204" pitchFamily="34" charset="0"/>
              </a:rPr>
              <a:t>Canopy Cover</a:t>
            </a:r>
          </a:p>
        </p:txBody>
      </p:sp>
      <p:pic>
        <p:nvPicPr>
          <p:cNvPr id="97283" name="Picture 8" descr="DSCN1138">
            <a:extLst>
              <a:ext uri="{FF2B5EF4-FFF2-40B4-BE49-F238E27FC236}">
                <a16:creationId xmlns:a16="http://schemas.microsoft.com/office/drawing/2014/main" id="{8B228127-A71D-4577-AC3B-4175EA13E526}"/>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4495800" y="3409950"/>
            <a:ext cx="4419600"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9" descr="DSCN1134">
            <a:extLst>
              <a:ext uri="{FF2B5EF4-FFF2-40B4-BE49-F238E27FC236}">
                <a16:creationId xmlns:a16="http://schemas.microsoft.com/office/drawing/2014/main" id="{D818721B-0E95-42AC-80E9-927CE7F7AE75}"/>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76200" y="990600"/>
            <a:ext cx="42291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6" name="Line 10">
            <a:extLst>
              <a:ext uri="{FF2B5EF4-FFF2-40B4-BE49-F238E27FC236}">
                <a16:creationId xmlns:a16="http://schemas.microsoft.com/office/drawing/2014/main" id="{781B7729-0A47-4071-991E-4124C51C96D1}"/>
              </a:ext>
            </a:extLst>
          </p:cNvPr>
          <p:cNvSpPr>
            <a:spLocks noChangeShapeType="1"/>
          </p:cNvSpPr>
          <p:nvPr/>
        </p:nvSpPr>
        <p:spPr bwMode="auto">
          <a:xfrm flipH="1" flipV="1">
            <a:off x="7162800" y="5562600"/>
            <a:ext cx="1447800" cy="990600"/>
          </a:xfrm>
          <a:prstGeom prst="line">
            <a:avLst/>
          </a:prstGeom>
          <a:noFill/>
          <a:ln w="44450">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pic>
        <p:nvPicPr>
          <p:cNvPr id="97286" name="Picture 11" descr="raindrop">
            <a:extLst>
              <a:ext uri="{FF2B5EF4-FFF2-40B4-BE49-F238E27FC236}">
                <a16:creationId xmlns:a16="http://schemas.microsoft.com/office/drawing/2014/main" id="{894F6468-5981-4C40-924D-715A70370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663" y="152400"/>
            <a:ext cx="29289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88106"/>
                                        </p:tgtEl>
                                        <p:attrNameLst>
                                          <p:attrName>style.visibility</p:attrName>
                                        </p:attrNameLst>
                                      </p:cBhvr>
                                      <p:to>
                                        <p:strVal val="visible"/>
                                      </p:to>
                                    </p:set>
                                    <p:animEffect transition="in" filter="wipe(down)">
                                      <p:cBhvr>
                                        <p:cTn id="7" dur="500"/>
                                        <p:tgtEl>
                                          <p:spTgt spid="388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1617C2-F015-4726-9FE1-5FC9D48621F9}"/>
              </a:ext>
            </a:extLst>
          </p:cNvPr>
          <p:cNvSpPr/>
          <p:nvPr/>
        </p:nvSpPr>
        <p:spPr>
          <a:xfrm>
            <a:off x="-14287" y="59531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A94315D-D105-4630-82EB-24C5D17EF32D}"/>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8306" name="Rectangle 2">
            <a:extLst>
              <a:ext uri="{FF2B5EF4-FFF2-40B4-BE49-F238E27FC236}">
                <a16:creationId xmlns:a16="http://schemas.microsoft.com/office/drawing/2014/main" id="{FFA073E0-797F-494D-AE54-323FAAB5D1DC}"/>
              </a:ext>
            </a:extLst>
          </p:cNvPr>
          <p:cNvSpPr>
            <a:spLocks noGrp="1" noChangeArrowheads="1"/>
          </p:cNvSpPr>
          <p:nvPr>
            <p:ph type="title"/>
          </p:nvPr>
        </p:nvSpPr>
        <p:spPr>
          <a:xfrm>
            <a:off x="152400" y="152400"/>
            <a:ext cx="7467600" cy="762000"/>
          </a:xfrm>
        </p:spPr>
        <p:txBody>
          <a:bodyPr/>
          <a:lstStyle/>
          <a:p>
            <a:pPr algn="l"/>
            <a:r>
              <a:rPr lang="en-US" altLang="en-US" sz="4000">
                <a:latin typeface="Arial" panose="020B0604020202020204" pitchFamily="34" charset="0"/>
                <a:cs typeface="Arial" panose="020B0604020202020204" pitchFamily="34" charset="0"/>
              </a:rPr>
              <a:t>Location on the Hillslope</a:t>
            </a:r>
          </a:p>
        </p:txBody>
      </p:sp>
      <p:pic>
        <p:nvPicPr>
          <p:cNvPr id="98307" name="Picture 7" descr="DSCN1119">
            <a:extLst>
              <a:ext uri="{FF2B5EF4-FFF2-40B4-BE49-F238E27FC236}">
                <a16:creationId xmlns:a16="http://schemas.microsoft.com/office/drawing/2014/main" id="{C2DFF25E-B0F6-4A11-BD04-89C132E09BC5}"/>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52400" y="971550"/>
            <a:ext cx="88392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8" name="Freeform 8">
            <a:extLst>
              <a:ext uri="{FF2B5EF4-FFF2-40B4-BE49-F238E27FC236}">
                <a16:creationId xmlns:a16="http://schemas.microsoft.com/office/drawing/2014/main" id="{043F1E7A-093B-4768-AECE-56BCDBD56362}"/>
              </a:ext>
            </a:extLst>
          </p:cNvPr>
          <p:cNvSpPr>
            <a:spLocks/>
          </p:cNvSpPr>
          <p:nvPr/>
        </p:nvSpPr>
        <p:spPr bwMode="auto">
          <a:xfrm>
            <a:off x="822325" y="2713038"/>
            <a:ext cx="8139113" cy="1655762"/>
          </a:xfrm>
          <a:custGeom>
            <a:avLst/>
            <a:gdLst>
              <a:gd name="T0" fmla="*/ 2147483647 w 5127"/>
              <a:gd name="T1" fmla="*/ 2147483647 h 1043"/>
              <a:gd name="T2" fmla="*/ 2147483647 w 5127"/>
              <a:gd name="T3" fmla="*/ 2147483647 h 1043"/>
              <a:gd name="T4" fmla="*/ 2147483647 w 5127"/>
              <a:gd name="T5" fmla="*/ 2147483647 h 1043"/>
              <a:gd name="T6" fmla="*/ 2147483647 w 5127"/>
              <a:gd name="T7" fmla="*/ 2147483647 h 1043"/>
              <a:gd name="T8" fmla="*/ 2147483647 w 5127"/>
              <a:gd name="T9" fmla="*/ 2147483647 h 1043"/>
              <a:gd name="T10" fmla="*/ 2147483647 w 5127"/>
              <a:gd name="T11" fmla="*/ 2147483647 h 1043"/>
              <a:gd name="T12" fmla="*/ 2147483647 w 5127"/>
              <a:gd name="T13" fmla="*/ 2147483647 h 1043"/>
              <a:gd name="T14" fmla="*/ 2147483647 w 5127"/>
              <a:gd name="T15" fmla="*/ 2147483647 h 1043"/>
              <a:gd name="T16" fmla="*/ 2147483647 w 5127"/>
              <a:gd name="T17" fmla="*/ 2147483647 h 1043"/>
              <a:gd name="T18" fmla="*/ 2147483647 w 5127"/>
              <a:gd name="T19" fmla="*/ 2147483647 h 1043"/>
              <a:gd name="T20" fmla="*/ 2147483647 w 5127"/>
              <a:gd name="T21" fmla="*/ 2147483647 h 1043"/>
              <a:gd name="T22" fmla="*/ 2147483647 w 5127"/>
              <a:gd name="T23" fmla="*/ 2147483647 h 1043"/>
              <a:gd name="T24" fmla="*/ 2147483647 w 5127"/>
              <a:gd name="T25" fmla="*/ 2147483647 h 1043"/>
              <a:gd name="T26" fmla="*/ 2147483647 w 5127"/>
              <a:gd name="T27" fmla="*/ 2147483647 h 1043"/>
              <a:gd name="T28" fmla="*/ 2147483647 w 5127"/>
              <a:gd name="T29" fmla="*/ 2147483647 h 1043"/>
              <a:gd name="T30" fmla="*/ 2147483647 w 5127"/>
              <a:gd name="T31" fmla="*/ 2147483647 h 1043"/>
              <a:gd name="T32" fmla="*/ 2147483647 w 5127"/>
              <a:gd name="T33" fmla="*/ 2147483647 h 1043"/>
              <a:gd name="T34" fmla="*/ 2147483647 w 5127"/>
              <a:gd name="T35" fmla="*/ 2147483647 h 1043"/>
              <a:gd name="T36" fmla="*/ 2147483647 w 5127"/>
              <a:gd name="T37" fmla="*/ 2147483647 h 1043"/>
              <a:gd name="T38" fmla="*/ 2147483647 w 5127"/>
              <a:gd name="T39" fmla="*/ 2147483647 h 1043"/>
              <a:gd name="T40" fmla="*/ 2147483647 w 5127"/>
              <a:gd name="T41" fmla="*/ 2147483647 h 1043"/>
              <a:gd name="T42" fmla="*/ 2147483647 w 5127"/>
              <a:gd name="T43" fmla="*/ 2147483647 h 1043"/>
              <a:gd name="T44" fmla="*/ 2147483647 w 5127"/>
              <a:gd name="T45" fmla="*/ 2147483647 h 1043"/>
              <a:gd name="T46" fmla="*/ 2147483647 w 5127"/>
              <a:gd name="T47" fmla="*/ 2147483647 h 1043"/>
              <a:gd name="T48" fmla="*/ 2147483647 w 5127"/>
              <a:gd name="T49" fmla="*/ 2147483647 h 1043"/>
              <a:gd name="T50" fmla="*/ 2147483647 w 5127"/>
              <a:gd name="T51" fmla="*/ 2147483647 h 1043"/>
              <a:gd name="T52" fmla="*/ 2147483647 w 5127"/>
              <a:gd name="T53" fmla="*/ 2147483647 h 1043"/>
              <a:gd name="T54" fmla="*/ 2147483647 w 5127"/>
              <a:gd name="T55" fmla="*/ 2147483647 h 1043"/>
              <a:gd name="T56" fmla="*/ 2147483647 w 5127"/>
              <a:gd name="T57" fmla="*/ 2147483647 h 1043"/>
              <a:gd name="T58" fmla="*/ 2147483647 w 5127"/>
              <a:gd name="T59" fmla="*/ 2147483647 h 1043"/>
              <a:gd name="T60" fmla="*/ 2147483647 w 5127"/>
              <a:gd name="T61" fmla="*/ 2147483647 h 1043"/>
              <a:gd name="T62" fmla="*/ 0 w 5127"/>
              <a:gd name="T63" fmla="*/ 0 h 10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27"/>
              <a:gd name="T97" fmla="*/ 0 h 1043"/>
              <a:gd name="T98" fmla="*/ 5127 w 5127"/>
              <a:gd name="T99" fmla="*/ 1043 h 10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27" h="1043">
                <a:moveTo>
                  <a:pt x="5127" y="1043"/>
                </a:moveTo>
                <a:cubicBezTo>
                  <a:pt x="5065" y="1018"/>
                  <a:pt x="5003" y="1000"/>
                  <a:pt x="4941" y="973"/>
                </a:cubicBezTo>
                <a:cubicBezTo>
                  <a:pt x="4891" y="951"/>
                  <a:pt x="4847" y="921"/>
                  <a:pt x="4794" y="909"/>
                </a:cubicBezTo>
                <a:cubicBezTo>
                  <a:pt x="4772" y="894"/>
                  <a:pt x="4756" y="889"/>
                  <a:pt x="4730" y="883"/>
                </a:cubicBezTo>
                <a:cubicBezTo>
                  <a:pt x="4678" y="848"/>
                  <a:pt x="4595" y="826"/>
                  <a:pt x="4532" y="813"/>
                </a:cubicBezTo>
                <a:cubicBezTo>
                  <a:pt x="4481" y="803"/>
                  <a:pt x="4426" y="801"/>
                  <a:pt x="4378" y="781"/>
                </a:cubicBezTo>
                <a:cubicBezTo>
                  <a:pt x="4343" y="766"/>
                  <a:pt x="4312" y="747"/>
                  <a:pt x="4276" y="736"/>
                </a:cubicBezTo>
                <a:cubicBezTo>
                  <a:pt x="4255" y="730"/>
                  <a:pt x="4212" y="717"/>
                  <a:pt x="4212" y="717"/>
                </a:cubicBezTo>
                <a:cubicBezTo>
                  <a:pt x="4179" y="695"/>
                  <a:pt x="4141" y="693"/>
                  <a:pt x="4103" y="685"/>
                </a:cubicBezTo>
                <a:cubicBezTo>
                  <a:pt x="4025" y="669"/>
                  <a:pt x="3951" y="658"/>
                  <a:pt x="3872" y="646"/>
                </a:cubicBezTo>
                <a:cubicBezTo>
                  <a:pt x="3777" y="616"/>
                  <a:pt x="3676" y="604"/>
                  <a:pt x="3578" y="589"/>
                </a:cubicBezTo>
                <a:cubicBezTo>
                  <a:pt x="3525" y="569"/>
                  <a:pt x="3472" y="555"/>
                  <a:pt x="3418" y="537"/>
                </a:cubicBezTo>
                <a:cubicBezTo>
                  <a:pt x="3405" y="533"/>
                  <a:pt x="3393" y="529"/>
                  <a:pt x="3380" y="525"/>
                </a:cubicBezTo>
                <a:cubicBezTo>
                  <a:pt x="3367" y="521"/>
                  <a:pt x="3341" y="512"/>
                  <a:pt x="3341" y="512"/>
                </a:cubicBezTo>
                <a:cubicBezTo>
                  <a:pt x="3317" y="496"/>
                  <a:pt x="3292" y="488"/>
                  <a:pt x="3264" y="480"/>
                </a:cubicBezTo>
                <a:cubicBezTo>
                  <a:pt x="3241" y="464"/>
                  <a:pt x="3215" y="457"/>
                  <a:pt x="3188" y="448"/>
                </a:cubicBezTo>
                <a:cubicBezTo>
                  <a:pt x="3150" y="423"/>
                  <a:pt x="3092" y="422"/>
                  <a:pt x="3047" y="416"/>
                </a:cubicBezTo>
                <a:cubicBezTo>
                  <a:pt x="2989" y="408"/>
                  <a:pt x="2932" y="393"/>
                  <a:pt x="2874" y="384"/>
                </a:cubicBezTo>
                <a:cubicBezTo>
                  <a:pt x="2845" y="373"/>
                  <a:pt x="2824" y="369"/>
                  <a:pt x="2791" y="365"/>
                </a:cubicBezTo>
                <a:cubicBezTo>
                  <a:pt x="2691" y="338"/>
                  <a:pt x="2580" y="327"/>
                  <a:pt x="2477" y="320"/>
                </a:cubicBezTo>
                <a:cubicBezTo>
                  <a:pt x="2419" y="312"/>
                  <a:pt x="2371" y="305"/>
                  <a:pt x="2311" y="301"/>
                </a:cubicBezTo>
                <a:cubicBezTo>
                  <a:pt x="2120" y="271"/>
                  <a:pt x="1928" y="252"/>
                  <a:pt x="1735" y="237"/>
                </a:cubicBezTo>
                <a:cubicBezTo>
                  <a:pt x="1682" y="225"/>
                  <a:pt x="1633" y="221"/>
                  <a:pt x="1581" y="205"/>
                </a:cubicBezTo>
                <a:cubicBezTo>
                  <a:pt x="1523" y="187"/>
                  <a:pt x="1603" y="211"/>
                  <a:pt x="1543" y="185"/>
                </a:cubicBezTo>
                <a:cubicBezTo>
                  <a:pt x="1531" y="180"/>
                  <a:pt x="1504" y="173"/>
                  <a:pt x="1504" y="173"/>
                </a:cubicBezTo>
                <a:cubicBezTo>
                  <a:pt x="1469" y="149"/>
                  <a:pt x="1412" y="147"/>
                  <a:pt x="1370" y="141"/>
                </a:cubicBezTo>
                <a:cubicBezTo>
                  <a:pt x="1272" y="105"/>
                  <a:pt x="1152" y="113"/>
                  <a:pt x="1050" y="102"/>
                </a:cubicBezTo>
                <a:cubicBezTo>
                  <a:pt x="1010" y="113"/>
                  <a:pt x="968" y="109"/>
                  <a:pt x="928" y="121"/>
                </a:cubicBezTo>
                <a:cubicBezTo>
                  <a:pt x="819" y="116"/>
                  <a:pt x="710" y="109"/>
                  <a:pt x="602" y="96"/>
                </a:cubicBezTo>
                <a:cubicBezTo>
                  <a:pt x="520" y="66"/>
                  <a:pt x="431" y="69"/>
                  <a:pt x="346" y="51"/>
                </a:cubicBezTo>
                <a:cubicBezTo>
                  <a:pt x="277" y="37"/>
                  <a:pt x="211" y="28"/>
                  <a:pt x="141" y="19"/>
                </a:cubicBezTo>
                <a:cubicBezTo>
                  <a:pt x="94" y="13"/>
                  <a:pt x="47" y="0"/>
                  <a:pt x="0" y="0"/>
                </a:cubicBezTo>
              </a:path>
            </a:pathLst>
          </a:custGeom>
          <a:noFill/>
          <a:ln w="22225">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94250" name="Freeform 10">
            <a:extLst>
              <a:ext uri="{FF2B5EF4-FFF2-40B4-BE49-F238E27FC236}">
                <a16:creationId xmlns:a16="http://schemas.microsoft.com/office/drawing/2014/main" id="{92AF58DD-8465-40CC-96AC-2089F7B2C90E}"/>
              </a:ext>
            </a:extLst>
          </p:cNvPr>
          <p:cNvSpPr>
            <a:spLocks/>
          </p:cNvSpPr>
          <p:nvPr/>
        </p:nvSpPr>
        <p:spPr bwMode="auto">
          <a:xfrm>
            <a:off x="863600" y="1990725"/>
            <a:ext cx="8121650" cy="2386013"/>
          </a:xfrm>
          <a:custGeom>
            <a:avLst/>
            <a:gdLst>
              <a:gd name="T0" fmla="*/ 2147483647 w 5116"/>
              <a:gd name="T1" fmla="*/ 2147483647 h 1503"/>
              <a:gd name="T2" fmla="*/ 2147483647 w 5116"/>
              <a:gd name="T3" fmla="*/ 2147483647 h 1503"/>
              <a:gd name="T4" fmla="*/ 2147483647 w 5116"/>
              <a:gd name="T5" fmla="*/ 2147483647 h 1503"/>
              <a:gd name="T6" fmla="*/ 2147483647 w 5116"/>
              <a:gd name="T7" fmla="*/ 2147483647 h 1503"/>
              <a:gd name="T8" fmla="*/ 2147483647 w 5116"/>
              <a:gd name="T9" fmla="*/ 2147483647 h 1503"/>
              <a:gd name="T10" fmla="*/ 2147483647 w 5116"/>
              <a:gd name="T11" fmla="*/ 2147483647 h 1503"/>
              <a:gd name="T12" fmla="*/ 2147483647 w 5116"/>
              <a:gd name="T13" fmla="*/ 2147483647 h 1503"/>
              <a:gd name="T14" fmla="*/ 2147483647 w 5116"/>
              <a:gd name="T15" fmla="*/ 2147483647 h 1503"/>
              <a:gd name="T16" fmla="*/ 2147483647 w 5116"/>
              <a:gd name="T17" fmla="*/ 2147483647 h 1503"/>
              <a:gd name="T18" fmla="*/ 2147483647 w 5116"/>
              <a:gd name="T19" fmla="*/ 2147483647 h 1503"/>
              <a:gd name="T20" fmla="*/ 2147483647 w 5116"/>
              <a:gd name="T21" fmla="*/ 2147483647 h 1503"/>
              <a:gd name="T22" fmla="*/ 2147483647 w 5116"/>
              <a:gd name="T23" fmla="*/ 2147483647 h 1503"/>
              <a:gd name="T24" fmla="*/ 2147483647 w 5116"/>
              <a:gd name="T25" fmla="*/ 0 h 1503"/>
              <a:gd name="T26" fmla="*/ 2147483647 w 5116"/>
              <a:gd name="T27" fmla="*/ 2147483647 h 1503"/>
              <a:gd name="T28" fmla="*/ 2147483647 w 5116"/>
              <a:gd name="T29" fmla="*/ 2147483647 h 1503"/>
              <a:gd name="T30" fmla="*/ 2147483647 w 5116"/>
              <a:gd name="T31" fmla="*/ 2147483647 h 1503"/>
              <a:gd name="T32" fmla="*/ 2147483647 w 5116"/>
              <a:gd name="T33" fmla="*/ 2147483647 h 1503"/>
              <a:gd name="T34" fmla="*/ 2147483647 w 5116"/>
              <a:gd name="T35" fmla="*/ 2147483647 h 1503"/>
              <a:gd name="T36" fmla="*/ 2147483647 w 5116"/>
              <a:gd name="T37" fmla="*/ 2147483647 h 1503"/>
              <a:gd name="T38" fmla="*/ 2147483647 w 5116"/>
              <a:gd name="T39" fmla="*/ 2147483647 h 1503"/>
              <a:gd name="T40" fmla="*/ 2147483647 w 5116"/>
              <a:gd name="T41" fmla="*/ 2147483647 h 1503"/>
              <a:gd name="T42" fmla="*/ 2147483647 w 5116"/>
              <a:gd name="T43" fmla="*/ 2147483647 h 1503"/>
              <a:gd name="T44" fmla="*/ 2147483647 w 5116"/>
              <a:gd name="T45" fmla="*/ 2147483647 h 1503"/>
              <a:gd name="T46" fmla="*/ 2147483647 w 5116"/>
              <a:gd name="T47" fmla="*/ 2147483647 h 1503"/>
              <a:gd name="T48" fmla="*/ 2147483647 w 5116"/>
              <a:gd name="T49" fmla="*/ 2147483647 h 1503"/>
              <a:gd name="T50" fmla="*/ 2147483647 w 5116"/>
              <a:gd name="T51" fmla="*/ 2147483647 h 1503"/>
              <a:gd name="T52" fmla="*/ 2147483647 w 5116"/>
              <a:gd name="T53" fmla="*/ 2147483647 h 1503"/>
              <a:gd name="T54" fmla="*/ 2147483647 w 5116"/>
              <a:gd name="T55" fmla="*/ 2147483647 h 1503"/>
              <a:gd name="T56" fmla="*/ 2147483647 w 5116"/>
              <a:gd name="T57" fmla="*/ 2147483647 h 1503"/>
              <a:gd name="T58" fmla="*/ 2147483647 w 5116"/>
              <a:gd name="T59" fmla="*/ 2147483647 h 1503"/>
              <a:gd name="T60" fmla="*/ 2147483647 w 5116"/>
              <a:gd name="T61" fmla="*/ 2147483647 h 1503"/>
              <a:gd name="T62" fmla="*/ 2147483647 w 5116"/>
              <a:gd name="T63" fmla="*/ 2147483647 h 1503"/>
              <a:gd name="T64" fmla="*/ 2147483647 w 5116"/>
              <a:gd name="T65" fmla="*/ 2147483647 h 1503"/>
              <a:gd name="T66" fmla="*/ 2147483647 w 5116"/>
              <a:gd name="T67" fmla="*/ 2147483647 h 1503"/>
              <a:gd name="T68" fmla="*/ 2147483647 w 5116"/>
              <a:gd name="T69" fmla="*/ 2147483647 h 1503"/>
              <a:gd name="T70" fmla="*/ 2147483647 w 5116"/>
              <a:gd name="T71" fmla="*/ 2147483647 h 1503"/>
              <a:gd name="T72" fmla="*/ 2147483647 w 5116"/>
              <a:gd name="T73" fmla="*/ 2147483647 h 1503"/>
              <a:gd name="T74" fmla="*/ 2147483647 w 5116"/>
              <a:gd name="T75" fmla="*/ 2147483647 h 15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6"/>
              <a:gd name="T115" fmla="*/ 0 h 1503"/>
              <a:gd name="T116" fmla="*/ 5116 w 5116"/>
              <a:gd name="T117" fmla="*/ 1503 h 15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6" h="1503">
                <a:moveTo>
                  <a:pt x="5099" y="860"/>
                </a:moveTo>
                <a:cubicBezTo>
                  <a:pt x="5049" y="848"/>
                  <a:pt x="5005" y="863"/>
                  <a:pt x="4954" y="846"/>
                </a:cubicBezTo>
                <a:cubicBezTo>
                  <a:pt x="4873" y="791"/>
                  <a:pt x="4734" y="782"/>
                  <a:pt x="4640" y="766"/>
                </a:cubicBezTo>
                <a:cubicBezTo>
                  <a:pt x="4600" y="759"/>
                  <a:pt x="4561" y="749"/>
                  <a:pt x="4523" y="736"/>
                </a:cubicBezTo>
                <a:cubicBezTo>
                  <a:pt x="4509" y="731"/>
                  <a:pt x="4494" y="727"/>
                  <a:pt x="4480" y="722"/>
                </a:cubicBezTo>
                <a:cubicBezTo>
                  <a:pt x="4473" y="720"/>
                  <a:pt x="4458" y="715"/>
                  <a:pt x="4458" y="715"/>
                </a:cubicBezTo>
                <a:cubicBezTo>
                  <a:pt x="4436" y="700"/>
                  <a:pt x="4417" y="693"/>
                  <a:pt x="4392" y="685"/>
                </a:cubicBezTo>
                <a:cubicBezTo>
                  <a:pt x="4377" y="680"/>
                  <a:pt x="4363" y="676"/>
                  <a:pt x="4348" y="671"/>
                </a:cubicBezTo>
                <a:cubicBezTo>
                  <a:pt x="4341" y="669"/>
                  <a:pt x="4326" y="664"/>
                  <a:pt x="4326" y="664"/>
                </a:cubicBezTo>
                <a:cubicBezTo>
                  <a:pt x="4211" y="582"/>
                  <a:pt x="4010" y="601"/>
                  <a:pt x="3889" y="598"/>
                </a:cubicBezTo>
                <a:cubicBezTo>
                  <a:pt x="3832" y="593"/>
                  <a:pt x="3791" y="584"/>
                  <a:pt x="3736" y="576"/>
                </a:cubicBezTo>
                <a:cubicBezTo>
                  <a:pt x="3707" y="567"/>
                  <a:pt x="3677" y="563"/>
                  <a:pt x="3648" y="554"/>
                </a:cubicBezTo>
                <a:cubicBezTo>
                  <a:pt x="3491" y="584"/>
                  <a:pt x="3571" y="578"/>
                  <a:pt x="3408" y="569"/>
                </a:cubicBezTo>
                <a:cubicBezTo>
                  <a:pt x="3378" y="558"/>
                  <a:pt x="3351" y="542"/>
                  <a:pt x="3320" y="532"/>
                </a:cubicBezTo>
                <a:cubicBezTo>
                  <a:pt x="3298" y="525"/>
                  <a:pt x="3274" y="523"/>
                  <a:pt x="3255" y="510"/>
                </a:cubicBezTo>
                <a:cubicBezTo>
                  <a:pt x="3240" y="500"/>
                  <a:pt x="3226" y="491"/>
                  <a:pt x="3211" y="481"/>
                </a:cubicBezTo>
                <a:cubicBezTo>
                  <a:pt x="3198" y="473"/>
                  <a:pt x="3167" y="467"/>
                  <a:pt x="3167" y="467"/>
                </a:cubicBezTo>
                <a:cubicBezTo>
                  <a:pt x="3107" y="407"/>
                  <a:pt x="2988" y="376"/>
                  <a:pt x="2905" y="365"/>
                </a:cubicBezTo>
                <a:cubicBezTo>
                  <a:pt x="2844" y="348"/>
                  <a:pt x="2791" y="317"/>
                  <a:pt x="2737" y="284"/>
                </a:cubicBezTo>
                <a:cubicBezTo>
                  <a:pt x="2677" y="248"/>
                  <a:pt x="2714" y="262"/>
                  <a:pt x="2671" y="248"/>
                </a:cubicBezTo>
                <a:cubicBezTo>
                  <a:pt x="2637" y="213"/>
                  <a:pt x="2585" y="206"/>
                  <a:pt x="2540" y="190"/>
                </a:cubicBezTo>
                <a:cubicBezTo>
                  <a:pt x="2446" y="156"/>
                  <a:pt x="2341" y="133"/>
                  <a:pt x="2241" y="124"/>
                </a:cubicBezTo>
                <a:cubicBezTo>
                  <a:pt x="2160" y="104"/>
                  <a:pt x="2082" y="80"/>
                  <a:pt x="2001" y="58"/>
                </a:cubicBezTo>
                <a:cubicBezTo>
                  <a:pt x="1937" y="18"/>
                  <a:pt x="1890" y="14"/>
                  <a:pt x="1811" y="7"/>
                </a:cubicBezTo>
                <a:cubicBezTo>
                  <a:pt x="1751" y="18"/>
                  <a:pt x="1690" y="22"/>
                  <a:pt x="1629" y="29"/>
                </a:cubicBezTo>
                <a:cubicBezTo>
                  <a:pt x="1545" y="21"/>
                  <a:pt x="1464" y="8"/>
                  <a:pt x="1381" y="0"/>
                </a:cubicBezTo>
                <a:cubicBezTo>
                  <a:pt x="1327" y="2"/>
                  <a:pt x="1274" y="3"/>
                  <a:pt x="1220" y="7"/>
                </a:cubicBezTo>
                <a:cubicBezTo>
                  <a:pt x="1151" y="12"/>
                  <a:pt x="1085" y="48"/>
                  <a:pt x="1016" y="58"/>
                </a:cubicBezTo>
                <a:cubicBezTo>
                  <a:pt x="1006" y="61"/>
                  <a:pt x="997" y="64"/>
                  <a:pt x="987" y="66"/>
                </a:cubicBezTo>
                <a:cubicBezTo>
                  <a:pt x="972" y="69"/>
                  <a:pt x="957" y="69"/>
                  <a:pt x="943" y="73"/>
                </a:cubicBezTo>
                <a:cubicBezTo>
                  <a:pt x="891" y="86"/>
                  <a:pt x="841" y="108"/>
                  <a:pt x="790" y="124"/>
                </a:cubicBezTo>
                <a:cubicBezTo>
                  <a:pt x="756" y="147"/>
                  <a:pt x="776" y="136"/>
                  <a:pt x="725" y="153"/>
                </a:cubicBezTo>
                <a:cubicBezTo>
                  <a:pt x="718" y="155"/>
                  <a:pt x="703" y="160"/>
                  <a:pt x="703" y="160"/>
                </a:cubicBezTo>
                <a:cubicBezTo>
                  <a:pt x="670" y="183"/>
                  <a:pt x="587" y="219"/>
                  <a:pt x="550" y="226"/>
                </a:cubicBezTo>
                <a:cubicBezTo>
                  <a:pt x="496" y="236"/>
                  <a:pt x="530" y="228"/>
                  <a:pt x="491" y="241"/>
                </a:cubicBezTo>
                <a:cubicBezTo>
                  <a:pt x="477" y="246"/>
                  <a:pt x="448" y="255"/>
                  <a:pt x="448" y="255"/>
                </a:cubicBezTo>
                <a:cubicBezTo>
                  <a:pt x="428" y="268"/>
                  <a:pt x="404" y="282"/>
                  <a:pt x="382" y="292"/>
                </a:cubicBezTo>
                <a:cubicBezTo>
                  <a:pt x="368" y="298"/>
                  <a:pt x="338" y="306"/>
                  <a:pt x="338" y="306"/>
                </a:cubicBezTo>
                <a:cubicBezTo>
                  <a:pt x="297" y="334"/>
                  <a:pt x="241" y="348"/>
                  <a:pt x="192" y="357"/>
                </a:cubicBezTo>
                <a:cubicBezTo>
                  <a:pt x="154" y="371"/>
                  <a:pt x="121" y="395"/>
                  <a:pt x="83" y="408"/>
                </a:cubicBezTo>
                <a:cubicBezTo>
                  <a:pt x="61" y="415"/>
                  <a:pt x="17" y="430"/>
                  <a:pt x="17" y="430"/>
                </a:cubicBezTo>
                <a:cubicBezTo>
                  <a:pt x="0" y="484"/>
                  <a:pt x="82" y="472"/>
                  <a:pt x="119" y="481"/>
                </a:cubicBezTo>
                <a:cubicBezTo>
                  <a:pt x="251" y="511"/>
                  <a:pt x="390" y="505"/>
                  <a:pt x="521" y="540"/>
                </a:cubicBezTo>
                <a:cubicBezTo>
                  <a:pt x="552" y="537"/>
                  <a:pt x="584" y="532"/>
                  <a:pt x="615" y="532"/>
                </a:cubicBezTo>
                <a:cubicBezTo>
                  <a:pt x="666" y="532"/>
                  <a:pt x="717" y="568"/>
                  <a:pt x="768" y="576"/>
                </a:cubicBezTo>
                <a:cubicBezTo>
                  <a:pt x="807" y="573"/>
                  <a:pt x="846" y="561"/>
                  <a:pt x="885" y="561"/>
                </a:cubicBezTo>
                <a:cubicBezTo>
                  <a:pt x="968" y="561"/>
                  <a:pt x="1050" y="573"/>
                  <a:pt x="1133" y="576"/>
                </a:cubicBezTo>
                <a:cubicBezTo>
                  <a:pt x="1231" y="592"/>
                  <a:pt x="1333" y="595"/>
                  <a:pt x="1432" y="605"/>
                </a:cubicBezTo>
                <a:cubicBezTo>
                  <a:pt x="1455" y="614"/>
                  <a:pt x="1474" y="627"/>
                  <a:pt x="1498" y="634"/>
                </a:cubicBezTo>
                <a:cubicBezTo>
                  <a:pt x="1566" y="654"/>
                  <a:pt x="1635" y="665"/>
                  <a:pt x="1702" y="685"/>
                </a:cubicBezTo>
                <a:cubicBezTo>
                  <a:pt x="1732" y="694"/>
                  <a:pt x="1758" y="712"/>
                  <a:pt x="1789" y="722"/>
                </a:cubicBezTo>
                <a:cubicBezTo>
                  <a:pt x="1818" y="720"/>
                  <a:pt x="1848" y="715"/>
                  <a:pt x="1877" y="715"/>
                </a:cubicBezTo>
                <a:cubicBezTo>
                  <a:pt x="1903" y="715"/>
                  <a:pt x="1939" y="732"/>
                  <a:pt x="1964" y="736"/>
                </a:cubicBezTo>
                <a:cubicBezTo>
                  <a:pt x="2045" y="750"/>
                  <a:pt x="2123" y="766"/>
                  <a:pt x="2205" y="773"/>
                </a:cubicBezTo>
                <a:cubicBezTo>
                  <a:pt x="2266" y="788"/>
                  <a:pt x="2325" y="797"/>
                  <a:pt x="2387" y="809"/>
                </a:cubicBezTo>
                <a:cubicBezTo>
                  <a:pt x="2508" y="796"/>
                  <a:pt x="2624" y="814"/>
                  <a:pt x="2744" y="824"/>
                </a:cubicBezTo>
                <a:cubicBezTo>
                  <a:pt x="2792" y="839"/>
                  <a:pt x="2847" y="846"/>
                  <a:pt x="2897" y="853"/>
                </a:cubicBezTo>
                <a:cubicBezTo>
                  <a:pt x="2972" y="877"/>
                  <a:pt x="3047" y="898"/>
                  <a:pt x="3123" y="919"/>
                </a:cubicBezTo>
                <a:cubicBezTo>
                  <a:pt x="3175" y="953"/>
                  <a:pt x="3150" y="944"/>
                  <a:pt x="3196" y="955"/>
                </a:cubicBezTo>
                <a:cubicBezTo>
                  <a:pt x="3272" y="1007"/>
                  <a:pt x="3392" y="1026"/>
                  <a:pt x="3481" y="1035"/>
                </a:cubicBezTo>
                <a:cubicBezTo>
                  <a:pt x="3572" y="1068"/>
                  <a:pt x="3676" y="1088"/>
                  <a:pt x="3772" y="1101"/>
                </a:cubicBezTo>
                <a:cubicBezTo>
                  <a:pt x="3837" y="1123"/>
                  <a:pt x="3909" y="1135"/>
                  <a:pt x="3977" y="1145"/>
                </a:cubicBezTo>
                <a:cubicBezTo>
                  <a:pt x="4021" y="1160"/>
                  <a:pt x="4069" y="1168"/>
                  <a:pt x="4115" y="1174"/>
                </a:cubicBezTo>
                <a:cubicBezTo>
                  <a:pt x="4156" y="1187"/>
                  <a:pt x="4198" y="1190"/>
                  <a:pt x="4239" y="1203"/>
                </a:cubicBezTo>
                <a:cubicBezTo>
                  <a:pt x="4266" y="1221"/>
                  <a:pt x="4296" y="1230"/>
                  <a:pt x="4326" y="1240"/>
                </a:cubicBezTo>
                <a:cubicBezTo>
                  <a:pt x="4341" y="1245"/>
                  <a:pt x="4370" y="1254"/>
                  <a:pt x="4370" y="1254"/>
                </a:cubicBezTo>
                <a:cubicBezTo>
                  <a:pt x="4415" y="1285"/>
                  <a:pt x="4463" y="1285"/>
                  <a:pt x="4516" y="1291"/>
                </a:cubicBezTo>
                <a:cubicBezTo>
                  <a:pt x="4553" y="1303"/>
                  <a:pt x="4589" y="1314"/>
                  <a:pt x="4625" y="1327"/>
                </a:cubicBezTo>
                <a:cubicBezTo>
                  <a:pt x="4671" y="1343"/>
                  <a:pt x="4723" y="1340"/>
                  <a:pt x="4771" y="1349"/>
                </a:cubicBezTo>
                <a:cubicBezTo>
                  <a:pt x="4808" y="1356"/>
                  <a:pt x="4845" y="1366"/>
                  <a:pt x="4881" y="1378"/>
                </a:cubicBezTo>
                <a:cubicBezTo>
                  <a:pt x="4903" y="1393"/>
                  <a:pt x="4924" y="1402"/>
                  <a:pt x="4946" y="1415"/>
                </a:cubicBezTo>
                <a:cubicBezTo>
                  <a:pt x="4988" y="1439"/>
                  <a:pt x="5011" y="1459"/>
                  <a:pt x="5056" y="1473"/>
                </a:cubicBezTo>
                <a:cubicBezTo>
                  <a:pt x="5068" y="1481"/>
                  <a:pt x="5090" y="1503"/>
                  <a:pt x="5107" y="1480"/>
                </a:cubicBezTo>
                <a:cubicBezTo>
                  <a:pt x="5116" y="1468"/>
                  <a:pt x="5097" y="1451"/>
                  <a:pt x="5092" y="1436"/>
                </a:cubicBezTo>
                <a:cubicBezTo>
                  <a:pt x="5110" y="1344"/>
                  <a:pt x="5074" y="1251"/>
                  <a:pt x="5107" y="1159"/>
                </a:cubicBezTo>
                <a:cubicBezTo>
                  <a:pt x="5098" y="1099"/>
                  <a:pt x="5090" y="1060"/>
                  <a:pt x="5107" y="999"/>
                </a:cubicBezTo>
                <a:cubicBezTo>
                  <a:pt x="5096" y="949"/>
                  <a:pt x="5092" y="911"/>
                  <a:pt x="5099" y="860"/>
                </a:cubicBezTo>
                <a:close/>
              </a:path>
            </a:pathLst>
          </a:custGeom>
          <a:solidFill>
            <a:schemeClr val="accent2">
              <a:alpha val="43137"/>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94251" name="Freeform 11">
            <a:extLst>
              <a:ext uri="{FF2B5EF4-FFF2-40B4-BE49-F238E27FC236}">
                <a16:creationId xmlns:a16="http://schemas.microsoft.com/office/drawing/2014/main" id="{E044628D-967A-4490-9829-D4BE66891FAB}"/>
              </a:ext>
            </a:extLst>
          </p:cNvPr>
          <p:cNvSpPr>
            <a:spLocks/>
          </p:cNvSpPr>
          <p:nvPr/>
        </p:nvSpPr>
        <p:spPr bwMode="auto">
          <a:xfrm>
            <a:off x="196850" y="5891213"/>
            <a:ext cx="8761413" cy="636587"/>
          </a:xfrm>
          <a:custGeom>
            <a:avLst/>
            <a:gdLst>
              <a:gd name="T0" fmla="*/ 2147483647 w 5519"/>
              <a:gd name="T1" fmla="*/ 2147483647 h 401"/>
              <a:gd name="T2" fmla="*/ 2147483647 w 5519"/>
              <a:gd name="T3" fmla="*/ 2147483647 h 401"/>
              <a:gd name="T4" fmla="*/ 2147483647 w 5519"/>
              <a:gd name="T5" fmla="*/ 2147483647 h 401"/>
              <a:gd name="T6" fmla="*/ 2147483647 w 5519"/>
              <a:gd name="T7" fmla="*/ 2147483647 h 401"/>
              <a:gd name="T8" fmla="*/ 2147483647 w 5519"/>
              <a:gd name="T9" fmla="*/ 2147483647 h 401"/>
              <a:gd name="T10" fmla="*/ 2147483647 w 5519"/>
              <a:gd name="T11" fmla="*/ 2147483647 h 401"/>
              <a:gd name="T12" fmla="*/ 2147483647 w 5519"/>
              <a:gd name="T13" fmla="*/ 2147483647 h 401"/>
              <a:gd name="T14" fmla="*/ 2147483647 w 5519"/>
              <a:gd name="T15" fmla="*/ 2147483647 h 401"/>
              <a:gd name="T16" fmla="*/ 2147483647 w 5519"/>
              <a:gd name="T17" fmla="*/ 2147483647 h 401"/>
              <a:gd name="T18" fmla="*/ 2147483647 w 5519"/>
              <a:gd name="T19" fmla="*/ 2147483647 h 401"/>
              <a:gd name="T20" fmla="*/ 2147483647 w 5519"/>
              <a:gd name="T21" fmla="*/ 2147483647 h 401"/>
              <a:gd name="T22" fmla="*/ 2147483647 w 5519"/>
              <a:gd name="T23" fmla="*/ 2147483647 h 401"/>
              <a:gd name="T24" fmla="*/ 2147483647 w 5519"/>
              <a:gd name="T25" fmla="*/ 2147483647 h 401"/>
              <a:gd name="T26" fmla="*/ 2147483647 w 5519"/>
              <a:gd name="T27" fmla="*/ 2147483647 h 401"/>
              <a:gd name="T28" fmla="*/ 2147483647 w 5519"/>
              <a:gd name="T29" fmla="*/ 2147483647 h 401"/>
              <a:gd name="T30" fmla="*/ 2147483647 w 5519"/>
              <a:gd name="T31" fmla="*/ 2147483647 h 401"/>
              <a:gd name="T32" fmla="*/ 2147483647 w 5519"/>
              <a:gd name="T33" fmla="*/ 2147483647 h 401"/>
              <a:gd name="T34" fmla="*/ 2147483647 w 5519"/>
              <a:gd name="T35" fmla="*/ 2147483647 h 401"/>
              <a:gd name="T36" fmla="*/ 2147483647 w 5519"/>
              <a:gd name="T37" fmla="*/ 2147483647 h 401"/>
              <a:gd name="T38" fmla="*/ 2147483647 w 5519"/>
              <a:gd name="T39" fmla="*/ 2147483647 h 401"/>
              <a:gd name="T40" fmla="*/ 2147483647 w 5519"/>
              <a:gd name="T41" fmla="*/ 2147483647 h 401"/>
              <a:gd name="T42" fmla="*/ 0 w 5519"/>
              <a:gd name="T43" fmla="*/ 0 h 4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9"/>
              <a:gd name="T67" fmla="*/ 0 h 401"/>
              <a:gd name="T68" fmla="*/ 5519 w 5519"/>
              <a:gd name="T69" fmla="*/ 401 h 4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9" h="401">
                <a:moveTo>
                  <a:pt x="5519" y="401"/>
                </a:moveTo>
                <a:cubicBezTo>
                  <a:pt x="5437" y="388"/>
                  <a:pt x="5357" y="356"/>
                  <a:pt x="5279" y="328"/>
                </a:cubicBezTo>
                <a:cubicBezTo>
                  <a:pt x="5225" y="308"/>
                  <a:pt x="5152" y="304"/>
                  <a:pt x="5096" y="299"/>
                </a:cubicBezTo>
                <a:cubicBezTo>
                  <a:pt x="5045" y="282"/>
                  <a:pt x="5113" y="303"/>
                  <a:pt x="5024" y="285"/>
                </a:cubicBezTo>
                <a:cubicBezTo>
                  <a:pt x="4951" y="270"/>
                  <a:pt x="4888" y="242"/>
                  <a:pt x="4812" y="234"/>
                </a:cubicBezTo>
                <a:cubicBezTo>
                  <a:pt x="4757" y="214"/>
                  <a:pt x="4701" y="203"/>
                  <a:pt x="4644" y="190"/>
                </a:cubicBezTo>
                <a:cubicBezTo>
                  <a:pt x="4472" y="204"/>
                  <a:pt x="4410" y="202"/>
                  <a:pt x="4192" y="197"/>
                </a:cubicBezTo>
                <a:cubicBezTo>
                  <a:pt x="4111" y="189"/>
                  <a:pt x="4033" y="175"/>
                  <a:pt x="3952" y="168"/>
                </a:cubicBezTo>
                <a:cubicBezTo>
                  <a:pt x="3859" y="145"/>
                  <a:pt x="3761" y="142"/>
                  <a:pt x="3667" y="124"/>
                </a:cubicBezTo>
                <a:cubicBezTo>
                  <a:pt x="3591" y="130"/>
                  <a:pt x="3517" y="140"/>
                  <a:pt x="3441" y="146"/>
                </a:cubicBezTo>
                <a:cubicBezTo>
                  <a:pt x="3390" y="162"/>
                  <a:pt x="3339" y="146"/>
                  <a:pt x="3288" y="139"/>
                </a:cubicBezTo>
                <a:cubicBezTo>
                  <a:pt x="3216" y="129"/>
                  <a:pt x="3143" y="122"/>
                  <a:pt x="3070" y="117"/>
                </a:cubicBezTo>
                <a:cubicBezTo>
                  <a:pt x="2944" y="87"/>
                  <a:pt x="2764" y="92"/>
                  <a:pt x="2639" y="88"/>
                </a:cubicBezTo>
                <a:cubicBezTo>
                  <a:pt x="2497" y="68"/>
                  <a:pt x="2382" y="76"/>
                  <a:pt x="2231" y="80"/>
                </a:cubicBezTo>
                <a:cubicBezTo>
                  <a:pt x="2175" y="88"/>
                  <a:pt x="2119" y="94"/>
                  <a:pt x="2063" y="102"/>
                </a:cubicBezTo>
                <a:cubicBezTo>
                  <a:pt x="1873" y="95"/>
                  <a:pt x="1675" y="76"/>
                  <a:pt x="1487" y="110"/>
                </a:cubicBezTo>
                <a:cubicBezTo>
                  <a:pt x="1390" y="105"/>
                  <a:pt x="1323" y="98"/>
                  <a:pt x="1232" y="88"/>
                </a:cubicBezTo>
                <a:cubicBezTo>
                  <a:pt x="1168" y="70"/>
                  <a:pt x="1101" y="64"/>
                  <a:pt x="1035" y="59"/>
                </a:cubicBezTo>
                <a:cubicBezTo>
                  <a:pt x="950" y="42"/>
                  <a:pt x="866" y="25"/>
                  <a:pt x="780" y="15"/>
                </a:cubicBezTo>
                <a:cubicBezTo>
                  <a:pt x="542" y="31"/>
                  <a:pt x="639" y="22"/>
                  <a:pt x="488" y="37"/>
                </a:cubicBezTo>
                <a:cubicBezTo>
                  <a:pt x="396" y="24"/>
                  <a:pt x="304" y="12"/>
                  <a:pt x="211" y="7"/>
                </a:cubicBezTo>
                <a:cubicBezTo>
                  <a:pt x="141" y="3"/>
                  <a:pt x="0" y="0"/>
                  <a:pt x="0" y="0"/>
                </a:cubicBezTo>
              </a:path>
            </a:pathLst>
          </a:custGeom>
          <a:noFill/>
          <a:ln w="22225">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98311" name="Freeform 12">
            <a:extLst>
              <a:ext uri="{FF2B5EF4-FFF2-40B4-BE49-F238E27FC236}">
                <a16:creationId xmlns:a16="http://schemas.microsoft.com/office/drawing/2014/main" id="{FE0D0313-B768-4E38-8BB0-F6671A9A97A7}"/>
              </a:ext>
            </a:extLst>
          </p:cNvPr>
          <p:cNvSpPr>
            <a:spLocks/>
          </p:cNvSpPr>
          <p:nvPr/>
        </p:nvSpPr>
        <p:spPr bwMode="auto">
          <a:xfrm>
            <a:off x="-257175" y="1828800"/>
            <a:ext cx="9228138" cy="1735138"/>
          </a:xfrm>
          <a:custGeom>
            <a:avLst/>
            <a:gdLst>
              <a:gd name="T0" fmla="*/ 2147483647 w 5813"/>
              <a:gd name="T1" fmla="*/ 2147483647 h 1093"/>
              <a:gd name="T2" fmla="*/ 2147483647 w 5813"/>
              <a:gd name="T3" fmla="*/ 2147483647 h 1093"/>
              <a:gd name="T4" fmla="*/ 2147483647 w 5813"/>
              <a:gd name="T5" fmla="*/ 2147483647 h 1093"/>
              <a:gd name="T6" fmla="*/ 2147483647 w 5813"/>
              <a:gd name="T7" fmla="*/ 2147483647 h 1093"/>
              <a:gd name="T8" fmla="*/ 2147483647 w 5813"/>
              <a:gd name="T9" fmla="*/ 2147483647 h 1093"/>
              <a:gd name="T10" fmla="*/ 2147483647 w 5813"/>
              <a:gd name="T11" fmla="*/ 2147483647 h 1093"/>
              <a:gd name="T12" fmla="*/ 2147483647 w 5813"/>
              <a:gd name="T13" fmla="*/ 2147483647 h 1093"/>
              <a:gd name="T14" fmla="*/ 2147483647 w 5813"/>
              <a:gd name="T15" fmla="*/ 2147483647 h 1093"/>
              <a:gd name="T16" fmla="*/ 2147483647 w 5813"/>
              <a:gd name="T17" fmla="*/ 2147483647 h 1093"/>
              <a:gd name="T18" fmla="*/ 2147483647 w 5813"/>
              <a:gd name="T19" fmla="*/ 2147483647 h 1093"/>
              <a:gd name="T20" fmla="*/ 2147483647 w 5813"/>
              <a:gd name="T21" fmla="*/ 2147483647 h 1093"/>
              <a:gd name="T22" fmla="*/ 2147483647 w 5813"/>
              <a:gd name="T23" fmla="*/ 2147483647 h 1093"/>
              <a:gd name="T24" fmla="*/ 2147483647 w 5813"/>
              <a:gd name="T25" fmla="*/ 2147483647 h 1093"/>
              <a:gd name="T26" fmla="*/ 2147483647 w 5813"/>
              <a:gd name="T27" fmla="*/ 2147483647 h 1093"/>
              <a:gd name="T28" fmla="*/ 2147483647 w 5813"/>
              <a:gd name="T29" fmla="*/ 2147483647 h 1093"/>
              <a:gd name="T30" fmla="*/ 2147483647 w 5813"/>
              <a:gd name="T31" fmla="*/ 2147483647 h 1093"/>
              <a:gd name="T32" fmla="*/ 2147483647 w 5813"/>
              <a:gd name="T33" fmla="*/ 2147483647 h 1093"/>
              <a:gd name="T34" fmla="*/ 2147483647 w 5813"/>
              <a:gd name="T35" fmla="*/ 2147483647 h 1093"/>
              <a:gd name="T36" fmla="*/ 2147483647 w 5813"/>
              <a:gd name="T37" fmla="*/ 2147483647 h 1093"/>
              <a:gd name="T38" fmla="*/ 2147483647 w 5813"/>
              <a:gd name="T39" fmla="*/ 2147483647 h 1093"/>
              <a:gd name="T40" fmla="*/ 2147483647 w 5813"/>
              <a:gd name="T41" fmla="*/ 2147483647 h 1093"/>
              <a:gd name="T42" fmla="*/ 2147483647 w 5813"/>
              <a:gd name="T43" fmla="*/ 2147483647 h 1093"/>
              <a:gd name="T44" fmla="*/ 2147483647 w 5813"/>
              <a:gd name="T45" fmla="*/ 2147483647 h 1093"/>
              <a:gd name="T46" fmla="*/ 2147483647 w 5813"/>
              <a:gd name="T47" fmla="*/ 2147483647 h 1093"/>
              <a:gd name="T48" fmla="*/ 2147483647 w 5813"/>
              <a:gd name="T49" fmla="*/ 2147483647 h 1093"/>
              <a:gd name="T50" fmla="*/ 2147483647 w 5813"/>
              <a:gd name="T51" fmla="*/ 2147483647 h 1093"/>
              <a:gd name="T52" fmla="*/ 2147483647 w 5813"/>
              <a:gd name="T53" fmla="*/ 2147483647 h 1093"/>
              <a:gd name="T54" fmla="*/ 2147483647 w 5813"/>
              <a:gd name="T55" fmla="*/ 2147483647 h 1093"/>
              <a:gd name="T56" fmla="*/ 2147483647 w 5813"/>
              <a:gd name="T57" fmla="*/ 2147483647 h 1093"/>
              <a:gd name="T58" fmla="*/ 2147483647 w 5813"/>
              <a:gd name="T59" fmla="*/ 2147483647 h 1093"/>
              <a:gd name="T60" fmla="*/ 2147483647 w 5813"/>
              <a:gd name="T61" fmla="*/ 2147483647 h 1093"/>
              <a:gd name="T62" fmla="*/ 2147483647 w 5813"/>
              <a:gd name="T63" fmla="*/ 2147483647 h 1093"/>
              <a:gd name="T64" fmla="*/ 2147483647 w 5813"/>
              <a:gd name="T65" fmla="*/ 2147483647 h 1093"/>
              <a:gd name="T66" fmla="*/ 2147483647 w 5813"/>
              <a:gd name="T67" fmla="*/ 2147483647 h 1093"/>
              <a:gd name="T68" fmla="*/ 2147483647 w 5813"/>
              <a:gd name="T69" fmla="*/ 2147483647 h 1093"/>
              <a:gd name="T70" fmla="*/ 2147483647 w 5813"/>
              <a:gd name="T71" fmla="*/ 2147483647 h 1093"/>
              <a:gd name="T72" fmla="*/ 2147483647 w 5813"/>
              <a:gd name="T73" fmla="*/ 2147483647 h 1093"/>
              <a:gd name="T74" fmla="*/ 2147483647 w 5813"/>
              <a:gd name="T75" fmla="*/ 2147483647 h 1093"/>
              <a:gd name="T76" fmla="*/ 2147483647 w 5813"/>
              <a:gd name="T77" fmla="*/ 2147483647 h 1093"/>
              <a:gd name="T78" fmla="*/ 2147483647 w 5813"/>
              <a:gd name="T79" fmla="*/ 2147483647 h 1093"/>
              <a:gd name="T80" fmla="*/ 2147483647 w 5813"/>
              <a:gd name="T81" fmla="*/ 0 h 1093"/>
              <a:gd name="T82" fmla="*/ 2147483647 w 5813"/>
              <a:gd name="T83" fmla="*/ 2147483647 h 10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13"/>
              <a:gd name="T127" fmla="*/ 0 h 1093"/>
              <a:gd name="T128" fmla="*/ 5813 w 5813"/>
              <a:gd name="T129" fmla="*/ 1093 h 10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13" h="1093">
                <a:moveTo>
                  <a:pt x="5813" y="926"/>
                </a:moveTo>
                <a:cubicBezTo>
                  <a:pt x="5777" y="950"/>
                  <a:pt x="5794" y="946"/>
                  <a:pt x="5732" y="933"/>
                </a:cubicBezTo>
                <a:cubicBezTo>
                  <a:pt x="5717" y="930"/>
                  <a:pt x="5689" y="919"/>
                  <a:pt x="5689" y="919"/>
                </a:cubicBezTo>
                <a:cubicBezTo>
                  <a:pt x="5642" y="887"/>
                  <a:pt x="5562" y="871"/>
                  <a:pt x="5506" y="853"/>
                </a:cubicBezTo>
                <a:cubicBezTo>
                  <a:pt x="5432" y="868"/>
                  <a:pt x="5370" y="871"/>
                  <a:pt x="5295" y="853"/>
                </a:cubicBezTo>
                <a:cubicBezTo>
                  <a:pt x="5202" y="789"/>
                  <a:pt x="5097" y="760"/>
                  <a:pt x="4989" y="729"/>
                </a:cubicBezTo>
                <a:cubicBezTo>
                  <a:pt x="4950" y="718"/>
                  <a:pt x="4912" y="703"/>
                  <a:pt x="4872" y="693"/>
                </a:cubicBezTo>
                <a:cubicBezTo>
                  <a:pt x="4717" y="701"/>
                  <a:pt x="4728" y="705"/>
                  <a:pt x="4551" y="693"/>
                </a:cubicBezTo>
                <a:cubicBezTo>
                  <a:pt x="4502" y="690"/>
                  <a:pt x="4405" y="678"/>
                  <a:pt x="4405" y="678"/>
                </a:cubicBezTo>
                <a:cubicBezTo>
                  <a:pt x="4326" y="659"/>
                  <a:pt x="4417" y="678"/>
                  <a:pt x="4245" y="678"/>
                </a:cubicBezTo>
                <a:cubicBezTo>
                  <a:pt x="4211" y="678"/>
                  <a:pt x="4177" y="667"/>
                  <a:pt x="4143" y="663"/>
                </a:cubicBezTo>
                <a:cubicBezTo>
                  <a:pt x="4095" y="648"/>
                  <a:pt x="4069" y="641"/>
                  <a:pt x="4019" y="634"/>
                </a:cubicBezTo>
                <a:cubicBezTo>
                  <a:pt x="3981" y="622"/>
                  <a:pt x="3947" y="603"/>
                  <a:pt x="3910" y="591"/>
                </a:cubicBezTo>
                <a:cubicBezTo>
                  <a:pt x="3886" y="574"/>
                  <a:pt x="3879" y="556"/>
                  <a:pt x="3851" y="547"/>
                </a:cubicBezTo>
                <a:cubicBezTo>
                  <a:pt x="3804" y="500"/>
                  <a:pt x="3771" y="507"/>
                  <a:pt x="3720" y="481"/>
                </a:cubicBezTo>
                <a:cubicBezTo>
                  <a:pt x="3659" y="451"/>
                  <a:pt x="3606" y="438"/>
                  <a:pt x="3538" y="430"/>
                </a:cubicBezTo>
                <a:cubicBezTo>
                  <a:pt x="3500" y="418"/>
                  <a:pt x="3521" y="427"/>
                  <a:pt x="3472" y="394"/>
                </a:cubicBezTo>
                <a:cubicBezTo>
                  <a:pt x="3465" y="389"/>
                  <a:pt x="3450" y="379"/>
                  <a:pt x="3450" y="379"/>
                </a:cubicBezTo>
                <a:cubicBezTo>
                  <a:pt x="3429" y="346"/>
                  <a:pt x="3398" y="345"/>
                  <a:pt x="3363" y="335"/>
                </a:cubicBezTo>
                <a:cubicBezTo>
                  <a:pt x="3286" y="312"/>
                  <a:pt x="3208" y="290"/>
                  <a:pt x="3129" y="277"/>
                </a:cubicBezTo>
                <a:cubicBezTo>
                  <a:pt x="3019" y="238"/>
                  <a:pt x="2907" y="213"/>
                  <a:pt x="2794" y="182"/>
                </a:cubicBezTo>
                <a:cubicBezTo>
                  <a:pt x="2735" y="166"/>
                  <a:pt x="2687" y="135"/>
                  <a:pt x="2626" y="124"/>
                </a:cubicBezTo>
                <a:cubicBezTo>
                  <a:pt x="2521" y="128"/>
                  <a:pt x="2448" y="141"/>
                  <a:pt x="2349" y="131"/>
                </a:cubicBezTo>
                <a:cubicBezTo>
                  <a:pt x="2262" y="140"/>
                  <a:pt x="2186" y="131"/>
                  <a:pt x="2101" y="117"/>
                </a:cubicBezTo>
                <a:cubicBezTo>
                  <a:pt x="2073" y="106"/>
                  <a:pt x="2043" y="102"/>
                  <a:pt x="2014" y="95"/>
                </a:cubicBezTo>
                <a:cubicBezTo>
                  <a:pt x="1910" y="105"/>
                  <a:pt x="1792" y="121"/>
                  <a:pt x="1693" y="153"/>
                </a:cubicBezTo>
                <a:cubicBezTo>
                  <a:pt x="1646" y="185"/>
                  <a:pt x="1586" y="194"/>
                  <a:pt x="1533" y="211"/>
                </a:cubicBezTo>
                <a:cubicBezTo>
                  <a:pt x="1507" y="229"/>
                  <a:pt x="1475" y="245"/>
                  <a:pt x="1445" y="255"/>
                </a:cubicBezTo>
                <a:cubicBezTo>
                  <a:pt x="1407" y="281"/>
                  <a:pt x="1375" y="293"/>
                  <a:pt x="1329" y="299"/>
                </a:cubicBezTo>
                <a:cubicBezTo>
                  <a:pt x="1281" y="314"/>
                  <a:pt x="1235" y="335"/>
                  <a:pt x="1190" y="357"/>
                </a:cubicBezTo>
                <a:cubicBezTo>
                  <a:pt x="1169" y="367"/>
                  <a:pt x="1124" y="379"/>
                  <a:pt x="1124" y="379"/>
                </a:cubicBezTo>
                <a:cubicBezTo>
                  <a:pt x="1060" y="425"/>
                  <a:pt x="981" y="440"/>
                  <a:pt x="906" y="459"/>
                </a:cubicBezTo>
                <a:cubicBezTo>
                  <a:pt x="882" y="465"/>
                  <a:pt x="864" y="481"/>
                  <a:pt x="840" y="489"/>
                </a:cubicBezTo>
                <a:cubicBezTo>
                  <a:pt x="800" y="503"/>
                  <a:pt x="757" y="511"/>
                  <a:pt x="716" y="518"/>
                </a:cubicBezTo>
                <a:cubicBezTo>
                  <a:pt x="604" y="504"/>
                  <a:pt x="495" y="473"/>
                  <a:pt x="388" y="437"/>
                </a:cubicBezTo>
                <a:cubicBezTo>
                  <a:pt x="354" y="426"/>
                  <a:pt x="319" y="420"/>
                  <a:pt x="286" y="408"/>
                </a:cubicBezTo>
                <a:cubicBezTo>
                  <a:pt x="240" y="476"/>
                  <a:pt x="258" y="572"/>
                  <a:pt x="264" y="649"/>
                </a:cubicBezTo>
                <a:cubicBezTo>
                  <a:pt x="262" y="751"/>
                  <a:pt x="257" y="853"/>
                  <a:pt x="257" y="955"/>
                </a:cubicBezTo>
                <a:cubicBezTo>
                  <a:pt x="257" y="984"/>
                  <a:pt x="249" y="1068"/>
                  <a:pt x="264" y="1043"/>
                </a:cubicBezTo>
                <a:cubicBezTo>
                  <a:pt x="286" y="1007"/>
                  <a:pt x="0" y="1093"/>
                  <a:pt x="279" y="919"/>
                </a:cubicBezTo>
                <a:lnTo>
                  <a:pt x="1938" y="0"/>
                </a:lnTo>
                <a:lnTo>
                  <a:pt x="738" y="5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94253" name="Freeform 13">
            <a:extLst>
              <a:ext uri="{FF2B5EF4-FFF2-40B4-BE49-F238E27FC236}">
                <a16:creationId xmlns:a16="http://schemas.microsoft.com/office/drawing/2014/main" id="{EB05B1F5-0456-4FE6-9F89-4454F8D36667}"/>
              </a:ext>
            </a:extLst>
          </p:cNvPr>
          <p:cNvSpPr>
            <a:spLocks/>
          </p:cNvSpPr>
          <p:nvPr/>
        </p:nvSpPr>
        <p:spPr bwMode="auto">
          <a:xfrm>
            <a:off x="122238" y="1968500"/>
            <a:ext cx="8870950" cy="4530725"/>
          </a:xfrm>
          <a:custGeom>
            <a:avLst/>
            <a:gdLst>
              <a:gd name="T0" fmla="*/ 2147483647 w 5588"/>
              <a:gd name="T1" fmla="*/ 2147483647 h 2854"/>
              <a:gd name="T2" fmla="*/ 2147483647 w 5588"/>
              <a:gd name="T3" fmla="*/ 2147483647 h 2854"/>
              <a:gd name="T4" fmla="*/ 2147483647 w 5588"/>
              <a:gd name="T5" fmla="*/ 2147483647 h 2854"/>
              <a:gd name="T6" fmla="*/ 2147483647 w 5588"/>
              <a:gd name="T7" fmla="*/ 2147483647 h 2854"/>
              <a:gd name="T8" fmla="*/ 2147483647 w 5588"/>
              <a:gd name="T9" fmla="*/ 2147483647 h 2854"/>
              <a:gd name="T10" fmla="*/ 2147483647 w 5588"/>
              <a:gd name="T11" fmla="*/ 2147483647 h 2854"/>
              <a:gd name="T12" fmla="*/ 2147483647 w 5588"/>
              <a:gd name="T13" fmla="*/ 2147483647 h 2854"/>
              <a:gd name="T14" fmla="*/ 2147483647 w 5588"/>
              <a:gd name="T15" fmla="*/ 2147483647 h 2854"/>
              <a:gd name="T16" fmla="*/ 2147483647 w 5588"/>
              <a:gd name="T17" fmla="*/ 2147483647 h 2854"/>
              <a:gd name="T18" fmla="*/ 2147483647 w 5588"/>
              <a:gd name="T19" fmla="*/ 2147483647 h 2854"/>
              <a:gd name="T20" fmla="*/ 2147483647 w 5588"/>
              <a:gd name="T21" fmla="*/ 2147483647 h 2854"/>
              <a:gd name="T22" fmla="*/ 2147483647 w 5588"/>
              <a:gd name="T23" fmla="*/ 2147483647 h 2854"/>
              <a:gd name="T24" fmla="*/ 2147483647 w 5588"/>
              <a:gd name="T25" fmla="*/ 2147483647 h 2854"/>
              <a:gd name="T26" fmla="*/ 2147483647 w 5588"/>
              <a:gd name="T27" fmla="*/ 2147483647 h 2854"/>
              <a:gd name="T28" fmla="*/ 2147483647 w 5588"/>
              <a:gd name="T29" fmla="*/ 2147483647 h 2854"/>
              <a:gd name="T30" fmla="*/ 2147483647 w 5588"/>
              <a:gd name="T31" fmla="*/ 2147483647 h 2854"/>
              <a:gd name="T32" fmla="*/ 2147483647 w 5588"/>
              <a:gd name="T33" fmla="*/ 2147483647 h 2854"/>
              <a:gd name="T34" fmla="*/ 2147483647 w 5588"/>
              <a:gd name="T35" fmla="*/ 2147483647 h 2854"/>
              <a:gd name="T36" fmla="*/ 2147483647 w 5588"/>
              <a:gd name="T37" fmla="*/ 2147483647 h 2854"/>
              <a:gd name="T38" fmla="*/ 0 w 5588"/>
              <a:gd name="T39" fmla="*/ 2147483647 h 2854"/>
              <a:gd name="T40" fmla="*/ 2147483647 w 5588"/>
              <a:gd name="T41" fmla="*/ 2147483647 h 2854"/>
              <a:gd name="T42" fmla="*/ 2147483647 w 5588"/>
              <a:gd name="T43" fmla="*/ 2147483647 h 2854"/>
              <a:gd name="T44" fmla="*/ 2147483647 w 5588"/>
              <a:gd name="T45" fmla="*/ 2147483647 h 2854"/>
              <a:gd name="T46" fmla="*/ 2147483647 w 5588"/>
              <a:gd name="T47" fmla="*/ 2147483647 h 2854"/>
              <a:gd name="T48" fmla="*/ 2147483647 w 5588"/>
              <a:gd name="T49" fmla="*/ 2147483647 h 2854"/>
              <a:gd name="T50" fmla="*/ 2147483647 w 5588"/>
              <a:gd name="T51" fmla="*/ 2147483647 h 2854"/>
              <a:gd name="T52" fmla="*/ 2147483647 w 5588"/>
              <a:gd name="T53" fmla="*/ 2147483647 h 2854"/>
              <a:gd name="T54" fmla="*/ 2147483647 w 5588"/>
              <a:gd name="T55" fmla="*/ 2147483647 h 2854"/>
              <a:gd name="T56" fmla="*/ 2147483647 w 5588"/>
              <a:gd name="T57" fmla="*/ 2147483647 h 2854"/>
              <a:gd name="T58" fmla="*/ 2147483647 w 5588"/>
              <a:gd name="T59" fmla="*/ 2147483647 h 2854"/>
              <a:gd name="T60" fmla="*/ 2147483647 w 5588"/>
              <a:gd name="T61" fmla="*/ 2147483647 h 2854"/>
              <a:gd name="T62" fmla="*/ 2147483647 w 5588"/>
              <a:gd name="T63" fmla="*/ 2147483647 h 2854"/>
              <a:gd name="T64" fmla="*/ 2147483647 w 5588"/>
              <a:gd name="T65" fmla="*/ 2147483647 h 2854"/>
              <a:gd name="T66" fmla="*/ 2147483647 w 5588"/>
              <a:gd name="T67" fmla="*/ 2147483647 h 28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88"/>
              <a:gd name="T103" fmla="*/ 0 h 2854"/>
              <a:gd name="T104" fmla="*/ 5588 w 5588"/>
              <a:gd name="T105" fmla="*/ 2854 h 28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88" h="2854">
                <a:moveTo>
                  <a:pt x="5558" y="824"/>
                </a:moveTo>
                <a:cubicBezTo>
                  <a:pt x="5470" y="854"/>
                  <a:pt x="5359" y="799"/>
                  <a:pt x="5270" y="776"/>
                </a:cubicBezTo>
                <a:cubicBezTo>
                  <a:pt x="5202" y="788"/>
                  <a:pt x="5136" y="790"/>
                  <a:pt x="5069" y="766"/>
                </a:cubicBezTo>
                <a:cubicBezTo>
                  <a:pt x="4967" y="664"/>
                  <a:pt x="4843" y="654"/>
                  <a:pt x="4704" y="632"/>
                </a:cubicBezTo>
                <a:cubicBezTo>
                  <a:pt x="4632" y="621"/>
                  <a:pt x="4555" y="599"/>
                  <a:pt x="4483" y="594"/>
                </a:cubicBezTo>
                <a:cubicBezTo>
                  <a:pt x="4387" y="587"/>
                  <a:pt x="4291" y="587"/>
                  <a:pt x="4195" y="584"/>
                </a:cubicBezTo>
                <a:cubicBezTo>
                  <a:pt x="4055" y="547"/>
                  <a:pt x="4253" y="596"/>
                  <a:pt x="3878" y="565"/>
                </a:cubicBezTo>
                <a:cubicBezTo>
                  <a:pt x="3783" y="557"/>
                  <a:pt x="3677" y="477"/>
                  <a:pt x="3590" y="450"/>
                </a:cubicBezTo>
                <a:cubicBezTo>
                  <a:pt x="3556" y="414"/>
                  <a:pt x="3502" y="408"/>
                  <a:pt x="3456" y="392"/>
                </a:cubicBezTo>
                <a:cubicBezTo>
                  <a:pt x="3375" y="364"/>
                  <a:pt x="3482" y="404"/>
                  <a:pt x="3398" y="363"/>
                </a:cubicBezTo>
                <a:cubicBezTo>
                  <a:pt x="3353" y="341"/>
                  <a:pt x="3299" y="337"/>
                  <a:pt x="3254" y="315"/>
                </a:cubicBezTo>
                <a:cubicBezTo>
                  <a:pt x="3176" y="276"/>
                  <a:pt x="3271" y="312"/>
                  <a:pt x="3197" y="286"/>
                </a:cubicBezTo>
                <a:cubicBezTo>
                  <a:pt x="3130" y="222"/>
                  <a:pt x="3257" y="338"/>
                  <a:pt x="3120" y="248"/>
                </a:cubicBezTo>
                <a:cubicBezTo>
                  <a:pt x="3050" y="202"/>
                  <a:pt x="2915" y="183"/>
                  <a:pt x="2832" y="171"/>
                </a:cubicBezTo>
                <a:cubicBezTo>
                  <a:pt x="2761" y="149"/>
                  <a:pt x="2858" y="177"/>
                  <a:pt x="2736" y="152"/>
                </a:cubicBezTo>
                <a:cubicBezTo>
                  <a:pt x="2688" y="142"/>
                  <a:pt x="2640" y="118"/>
                  <a:pt x="2592" y="104"/>
                </a:cubicBezTo>
                <a:cubicBezTo>
                  <a:pt x="2579" y="100"/>
                  <a:pt x="2566" y="98"/>
                  <a:pt x="2553" y="94"/>
                </a:cubicBezTo>
                <a:cubicBezTo>
                  <a:pt x="2534" y="88"/>
                  <a:pt x="2515" y="81"/>
                  <a:pt x="2496" y="75"/>
                </a:cubicBezTo>
                <a:cubicBezTo>
                  <a:pt x="2486" y="72"/>
                  <a:pt x="2467" y="66"/>
                  <a:pt x="2467" y="66"/>
                </a:cubicBezTo>
                <a:cubicBezTo>
                  <a:pt x="2404" y="0"/>
                  <a:pt x="2227" y="21"/>
                  <a:pt x="2169" y="18"/>
                </a:cubicBezTo>
                <a:cubicBezTo>
                  <a:pt x="2037" y="26"/>
                  <a:pt x="1916" y="19"/>
                  <a:pt x="1785" y="8"/>
                </a:cubicBezTo>
                <a:cubicBezTo>
                  <a:pt x="1614" y="20"/>
                  <a:pt x="1690" y="3"/>
                  <a:pt x="1584" y="37"/>
                </a:cubicBezTo>
                <a:cubicBezTo>
                  <a:pt x="1574" y="40"/>
                  <a:pt x="1565" y="43"/>
                  <a:pt x="1555" y="46"/>
                </a:cubicBezTo>
                <a:cubicBezTo>
                  <a:pt x="1536" y="53"/>
                  <a:pt x="1516" y="59"/>
                  <a:pt x="1497" y="66"/>
                </a:cubicBezTo>
                <a:cubicBezTo>
                  <a:pt x="1488" y="69"/>
                  <a:pt x="1469" y="75"/>
                  <a:pt x="1469" y="75"/>
                </a:cubicBezTo>
                <a:cubicBezTo>
                  <a:pt x="1430" y="112"/>
                  <a:pt x="1366" y="116"/>
                  <a:pt x="1315" y="123"/>
                </a:cubicBezTo>
                <a:cubicBezTo>
                  <a:pt x="1226" y="152"/>
                  <a:pt x="1145" y="191"/>
                  <a:pt x="1056" y="219"/>
                </a:cubicBezTo>
                <a:cubicBezTo>
                  <a:pt x="1007" y="251"/>
                  <a:pt x="948" y="266"/>
                  <a:pt x="893" y="286"/>
                </a:cubicBezTo>
                <a:cubicBezTo>
                  <a:pt x="815" y="314"/>
                  <a:pt x="734" y="345"/>
                  <a:pt x="653" y="363"/>
                </a:cubicBezTo>
                <a:cubicBezTo>
                  <a:pt x="548" y="386"/>
                  <a:pt x="633" y="361"/>
                  <a:pt x="566" y="382"/>
                </a:cubicBezTo>
                <a:cubicBezTo>
                  <a:pt x="521" y="413"/>
                  <a:pt x="547" y="399"/>
                  <a:pt x="480" y="421"/>
                </a:cubicBezTo>
                <a:cubicBezTo>
                  <a:pt x="470" y="424"/>
                  <a:pt x="451" y="430"/>
                  <a:pt x="451" y="430"/>
                </a:cubicBezTo>
                <a:cubicBezTo>
                  <a:pt x="342" y="359"/>
                  <a:pt x="367" y="365"/>
                  <a:pt x="221" y="354"/>
                </a:cubicBezTo>
                <a:cubicBezTo>
                  <a:pt x="190" y="343"/>
                  <a:pt x="134" y="306"/>
                  <a:pt x="134" y="306"/>
                </a:cubicBezTo>
                <a:cubicBezTo>
                  <a:pt x="118" y="309"/>
                  <a:pt x="102" y="315"/>
                  <a:pt x="86" y="315"/>
                </a:cubicBezTo>
                <a:cubicBezTo>
                  <a:pt x="38" y="315"/>
                  <a:pt x="72" y="284"/>
                  <a:pt x="38" y="334"/>
                </a:cubicBezTo>
                <a:cubicBezTo>
                  <a:pt x="22" y="404"/>
                  <a:pt x="33" y="478"/>
                  <a:pt x="9" y="546"/>
                </a:cubicBezTo>
                <a:cubicBezTo>
                  <a:pt x="22" y="697"/>
                  <a:pt x="5" y="846"/>
                  <a:pt x="19" y="997"/>
                </a:cubicBezTo>
                <a:cubicBezTo>
                  <a:pt x="4" y="1122"/>
                  <a:pt x="20" y="1245"/>
                  <a:pt x="9" y="1371"/>
                </a:cubicBezTo>
                <a:cubicBezTo>
                  <a:pt x="16" y="1581"/>
                  <a:pt x="48" y="1798"/>
                  <a:pt x="0" y="2005"/>
                </a:cubicBezTo>
                <a:cubicBezTo>
                  <a:pt x="21" y="2162"/>
                  <a:pt x="7" y="2102"/>
                  <a:pt x="29" y="2187"/>
                </a:cubicBezTo>
                <a:cubicBezTo>
                  <a:pt x="37" y="2276"/>
                  <a:pt x="30" y="2368"/>
                  <a:pt x="48" y="2456"/>
                </a:cubicBezTo>
                <a:cubicBezTo>
                  <a:pt x="53" y="2479"/>
                  <a:pt x="126" y="2488"/>
                  <a:pt x="144" y="2494"/>
                </a:cubicBezTo>
                <a:cubicBezTo>
                  <a:pt x="202" y="2555"/>
                  <a:pt x="304" y="2516"/>
                  <a:pt x="384" y="2533"/>
                </a:cubicBezTo>
                <a:cubicBezTo>
                  <a:pt x="589" y="2513"/>
                  <a:pt x="514" y="2530"/>
                  <a:pt x="614" y="2504"/>
                </a:cubicBezTo>
                <a:cubicBezTo>
                  <a:pt x="731" y="2511"/>
                  <a:pt x="843" y="2524"/>
                  <a:pt x="960" y="2533"/>
                </a:cubicBezTo>
                <a:cubicBezTo>
                  <a:pt x="1071" y="2551"/>
                  <a:pt x="1184" y="2559"/>
                  <a:pt x="1296" y="2571"/>
                </a:cubicBezTo>
                <a:cubicBezTo>
                  <a:pt x="1350" y="2577"/>
                  <a:pt x="1459" y="2590"/>
                  <a:pt x="1459" y="2590"/>
                </a:cubicBezTo>
                <a:cubicBezTo>
                  <a:pt x="1700" y="2575"/>
                  <a:pt x="1857" y="2567"/>
                  <a:pt x="2131" y="2562"/>
                </a:cubicBezTo>
                <a:cubicBezTo>
                  <a:pt x="2203" y="2537"/>
                  <a:pt x="2279" y="2554"/>
                  <a:pt x="2352" y="2571"/>
                </a:cubicBezTo>
                <a:cubicBezTo>
                  <a:pt x="2407" y="2561"/>
                  <a:pt x="2462" y="2549"/>
                  <a:pt x="2515" y="2533"/>
                </a:cubicBezTo>
                <a:cubicBezTo>
                  <a:pt x="2617" y="2541"/>
                  <a:pt x="2713" y="2558"/>
                  <a:pt x="2813" y="2571"/>
                </a:cubicBezTo>
                <a:cubicBezTo>
                  <a:pt x="2885" y="2597"/>
                  <a:pt x="2949" y="2584"/>
                  <a:pt x="3024" y="2571"/>
                </a:cubicBezTo>
                <a:cubicBezTo>
                  <a:pt x="3116" y="2595"/>
                  <a:pt x="3217" y="2603"/>
                  <a:pt x="3312" y="2610"/>
                </a:cubicBezTo>
                <a:cubicBezTo>
                  <a:pt x="3432" y="2638"/>
                  <a:pt x="3557" y="2618"/>
                  <a:pt x="3677" y="2600"/>
                </a:cubicBezTo>
                <a:cubicBezTo>
                  <a:pt x="3838" y="2621"/>
                  <a:pt x="3995" y="2646"/>
                  <a:pt x="4157" y="2658"/>
                </a:cubicBezTo>
                <a:cubicBezTo>
                  <a:pt x="4312" y="2682"/>
                  <a:pt x="4452" y="2684"/>
                  <a:pt x="4608" y="2677"/>
                </a:cubicBezTo>
                <a:cubicBezTo>
                  <a:pt x="4696" y="2647"/>
                  <a:pt x="4821" y="2706"/>
                  <a:pt x="4905" y="2734"/>
                </a:cubicBezTo>
                <a:cubicBezTo>
                  <a:pt x="4951" y="2749"/>
                  <a:pt x="5001" y="2741"/>
                  <a:pt x="5049" y="2744"/>
                </a:cubicBezTo>
                <a:cubicBezTo>
                  <a:pt x="5103" y="2758"/>
                  <a:pt x="5158" y="2769"/>
                  <a:pt x="5213" y="2782"/>
                </a:cubicBezTo>
                <a:cubicBezTo>
                  <a:pt x="5272" y="2824"/>
                  <a:pt x="5363" y="2835"/>
                  <a:pt x="5433" y="2850"/>
                </a:cubicBezTo>
                <a:cubicBezTo>
                  <a:pt x="5468" y="2847"/>
                  <a:pt x="5506" y="2854"/>
                  <a:pt x="5539" y="2840"/>
                </a:cubicBezTo>
                <a:cubicBezTo>
                  <a:pt x="5551" y="2835"/>
                  <a:pt x="5548" y="2815"/>
                  <a:pt x="5549" y="2802"/>
                </a:cubicBezTo>
                <a:cubicBezTo>
                  <a:pt x="5559" y="2701"/>
                  <a:pt x="5558" y="2603"/>
                  <a:pt x="5577" y="2504"/>
                </a:cubicBezTo>
                <a:cubicBezTo>
                  <a:pt x="5588" y="2296"/>
                  <a:pt x="5588" y="2086"/>
                  <a:pt x="5549" y="1880"/>
                </a:cubicBezTo>
                <a:cubicBezTo>
                  <a:pt x="5567" y="1617"/>
                  <a:pt x="5560" y="1467"/>
                  <a:pt x="5549" y="1160"/>
                </a:cubicBezTo>
                <a:cubicBezTo>
                  <a:pt x="5552" y="1115"/>
                  <a:pt x="5553" y="1070"/>
                  <a:pt x="5558" y="1026"/>
                </a:cubicBezTo>
                <a:cubicBezTo>
                  <a:pt x="5559" y="1016"/>
                  <a:pt x="5568" y="1007"/>
                  <a:pt x="5568" y="997"/>
                </a:cubicBezTo>
                <a:cubicBezTo>
                  <a:pt x="5568" y="939"/>
                  <a:pt x="5558" y="882"/>
                  <a:pt x="5558" y="824"/>
                </a:cubicBezTo>
                <a:close/>
              </a:path>
            </a:pathLst>
          </a:custGeom>
          <a:solidFill>
            <a:schemeClr val="accent2">
              <a:alpha val="5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94248"/>
                                        </p:tgtEl>
                                        <p:attrNameLst>
                                          <p:attrName>style.visibility</p:attrName>
                                        </p:attrNameLst>
                                      </p:cBhvr>
                                      <p:to>
                                        <p:strVal val="visible"/>
                                      </p:to>
                                    </p:set>
                                    <p:animEffect transition="in" filter="wipe(down)">
                                      <p:cBhvr>
                                        <p:cTn id="7" dur="1000"/>
                                        <p:tgtEl>
                                          <p:spTgt spid="3942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94250"/>
                                        </p:tgtEl>
                                        <p:attrNameLst>
                                          <p:attrName>style.visibility</p:attrName>
                                        </p:attrNameLst>
                                      </p:cBhvr>
                                      <p:to>
                                        <p:strVal val="visible"/>
                                      </p:to>
                                    </p:set>
                                    <p:animEffect transition="in" filter="dissolve">
                                      <p:cBhvr>
                                        <p:cTn id="12" dur="500"/>
                                        <p:tgtEl>
                                          <p:spTgt spid="3942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39424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9425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2" fill="hold" nodeType="clickEffect">
                                  <p:stCondLst>
                                    <p:cond delay="0"/>
                                  </p:stCondLst>
                                  <p:childTnLst>
                                    <p:set>
                                      <p:cBhvr>
                                        <p:cTn id="22" dur="1" fill="hold">
                                          <p:stCondLst>
                                            <p:cond delay="0"/>
                                          </p:stCondLst>
                                        </p:cTn>
                                        <p:tgtEl>
                                          <p:spTgt spid="394251"/>
                                        </p:tgtEl>
                                        <p:attrNameLst>
                                          <p:attrName>style.visibility</p:attrName>
                                        </p:attrNameLst>
                                      </p:cBhvr>
                                      <p:to>
                                        <p:strVal val="visible"/>
                                      </p:to>
                                    </p:set>
                                    <p:animEffect transition="in" filter="wipe(right)">
                                      <p:cBhvr>
                                        <p:cTn id="23" dur="1000"/>
                                        <p:tgtEl>
                                          <p:spTgt spid="39425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394253"/>
                                        </p:tgtEl>
                                        <p:attrNameLst>
                                          <p:attrName>style.visibility</p:attrName>
                                        </p:attrNameLst>
                                      </p:cBhvr>
                                      <p:to>
                                        <p:strVal val="visible"/>
                                      </p:to>
                                    </p:set>
                                    <p:animEffect transition="in" filter="dissolve">
                                      <p:cBhvr>
                                        <p:cTn id="28" dur="500"/>
                                        <p:tgtEl>
                                          <p:spTgt spid="394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6943508C-C4BF-4C07-BBCF-07F4D94971C9}"/>
              </a:ext>
            </a:extLst>
          </p:cNvPr>
          <p:cNvSpPr>
            <a:spLocks noGrp="1" noChangeArrowheads="1"/>
          </p:cNvSpPr>
          <p:nvPr>
            <p:ph type="title"/>
          </p:nvPr>
        </p:nvSpPr>
        <p:spPr>
          <a:xfrm>
            <a:off x="152400" y="879988"/>
            <a:ext cx="8610600" cy="1007806"/>
          </a:xfrm>
        </p:spPr>
        <p:txBody>
          <a:bodyPr>
            <a:normAutofit/>
          </a:bodyPr>
          <a:lstStyle/>
          <a:p>
            <a:pPr algn="l"/>
            <a:r>
              <a:rPr lang="en-US" altLang="en-US" dirty="0">
                <a:latin typeface="Arial" panose="020B0604020202020204" pitchFamily="34" charset="0"/>
                <a:cs typeface="Arial" panose="020B0604020202020204" pitchFamily="34" charset="0"/>
              </a:rPr>
              <a:t>Evaluate Existing Trails in the Area: Observe what Grade(s) are Sustainable</a:t>
            </a:r>
          </a:p>
        </p:txBody>
      </p:sp>
      <p:pic>
        <p:nvPicPr>
          <p:cNvPr id="99331" name="Picture 6" descr="DSCN0909">
            <a:extLst>
              <a:ext uri="{FF2B5EF4-FFF2-40B4-BE49-F238E27FC236}">
                <a16:creationId xmlns:a16="http://schemas.microsoft.com/office/drawing/2014/main" id="{FEF48D52-B652-466A-969E-283DAEA8479E}"/>
              </a:ext>
            </a:extLst>
          </p:cNvPr>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1295400" y="1771650"/>
            <a:ext cx="5960806" cy="447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2A956A-294F-45DE-AC87-59A12E687F18}"/>
              </a:ext>
            </a:extLst>
          </p:cNvPr>
          <p:cNvSpPr/>
          <p:nvPr/>
        </p:nvSpPr>
        <p:spPr>
          <a:xfrm>
            <a:off x="0" y="59531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7FD6B00-700B-4D6B-BF24-9BC59BBFF826}"/>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0354" name="Rectangle 1026">
            <a:extLst>
              <a:ext uri="{FF2B5EF4-FFF2-40B4-BE49-F238E27FC236}">
                <a16:creationId xmlns:a16="http://schemas.microsoft.com/office/drawing/2014/main" id="{BF416D11-877B-479F-B9DF-6D10DF5330DC}"/>
              </a:ext>
            </a:extLst>
          </p:cNvPr>
          <p:cNvSpPr>
            <a:spLocks noGrp="1" noChangeArrowheads="1"/>
          </p:cNvSpPr>
          <p:nvPr>
            <p:ph type="title"/>
          </p:nvPr>
        </p:nvSpPr>
        <p:spPr>
          <a:xfrm>
            <a:off x="0" y="533400"/>
            <a:ext cx="9144000" cy="1143000"/>
          </a:xfrm>
        </p:spPr>
        <p:txBody>
          <a:bodyPr>
            <a:normAutofit fontScale="90000"/>
          </a:bodyPr>
          <a:lstStyle/>
          <a:p>
            <a:pPr algn="l"/>
            <a:r>
              <a:rPr lang="en-US" altLang="en-US" sz="3600">
                <a:latin typeface="Arial" panose="020B0604020202020204" pitchFamily="34" charset="0"/>
                <a:cs typeface="Arial" panose="020B0604020202020204" pitchFamily="34" charset="0"/>
              </a:rPr>
              <a:t>Establish Prescribed Grade, then Compare to the Average Grade Between the Major Control Points</a:t>
            </a:r>
          </a:p>
        </p:txBody>
      </p:sp>
      <p:pic>
        <p:nvPicPr>
          <p:cNvPr id="100355" name="Picture 1027" descr="Trail Layout 1">
            <a:extLst>
              <a:ext uri="{FF2B5EF4-FFF2-40B4-BE49-F238E27FC236}">
                <a16:creationId xmlns:a16="http://schemas.microsoft.com/office/drawing/2014/main" id="{A88843E8-5750-41E5-B96C-43BF6CED8F01}"/>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42900" y="2286000"/>
            <a:ext cx="8458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AutoShape 1028">
            <a:extLst>
              <a:ext uri="{FF2B5EF4-FFF2-40B4-BE49-F238E27FC236}">
                <a16:creationId xmlns:a16="http://schemas.microsoft.com/office/drawing/2014/main" id="{95B4E336-C173-46F4-B288-5E7659B4288A}"/>
              </a:ext>
            </a:extLst>
          </p:cNvPr>
          <p:cNvSpPr>
            <a:spLocks noChangeArrowheads="1"/>
          </p:cNvSpPr>
          <p:nvPr/>
        </p:nvSpPr>
        <p:spPr bwMode="auto">
          <a:xfrm>
            <a:off x="5334000" y="2362200"/>
            <a:ext cx="963613" cy="914400"/>
          </a:xfrm>
          <a:prstGeom prst="star5">
            <a:avLst/>
          </a:prstGeom>
          <a:noFill/>
          <a:ln w="9525">
            <a:noFill/>
            <a:miter lim="800000"/>
            <a:headEnd/>
            <a:tailEnd/>
          </a:ln>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100357" name="Oval 1029">
            <a:extLst>
              <a:ext uri="{FF2B5EF4-FFF2-40B4-BE49-F238E27FC236}">
                <a16:creationId xmlns:a16="http://schemas.microsoft.com/office/drawing/2014/main" id="{DF50E961-9889-4E87-B3FD-18433446274E}"/>
              </a:ext>
            </a:extLst>
          </p:cNvPr>
          <p:cNvSpPr>
            <a:spLocks noChangeArrowheads="1"/>
          </p:cNvSpPr>
          <p:nvPr/>
        </p:nvSpPr>
        <p:spPr bwMode="auto">
          <a:xfrm>
            <a:off x="5334000" y="23622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249862" name="Oval 1030">
            <a:extLst>
              <a:ext uri="{FF2B5EF4-FFF2-40B4-BE49-F238E27FC236}">
                <a16:creationId xmlns:a16="http://schemas.microsoft.com/office/drawing/2014/main" id="{0F33A69D-C4AA-4CBD-9139-4781388563E5}"/>
              </a:ext>
            </a:extLst>
          </p:cNvPr>
          <p:cNvSpPr>
            <a:spLocks noChangeArrowheads="1"/>
          </p:cNvSpPr>
          <p:nvPr/>
        </p:nvSpPr>
        <p:spPr bwMode="auto">
          <a:xfrm>
            <a:off x="5257800" y="2286000"/>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249863" name="Oval 1031">
            <a:extLst>
              <a:ext uri="{FF2B5EF4-FFF2-40B4-BE49-F238E27FC236}">
                <a16:creationId xmlns:a16="http://schemas.microsoft.com/office/drawing/2014/main" id="{43CB228C-AD72-4D0C-9BB7-A1A06902FDF5}"/>
              </a:ext>
            </a:extLst>
          </p:cNvPr>
          <p:cNvSpPr>
            <a:spLocks noChangeArrowheads="1"/>
          </p:cNvSpPr>
          <p:nvPr/>
        </p:nvSpPr>
        <p:spPr bwMode="auto">
          <a:xfrm>
            <a:off x="8610600" y="4724400"/>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249864" name="Text Box 1032">
            <a:extLst>
              <a:ext uri="{FF2B5EF4-FFF2-40B4-BE49-F238E27FC236}">
                <a16:creationId xmlns:a16="http://schemas.microsoft.com/office/drawing/2014/main" id="{43F89DA2-F2FB-49CB-B53D-2BE3EA9FBF39}"/>
              </a:ext>
            </a:extLst>
          </p:cNvPr>
          <p:cNvSpPr txBox="1">
            <a:spLocks noChangeArrowheads="1"/>
          </p:cNvSpPr>
          <p:nvPr/>
        </p:nvSpPr>
        <p:spPr bwMode="auto">
          <a:xfrm>
            <a:off x="4572000" y="4724400"/>
            <a:ext cx="2895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sz="2800" b="1" dirty="0">
                <a:solidFill>
                  <a:schemeClr val="tx1"/>
                </a:solidFill>
                <a:latin typeface="Arial" panose="020B0604020202020204" pitchFamily="34" charset="0"/>
                <a:ea typeface="Roboto" panose="02000000000000000000" pitchFamily="2" charset="0"/>
                <a:cs typeface="Arial" panose="020B0604020202020204" pitchFamily="34" charset="0"/>
              </a:rPr>
              <a:t>1,000 ft. elevation gain over 10,000 ft. of run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49862"/>
                                        </p:tgtEl>
                                        <p:attrNameLst>
                                          <p:attrName>style.visibility</p:attrName>
                                        </p:attrNameLst>
                                      </p:cBhvr>
                                      <p:to>
                                        <p:strVal val="visible"/>
                                      </p:to>
                                    </p:set>
                                    <p:anim calcmode="lin" valueType="num">
                                      <p:cBhvr>
                                        <p:cTn id="7" dur="500" fill="hold"/>
                                        <p:tgtEl>
                                          <p:spTgt spid="249862"/>
                                        </p:tgtEl>
                                        <p:attrNameLst>
                                          <p:attrName>ppt_w</p:attrName>
                                        </p:attrNameLst>
                                      </p:cBhvr>
                                      <p:tavLst>
                                        <p:tav tm="0">
                                          <p:val>
                                            <p:fltVal val="0"/>
                                          </p:val>
                                        </p:tav>
                                        <p:tav tm="100000">
                                          <p:val>
                                            <p:strVal val="#ppt_w"/>
                                          </p:val>
                                        </p:tav>
                                      </p:tavLst>
                                    </p:anim>
                                    <p:anim calcmode="lin" valueType="num">
                                      <p:cBhvr>
                                        <p:cTn id="8" dur="500" fill="hold"/>
                                        <p:tgtEl>
                                          <p:spTgt spid="249862"/>
                                        </p:tgtEl>
                                        <p:attrNameLst>
                                          <p:attrName>ppt_h</p:attrName>
                                        </p:attrNameLst>
                                      </p:cBhvr>
                                      <p:tavLst>
                                        <p:tav tm="0">
                                          <p:val>
                                            <p:fltVal val="0"/>
                                          </p:val>
                                        </p:tav>
                                        <p:tav tm="100000">
                                          <p:val>
                                            <p:strVal val="#ppt_h"/>
                                          </p:val>
                                        </p:tav>
                                      </p:tavLst>
                                    </p:anim>
                                    <p:anim calcmode="lin" valueType="num">
                                      <p:cBhvr>
                                        <p:cTn id="9" dur="500" fill="hold"/>
                                        <p:tgtEl>
                                          <p:spTgt spid="249862"/>
                                        </p:tgtEl>
                                        <p:attrNameLst>
                                          <p:attrName>ppt_x</p:attrName>
                                        </p:attrNameLst>
                                      </p:cBhvr>
                                      <p:tavLst>
                                        <p:tav tm="0">
                                          <p:val>
                                            <p:fltVal val="0.5"/>
                                          </p:val>
                                        </p:tav>
                                        <p:tav tm="100000">
                                          <p:val>
                                            <p:strVal val="#ppt_x"/>
                                          </p:val>
                                        </p:tav>
                                      </p:tavLst>
                                    </p:anim>
                                    <p:anim calcmode="lin" valueType="num">
                                      <p:cBhvr>
                                        <p:cTn id="10" dur="500" fill="hold"/>
                                        <p:tgtEl>
                                          <p:spTgt spid="24986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249863"/>
                                        </p:tgtEl>
                                        <p:attrNameLst>
                                          <p:attrName>style.visibility</p:attrName>
                                        </p:attrNameLst>
                                      </p:cBhvr>
                                      <p:to>
                                        <p:strVal val="visible"/>
                                      </p:to>
                                    </p:set>
                                    <p:anim calcmode="lin" valueType="num">
                                      <p:cBhvr>
                                        <p:cTn id="14" dur="500" fill="hold"/>
                                        <p:tgtEl>
                                          <p:spTgt spid="249863"/>
                                        </p:tgtEl>
                                        <p:attrNameLst>
                                          <p:attrName>ppt_w</p:attrName>
                                        </p:attrNameLst>
                                      </p:cBhvr>
                                      <p:tavLst>
                                        <p:tav tm="0">
                                          <p:val>
                                            <p:fltVal val="0"/>
                                          </p:val>
                                        </p:tav>
                                        <p:tav tm="100000">
                                          <p:val>
                                            <p:strVal val="#ppt_w"/>
                                          </p:val>
                                        </p:tav>
                                      </p:tavLst>
                                    </p:anim>
                                    <p:anim calcmode="lin" valueType="num">
                                      <p:cBhvr>
                                        <p:cTn id="15" dur="500" fill="hold"/>
                                        <p:tgtEl>
                                          <p:spTgt spid="249863"/>
                                        </p:tgtEl>
                                        <p:attrNameLst>
                                          <p:attrName>ppt_h</p:attrName>
                                        </p:attrNameLst>
                                      </p:cBhvr>
                                      <p:tavLst>
                                        <p:tav tm="0">
                                          <p:val>
                                            <p:fltVal val="0"/>
                                          </p:val>
                                        </p:tav>
                                        <p:tav tm="100000">
                                          <p:val>
                                            <p:strVal val="#ppt_h"/>
                                          </p:val>
                                        </p:tav>
                                      </p:tavLst>
                                    </p:anim>
                                    <p:anim calcmode="lin" valueType="num">
                                      <p:cBhvr>
                                        <p:cTn id="16" dur="500" fill="hold"/>
                                        <p:tgtEl>
                                          <p:spTgt spid="249863"/>
                                        </p:tgtEl>
                                        <p:attrNameLst>
                                          <p:attrName>ppt_x</p:attrName>
                                        </p:attrNameLst>
                                      </p:cBhvr>
                                      <p:tavLst>
                                        <p:tav tm="0">
                                          <p:val>
                                            <p:fltVal val="0.5"/>
                                          </p:val>
                                        </p:tav>
                                        <p:tav tm="100000">
                                          <p:val>
                                            <p:strVal val="#ppt_x"/>
                                          </p:val>
                                        </p:tav>
                                      </p:tavLst>
                                    </p:anim>
                                    <p:anim calcmode="lin" valueType="num">
                                      <p:cBhvr>
                                        <p:cTn id="17" dur="500" fill="hold"/>
                                        <p:tgtEl>
                                          <p:spTgt spid="24986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1000"/>
                                  </p:stCondLst>
                                  <p:childTnLst>
                                    <p:set>
                                      <p:cBhvr>
                                        <p:cTn id="20" dur="1" fill="hold">
                                          <p:stCondLst>
                                            <p:cond delay="0"/>
                                          </p:stCondLst>
                                        </p:cTn>
                                        <p:tgtEl>
                                          <p:spTgt spid="249864"/>
                                        </p:tgtEl>
                                        <p:attrNameLst>
                                          <p:attrName>style.visibility</p:attrName>
                                        </p:attrNameLst>
                                      </p:cBhvr>
                                      <p:to>
                                        <p:strVal val="visible"/>
                                      </p:to>
                                    </p:set>
                                    <p:anim calcmode="lin" valueType="num">
                                      <p:cBhvr>
                                        <p:cTn id="21" dur="500" fill="hold"/>
                                        <p:tgtEl>
                                          <p:spTgt spid="249864"/>
                                        </p:tgtEl>
                                        <p:attrNameLst>
                                          <p:attrName>ppt_w</p:attrName>
                                        </p:attrNameLst>
                                      </p:cBhvr>
                                      <p:tavLst>
                                        <p:tav tm="0">
                                          <p:val>
                                            <p:fltVal val="0"/>
                                          </p:val>
                                        </p:tav>
                                        <p:tav tm="100000">
                                          <p:val>
                                            <p:strVal val="#ppt_w"/>
                                          </p:val>
                                        </p:tav>
                                      </p:tavLst>
                                    </p:anim>
                                    <p:anim calcmode="lin" valueType="num">
                                      <p:cBhvr>
                                        <p:cTn id="22" dur="500" fill="hold"/>
                                        <p:tgtEl>
                                          <p:spTgt spid="249864"/>
                                        </p:tgtEl>
                                        <p:attrNameLst>
                                          <p:attrName>ppt_h</p:attrName>
                                        </p:attrNameLst>
                                      </p:cBhvr>
                                      <p:tavLst>
                                        <p:tav tm="0">
                                          <p:val>
                                            <p:fltVal val="0"/>
                                          </p:val>
                                        </p:tav>
                                        <p:tav tm="100000">
                                          <p:val>
                                            <p:strVal val="#ppt_h"/>
                                          </p:val>
                                        </p:tav>
                                      </p:tavLst>
                                    </p:anim>
                                    <p:anim calcmode="lin" valueType="num">
                                      <p:cBhvr>
                                        <p:cTn id="23" dur="500" fill="hold"/>
                                        <p:tgtEl>
                                          <p:spTgt spid="249864"/>
                                        </p:tgtEl>
                                        <p:attrNameLst>
                                          <p:attrName>ppt_x</p:attrName>
                                        </p:attrNameLst>
                                      </p:cBhvr>
                                      <p:tavLst>
                                        <p:tav tm="0">
                                          <p:val>
                                            <p:fltVal val="0.5"/>
                                          </p:val>
                                        </p:tav>
                                        <p:tav tm="100000">
                                          <p:val>
                                            <p:strVal val="#ppt_x"/>
                                          </p:val>
                                        </p:tav>
                                      </p:tavLst>
                                    </p:anim>
                                    <p:anim calcmode="lin" valueType="num">
                                      <p:cBhvr>
                                        <p:cTn id="24" dur="500" fill="hold"/>
                                        <p:tgtEl>
                                          <p:spTgt spid="2498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2" grpId="0" animBg="1"/>
      <p:bldP spid="249863" grpId="0" animBg="1"/>
      <p:bldP spid="249864"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829622C2-57DD-42D8-BEF3-5F1F43D96FDB}"/>
              </a:ext>
            </a:extLst>
          </p:cNvPr>
          <p:cNvSpPr>
            <a:spLocks noGrp="1" noChangeArrowheads="1"/>
          </p:cNvSpPr>
          <p:nvPr>
            <p:ph type="title"/>
          </p:nvPr>
        </p:nvSpPr>
        <p:spPr>
          <a:xfrm>
            <a:off x="76200" y="936523"/>
            <a:ext cx="9144000" cy="5791200"/>
          </a:xfrm>
        </p:spPr>
        <p:txBody>
          <a:bodyPr/>
          <a:lstStyle/>
          <a:p>
            <a:pPr>
              <a:lnSpc>
                <a:spcPts val="4500"/>
              </a:lnSpc>
            </a:pPr>
            <a:r>
              <a:rPr lang="en-US" altLang="en-US" sz="4000" b="1" dirty="0">
                <a:latin typeface="Arial" panose="020B0604020202020204" pitchFamily="34" charset="0"/>
                <a:cs typeface="Arial" panose="020B0604020202020204" pitchFamily="34" charset="0"/>
              </a:rPr>
              <a:t>Rise ÷ Run = Grade</a:t>
            </a:r>
            <a:br>
              <a:rPr lang="en-US" altLang="en-US" sz="4000" dirty="0">
                <a:latin typeface="Arial" panose="020B0604020202020204" pitchFamily="34" charset="0"/>
                <a:cs typeface="Arial" panose="020B0604020202020204" pitchFamily="34" charset="0"/>
              </a:rPr>
            </a:br>
            <a:br>
              <a:rPr lang="en-US" altLang="en-US" sz="4000" dirty="0">
                <a:latin typeface="Arial" panose="020B0604020202020204" pitchFamily="34" charset="0"/>
                <a:cs typeface="Arial" panose="020B0604020202020204" pitchFamily="34" charset="0"/>
              </a:rPr>
            </a:br>
            <a:r>
              <a:rPr lang="en-US" altLang="en-US" sz="4000" i="1" dirty="0">
                <a:latin typeface="Arial" panose="020B0604020202020204" pitchFamily="34" charset="0"/>
                <a:cs typeface="Arial" panose="020B0604020202020204" pitchFamily="34" charset="0"/>
              </a:rPr>
              <a:t>Example: </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1,000 Ft. Elevation Change ÷</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 10,000 Ft. Linear Run </a:t>
            </a:r>
            <a:r>
              <a:rPr lang="en-US" altLang="en-US" sz="4000" b="1" dirty="0">
                <a:latin typeface="Arial" panose="020B0604020202020204" pitchFamily="34" charset="0"/>
                <a:cs typeface="Arial" panose="020B0604020202020204" pitchFamily="34" charset="0"/>
              </a:rPr>
              <a:t>=</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10% Average  Grade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EED277-DD11-436B-8DBE-F35E6A8572EF}"/>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2402" name="Rectangle 2">
            <a:extLst>
              <a:ext uri="{FF2B5EF4-FFF2-40B4-BE49-F238E27FC236}">
                <a16:creationId xmlns:a16="http://schemas.microsoft.com/office/drawing/2014/main" id="{9AF93368-C15A-41E8-8830-E7B43F49C108}"/>
              </a:ext>
            </a:extLst>
          </p:cNvPr>
          <p:cNvSpPr>
            <a:spLocks noGrp="1" noChangeArrowheads="1"/>
          </p:cNvSpPr>
          <p:nvPr>
            <p:ph type="title"/>
          </p:nvPr>
        </p:nvSpPr>
        <p:spPr>
          <a:xfrm>
            <a:off x="293615" y="855407"/>
            <a:ext cx="8607104" cy="1143000"/>
          </a:xfrm>
        </p:spPr>
        <p:txBody>
          <a:bodyPr>
            <a:normAutofit fontScale="90000"/>
          </a:bodyPr>
          <a:lstStyle/>
          <a:p>
            <a:pPr algn="l"/>
            <a:r>
              <a:rPr lang="en-US" altLang="en-US" sz="4000" dirty="0">
                <a:latin typeface="Arial" panose="020B0604020202020204" pitchFamily="34" charset="0"/>
                <a:cs typeface="Arial" panose="020B0604020202020204" pitchFamily="34" charset="0"/>
              </a:rPr>
              <a:t>The Prescribed Linear Grade Is Used When Identifying Minor Control Points During Reconnaissance</a:t>
            </a:r>
            <a:endParaRPr lang="en-US" altLang="en-US" dirty="0">
              <a:latin typeface="Arial" panose="020B0604020202020204" pitchFamily="34" charset="0"/>
              <a:cs typeface="Arial" panose="020B0604020202020204" pitchFamily="34" charset="0"/>
            </a:endParaRPr>
          </a:p>
        </p:txBody>
      </p:sp>
      <p:pic>
        <p:nvPicPr>
          <p:cNvPr id="102403" name="Picture 10" descr="IMG_2353">
            <a:extLst>
              <a:ext uri="{FF2B5EF4-FFF2-40B4-BE49-F238E27FC236}">
                <a16:creationId xmlns:a16="http://schemas.microsoft.com/office/drawing/2014/main" id="{28DBCDD3-D3F2-488C-8633-F1A0DD88DF35}"/>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4572000" y="3225800"/>
            <a:ext cx="45720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17" descr="IMG_1643">
            <a:extLst>
              <a:ext uri="{FF2B5EF4-FFF2-40B4-BE49-F238E27FC236}">
                <a16:creationId xmlns:a16="http://schemas.microsoft.com/office/drawing/2014/main" id="{7A27F0BF-1285-4144-AEE5-092134428C38}"/>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2209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9A24883-E4C5-4892-BE8B-2D3C11ECA42C}"/>
              </a:ext>
            </a:extLst>
          </p:cNvPr>
          <p:cNvSpPr>
            <a:spLocks noGrp="1" noChangeArrowheads="1"/>
          </p:cNvSpPr>
          <p:nvPr>
            <p:ph type="title"/>
          </p:nvPr>
        </p:nvSpPr>
        <p:spPr>
          <a:xfrm>
            <a:off x="0" y="892278"/>
            <a:ext cx="9144000" cy="990600"/>
          </a:xfrm>
        </p:spPr>
        <p:txBody>
          <a:bodyPr>
            <a:normAutofit fontScale="90000"/>
          </a:bodyPr>
          <a:lstStyle/>
          <a:p>
            <a:pPr algn="l"/>
            <a:r>
              <a:rPr lang="en-US" altLang="en-US" sz="4000" dirty="0">
                <a:latin typeface="Arial" panose="020B0604020202020204" pitchFamily="34" charset="0"/>
                <a:cs typeface="Arial" panose="020B0604020202020204" pitchFamily="34" charset="0"/>
              </a:rPr>
              <a:t>Elevations can be Taken with an Altimeter at each Control Point to Determine Elevation Differences</a:t>
            </a:r>
          </a:p>
        </p:txBody>
      </p:sp>
      <p:pic>
        <p:nvPicPr>
          <p:cNvPr id="103427" name="Picture 5" descr="altimeter 2">
            <a:extLst>
              <a:ext uri="{FF2B5EF4-FFF2-40B4-BE49-F238E27FC236}">
                <a16:creationId xmlns:a16="http://schemas.microsoft.com/office/drawing/2014/main" id="{F7784354-C01B-481B-8891-EAEF57D84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09800"/>
            <a:ext cx="58959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6">
            <a:extLst>
              <a:ext uri="{FF2B5EF4-FFF2-40B4-BE49-F238E27FC236}">
                <a16:creationId xmlns:a16="http://schemas.microsoft.com/office/drawing/2014/main" id="{E09BE540-2676-45AA-9D78-F049A882188A}"/>
              </a:ext>
            </a:extLst>
          </p:cNvPr>
          <p:cNvSpPr>
            <a:spLocks noGrp="1" noChangeArrowheads="1"/>
          </p:cNvSpPr>
          <p:nvPr>
            <p:ph type="title"/>
          </p:nvPr>
        </p:nvSpPr>
        <p:spPr>
          <a:xfrm>
            <a:off x="-6270" y="1133168"/>
            <a:ext cx="4343400" cy="2590800"/>
          </a:xfrm>
        </p:spPr>
        <p:txBody>
          <a:bodyPr>
            <a:normAutofit/>
          </a:bodyPr>
          <a:lstStyle/>
          <a:p>
            <a:pPr algn="l"/>
            <a:r>
              <a:rPr lang="en-US" altLang="en-US" sz="2800" dirty="0">
                <a:latin typeface="Arial" panose="020B0604020202020204" pitchFamily="34" charset="0"/>
                <a:cs typeface="Arial" panose="020B0604020202020204" pitchFamily="34" charset="0"/>
              </a:rPr>
              <a:t>Control Point Locations and Elevations are Plotted on a Topographic Map or GPS Unit</a:t>
            </a:r>
          </a:p>
        </p:txBody>
      </p:sp>
      <p:pic>
        <p:nvPicPr>
          <p:cNvPr id="104451" name="Picture 5" descr="Recording Topo - Recon">
            <a:extLst>
              <a:ext uri="{FF2B5EF4-FFF2-40B4-BE49-F238E27FC236}">
                <a16:creationId xmlns:a16="http://schemas.microsoft.com/office/drawing/2014/main" id="{6B7CA039-877F-418A-BFD7-FA7E56E11B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02906" y="931606"/>
            <a:ext cx="3963657" cy="5451987"/>
          </a:xfrm>
          <a:noFill/>
        </p:spPr>
      </p:pic>
      <p:pic>
        <p:nvPicPr>
          <p:cNvPr id="104452" name="Picture 8">
            <a:extLst>
              <a:ext uri="{FF2B5EF4-FFF2-40B4-BE49-F238E27FC236}">
                <a16:creationId xmlns:a16="http://schemas.microsoft.com/office/drawing/2014/main" id="{4698429A-3786-483A-B262-BFD56EF6B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2878393"/>
            <a:ext cx="24907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979FB09-E052-40E0-9AE4-9B3F989AFA45}"/>
              </a:ext>
            </a:extLst>
          </p:cNvPr>
          <p:cNvSpPr/>
          <p:nvPr/>
        </p:nvSpPr>
        <p:spPr>
          <a:xfrm>
            <a:off x="0" y="594319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6227232E-711C-4744-8AFD-C3554A7CA35A}"/>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5474" name="Rectangle 2">
            <a:extLst>
              <a:ext uri="{FF2B5EF4-FFF2-40B4-BE49-F238E27FC236}">
                <a16:creationId xmlns:a16="http://schemas.microsoft.com/office/drawing/2014/main" id="{3F8A76B5-B820-40F4-82D7-14B10E0D64AA}"/>
              </a:ext>
            </a:extLst>
          </p:cNvPr>
          <p:cNvSpPr>
            <a:spLocks noGrp="1" noChangeArrowheads="1"/>
          </p:cNvSpPr>
          <p:nvPr>
            <p:ph type="title"/>
          </p:nvPr>
        </p:nvSpPr>
        <p:spPr>
          <a:xfrm>
            <a:off x="152400" y="152400"/>
            <a:ext cx="8763000" cy="1143000"/>
          </a:xfrm>
        </p:spPr>
        <p:txBody>
          <a:bodyPr/>
          <a:lstStyle/>
          <a:p>
            <a:pPr algn="l"/>
            <a:r>
              <a:rPr lang="en-US" altLang="en-US" sz="3600">
                <a:latin typeface="Arial" panose="020B0604020202020204" pitchFamily="34" charset="0"/>
                <a:cs typeface="Arial" panose="020B0604020202020204" pitchFamily="34" charset="0"/>
              </a:rPr>
              <a:t>Avoid Blind Flagging: It Often Results in Abrupt Grade Adjustments</a:t>
            </a:r>
            <a:r>
              <a:rPr lang="en-US" altLang="en-US" sz="4000">
                <a:latin typeface="Arial" panose="020B0604020202020204" pitchFamily="34" charset="0"/>
                <a:cs typeface="Arial" panose="020B0604020202020204" pitchFamily="34" charset="0"/>
              </a:rPr>
              <a:t> </a:t>
            </a:r>
          </a:p>
        </p:txBody>
      </p:sp>
      <p:pic>
        <p:nvPicPr>
          <p:cNvPr id="105475" name="Picture 3" descr="Trail Layout Base">
            <a:extLst>
              <a:ext uri="{FF2B5EF4-FFF2-40B4-BE49-F238E27FC236}">
                <a16:creationId xmlns:a16="http://schemas.microsoft.com/office/drawing/2014/main" id="{6CDCA554-DD98-45C4-BE4C-EDA92CB18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524000"/>
            <a:ext cx="75438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8" name="Oval 4">
            <a:extLst>
              <a:ext uri="{FF2B5EF4-FFF2-40B4-BE49-F238E27FC236}">
                <a16:creationId xmlns:a16="http://schemas.microsoft.com/office/drawing/2014/main" id="{3041AEC4-03F4-4217-AA6F-F64437D945F4}"/>
              </a:ext>
            </a:extLst>
          </p:cNvPr>
          <p:cNvSpPr>
            <a:spLocks noChangeArrowheads="1"/>
          </p:cNvSpPr>
          <p:nvPr/>
        </p:nvSpPr>
        <p:spPr bwMode="auto">
          <a:xfrm>
            <a:off x="4724400" y="2438400"/>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277509" name="Oval 5">
            <a:extLst>
              <a:ext uri="{FF2B5EF4-FFF2-40B4-BE49-F238E27FC236}">
                <a16:creationId xmlns:a16="http://schemas.microsoft.com/office/drawing/2014/main" id="{7270AC72-99FA-4267-9DA7-716CF324FC33}"/>
              </a:ext>
            </a:extLst>
          </p:cNvPr>
          <p:cNvSpPr>
            <a:spLocks noChangeArrowheads="1"/>
          </p:cNvSpPr>
          <p:nvPr/>
        </p:nvSpPr>
        <p:spPr bwMode="auto">
          <a:xfrm>
            <a:off x="3276600" y="4343400"/>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277510" name="Oval 6">
            <a:extLst>
              <a:ext uri="{FF2B5EF4-FFF2-40B4-BE49-F238E27FC236}">
                <a16:creationId xmlns:a16="http://schemas.microsoft.com/office/drawing/2014/main" id="{65BC1922-3677-4CC9-8A45-85B988B95ADC}"/>
              </a:ext>
            </a:extLst>
          </p:cNvPr>
          <p:cNvSpPr>
            <a:spLocks noChangeArrowheads="1"/>
          </p:cNvSpPr>
          <p:nvPr/>
        </p:nvSpPr>
        <p:spPr bwMode="auto">
          <a:xfrm>
            <a:off x="4800600" y="4114800"/>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277511" name="Oval 7">
            <a:extLst>
              <a:ext uri="{FF2B5EF4-FFF2-40B4-BE49-F238E27FC236}">
                <a16:creationId xmlns:a16="http://schemas.microsoft.com/office/drawing/2014/main" id="{A11DF7FB-E5F5-4BF3-B2C5-E17016DF4FA8}"/>
              </a:ext>
            </a:extLst>
          </p:cNvPr>
          <p:cNvSpPr>
            <a:spLocks noChangeArrowheads="1"/>
          </p:cNvSpPr>
          <p:nvPr/>
        </p:nvSpPr>
        <p:spPr bwMode="auto">
          <a:xfrm>
            <a:off x="7239000" y="4724400"/>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277512" name="Freeform 8">
            <a:extLst>
              <a:ext uri="{FF2B5EF4-FFF2-40B4-BE49-F238E27FC236}">
                <a16:creationId xmlns:a16="http://schemas.microsoft.com/office/drawing/2014/main" id="{D95289F0-C213-4E72-A570-09417C5B878A}"/>
              </a:ext>
            </a:extLst>
          </p:cNvPr>
          <p:cNvSpPr>
            <a:spLocks/>
          </p:cNvSpPr>
          <p:nvPr/>
        </p:nvSpPr>
        <p:spPr bwMode="auto">
          <a:xfrm>
            <a:off x="5516563" y="4687888"/>
            <a:ext cx="2082800" cy="2147887"/>
          </a:xfrm>
          <a:custGeom>
            <a:avLst/>
            <a:gdLst>
              <a:gd name="T0" fmla="*/ 2147483647 w 1313"/>
              <a:gd name="T1" fmla="*/ 0 h 1353"/>
              <a:gd name="T2" fmla="*/ 2147483647 w 1313"/>
              <a:gd name="T3" fmla="*/ 2147483647 h 1353"/>
              <a:gd name="T4" fmla="*/ 2147483647 w 1313"/>
              <a:gd name="T5" fmla="*/ 2147483647 h 1353"/>
              <a:gd name="T6" fmla="*/ 2147483647 w 1313"/>
              <a:gd name="T7" fmla="*/ 2147483647 h 1353"/>
              <a:gd name="T8" fmla="*/ 2147483647 w 1313"/>
              <a:gd name="T9" fmla="*/ 2147483647 h 1353"/>
              <a:gd name="T10" fmla="*/ 2147483647 w 1313"/>
              <a:gd name="T11" fmla="*/ 2147483647 h 1353"/>
              <a:gd name="T12" fmla="*/ 2147483647 w 1313"/>
              <a:gd name="T13" fmla="*/ 2147483647 h 1353"/>
              <a:gd name="T14" fmla="*/ 2147483647 w 1313"/>
              <a:gd name="T15" fmla="*/ 2147483647 h 1353"/>
              <a:gd name="T16" fmla="*/ 2147483647 w 1313"/>
              <a:gd name="T17" fmla="*/ 2147483647 h 1353"/>
              <a:gd name="T18" fmla="*/ 2147483647 w 1313"/>
              <a:gd name="T19" fmla="*/ 2147483647 h 1353"/>
              <a:gd name="T20" fmla="*/ 2147483647 w 1313"/>
              <a:gd name="T21" fmla="*/ 2147483647 h 1353"/>
              <a:gd name="T22" fmla="*/ 2147483647 w 1313"/>
              <a:gd name="T23" fmla="*/ 2147483647 h 1353"/>
              <a:gd name="T24" fmla="*/ 2147483647 w 1313"/>
              <a:gd name="T25" fmla="*/ 2147483647 h 1353"/>
              <a:gd name="T26" fmla="*/ 2147483647 w 1313"/>
              <a:gd name="T27" fmla="*/ 2147483647 h 1353"/>
              <a:gd name="T28" fmla="*/ 2147483647 w 1313"/>
              <a:gd name="T29" fmla="*/ 2147483647 h 1353"/>
              <a:gd name="T30" fmla="*/ 2147483647 w 1313"/>
              <a:gd name="T31" fmla="*/ 2147483647 h 1353"/>
              <a:gd name="T32" fmla="*/ 2147483647 w 1313"/>
              <a:gd name="T33" fmla="*/ 2147483647 h 1353"/>
              <a:gd name="T34" fmla="*/ 2147483647 w 1313"/>
              <a:gd name="T35" fmla="*/ 2147483647 h 1353"/>
              <a:gd name="T36" fmla="*/ 2147483647 w 1313"/>
              <a:gd name="T37" fmla="*/ 2147483647 h 1353"/>
              <a:gd name="T38" fmla="*/ 2147483647 w 1313"/>
              <a:gd name="T39" fmla="*/ 2147483647 h 1353"/>
              <a:gd name="T40" fmla="*/ 2147483647 w 1313"/>
              <a:gd name="T41" fmla="*/ 2147483647 h 1353"/>
              <a:gd name="T42" fmla="*/ 2147483647 w 1313"/>
              <a:gd name="T43" fmla="*/ 2147483647 h 1353"/>
              <a:gd name="T44" fmla="*/ 0 w 1313"/>
              <a:gd name="T45" fmla="*/ 2147483647 h 13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13"/>
              <a:gd name="T70" fmla="*/ 0 h 1353"/>
              <a:gd name="T71" fmla="*/ 1313 w 1313"/>
              <a:gd name="T72" fmla="*/ 1353 h 13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13" h="1353">
                <a:moveTo>
                  <a:pt x="1198" y="0"/>
                </a:moveTo>
                <a:cubicBezTo>
                  <a:pt x="1228" y="20"/>
                  <a:pt x="1241" y="44"/>
                  <a:pt x="1271" y="64"/>
                </a:cubicBezTo>
                <a:cubicBezTo>
                  <a:pt x="1277" y="73"/>
                  <a:pt x="1282" y="83"/>
                  <a:pt x="1289" y="92"/>
                </a:cubicBezTo>
                <a:cubicBezTo>
                  <a:pt x="1294" y="99"/>
                  <a:pt x="1307" y="101"/>
                  <a:pt x="1308" y="110"/>
                </a:cubicBezTo>
                <a:cubicBezTo>
                  <a:pt x="1313" y="168"/>
                  <a:pt x="1304" y="240"/>
                  <a:pt x="1262" y="284"/>
                </a:cubicBezTo>
                <a:cubicBezTo>
                  <a:pt x="1241" y="346"/>
                  <a:pt x="1257" y="325"/>
                  <a:pt x="1225" y="357"/>
                </a:cubicBezTo>
                <a:cubicBezTo>
                  <a:pt x="1194" y="451"/>
                  <a:pt x="1230" y="590"/>
                  <a:pt x="1152" y="668"/>
                </a:cubicBezTo>
                <a:cubicBezTo>
                  <a:pt x="1139" y="707"/>
                  <a:pt x="1118" y="731"/>
                  <a:pt x="1088" y="759"/>
                </a:cubicBezTo>
                <a:cubicBezTo>
                  <a:pt x="1063" y="834"/>
                  <a:pt x="1098" y="742"/>
                  <a:pt x="1061" y="805"/>
                </a:cubicBezTo>
                <a:cubicBezTo>
                  <a:pt x="1056" y="813"/>
                  <a:pt x="1057" y="824"/>
                  <a:pt x="1052" y="832"/>
                </a:cubicBezTo>
                <a:cubicBezTo>
                  <a:pt x="1032" y="864"/>
                  <a:pt x="994" y="885"/>
                  <a:pt x="960" y="896"/>
                </a:cubicBezTo>
                <a:cubicBezTo>
                  <a:pt x="951" y="902"/>
                  <a:pt x="940" y="905"/>
                  <a:pt x="933" y="914"/>
                </a:cubicBezTo>
                <a:cubicBezTo>
                  <a:pt x="927" y="922"/>
                  <a:pt x="932" y="936"/>
                  <a:pt x="924" y="942"/>
                </a:cubicBezTo>
                <a:cubicBezTo>
                  <a:pt x="908" y="953"/>
                  <a:pt x="887" y="954"/>
                  <a:pt x="869" y="960"/>
                </a:cubicBezTo>
                <a:cubicBezTo>
                  <a:pt x="860" y="963"/>
                  <a:pt x="850" y="966"/>
                  <a:pt x="841" y="969"/>
                </a:cubicBezTo>
                <a:cubicBezTo>
                  <a:pt x="832" y="972"/>
                  <a:pt x="814" y="978"/>
                  <a:pt x="814" y="978"/>
                </a:cubicBezTo>
                <a:cubicBezTo>
                  <a:pt x="752" y="1043"/>
                  <a:pt x="604" y="1047"/>
                  <a:pt x="531" y="1052"/>
                </a:cubicBezTo>
                <a:cubicBezTo>
                  <a:pt x="494" y="1064"/>
                  <a:pt x="458" y="1076"/>
                  <a:pt x="421" y="1088"/>
                </a:cubicBezTo>
                <a:cubicBezTo>
                  <a:pt x="412" y="1091"/>
                  <a:pt x="402" y="1094"/>
                  <a:pt x="393" y="1097"/>
                </a:cubicBezTo>
                <a:cubicBezTo>
                  <a:pt x="384" y="1100"/>
                  <a:pt x="366" y="1106"/>
                  <a:pt x="366" y="1106"/>
                </a:cubicBezTo>
                <a:cubicBezTo>
                  <a:pt x="318" y="1156"/>
                  <a:pt x="172" y="1152"/>
                  <a:pt x="101" y="1170"/>
                </a:cubicBezTo>
                <a:cubicBezTo>
                  <a:pt x="69" y="1204"/>
                  <a:pt x="71" y="1233"/>
                  <a:pt x="28" y="1262"/>
                </a:cubicBezTo>
                <a:cubicBezTo>
                  <a:pt x="20" y="1286"/>
                  <a:pt x="0" y="1324"/>
                  <a:pt x="0" y="1353"/>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7513" name="Oval 9">
            <a:extLst>
              <a:ext uri="{FF2B5EF4-FFF2-40B4-BE49-F238E27FC236}">
                <a16:creationId xmlns:a16="http://schemas.microsoft.com/office/drawing/2014/main" id="{956FDF8A-B1D9-4BFE-9449-DF1889BB1D6C}"/>
              </a:ext>
            </a:extLst>
          </p:cNvPr>
          <p:cNvSpPr>
            <a:spLocks noChangeArrowheads="1"/>
          </p:cNvSpPr>
          <p:nvPr/>
        </p:nvSpPr>
        <p:spPr bwMode="auto">
          <a:xfrm>
            <a:off x="3429000" y="6096000"/>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277514" name="Freeform 10">
            <a:extLst>
              <a:ext uri="{FF2B5EF4-FFF2-40B4-BE49-F238E27FC236}">
                <a16:creationId xmlns:a16="http://schemas.microsoft.com/office/drawing/2014/main" id="{71B34113-10B8-45BA-B972-9A8F5C9DB304}"/>
              </a:ext>
            </a:extLst>
          </p:cNvPr>
          <p:cNvSpPr>
            <a:spLocks/>
          </p:cNvSpPr>
          <p:nvPr/>
        </p:nvSpPr>
        <p:spPr bwMode="auto">
          <a:xfrm>
            <a:off x="5008563" y="1654175"/>
            <a:ext cx="361950" cy="741363"/>
          </a:xfrm>
          <a:custGeom>
            <a:avLst/>
            <a:gdLst>
              <a:gd name="T0" fmla="*/ 2147483647 w 229"/>
              <a:gd name="T1" fmla="*/ 0 h 467"/>
              <a:gd name="T2" fmla="*/ 2147483647 w 229"/>
              <a:gd name="T3" fmla="*/ 2147483647 h 467"/>
              <a:gd name="T4" fmla="*/ 2147483647 w 229"/>
              <a:gd name="T5" fmla="*/ 2147483647 h 467"/>
              <a:gd name="T6" fmla="*/ 2147483647 w 229"/>
              <a:gd name="T7" fmla="*/ 2147483647 h 467"/>
              <a:gd name="T8" fmla="*/ 0 w 229"/>
              <a:gd name="T9" fmla="*/ 2147483647 h 467"/>
              <a:gd name="T10" fmla="*/ 0 60000 65536"/>
              <a:gd name="T11" fmla="*/ 0 60000 65536"/>
              <a:gd name="T12" fmla="*/ 0 60000 65536"/>
              <a:gd name="T13" fmla="*/ 0 60000 65536"/>
              <a:gd name="T14" fmla="*/ 0 60000 65536"/>
              <a:gd name="T15" fmla="*/ 0 w 229"/>
              <a:gd name="T16" fmla="*/ 0 h 467"/>
              <a:gd name="T17" fmla="*/ 229 w 229"/>
              <a:gd name="T18" fmla="*/ 467 h 467"/>
            </a:gdLst>
            <a:ahLst/>
            <a:cxnLst>
              <a:cxn ang="T10">
                <a:pos x="T0" y="T1"/>
              </a:cxn>
              <a:cxn ang="T11">
                <a:pos x="T2" y="T3"/>
              </a:cxn>
              <a:cxn ang="T12">
                <a:pos x="T4" y="T5"/>
              </a:cxn>
              <a:cxn ang="T13">
                <a:pos x="T6" y="T7"/>
              </a:cxn>
              <a:cxn ang="T14">
                <a:pos x="T8" y="T9"/>
              </a:cxn>
            </a:cxnLst>
            <a:rect l="T15" t="T16" r="T17" b="T18"/>
            <a:pathLst>
              <a:path w="229" h="467">
                <a:moveTo>
                  <a:pt x="229" y="0"/>
                </a:moveTo>
                <a:cubicBezTo>
                  <a:pt x="212" y="52"/>
                  <a:pt x="200" y="104"/>
                  <a:pt x="183" y="156"/>
                </a:cubicBezTo>
                <a:cubicBezTo>
                  <a:pt x="177" y="209"/>
                  <a:pt x="181" y="239"/>
                  <a:pt x="147" y="275"/>
                </a:cubicBezTo>
                <a:cubicBezTo>
                  <a:pt x="125" y="334"/>
                  <a:pt x="120" y="354"/>
                  <a:pt x="55" y="375"/>
                </a:cubicBezTo>
                <a:cubicBezTo>
                  <a:pt x="15" y="401"/>
                  <a:pt x="19" y="426"/>
                  <a:pt x="0" y="467"/>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7515" name="Freeform 11">
            <a:extLst>
              <a:ext uri="{FF2B5EF4-FFF2-40B4-BE49-F238E27FC236}">
                <a16:creationId xmlns:a16="http://schemas.microsoft.com/office/drawing/2014/main" id="{B598DB25-4933-43E2-A51E-42CE0C99AD98}"/>
              </a:ext>
            </a:extLst>
          </p:cNvPr>
          <p:cNvSpPr>
            <a:spLocks/>
          </p:cNvSpPr>
          <p:nvPr/>
        </p:nvSpPr>
        <p:spPr bwMode="auto">
          <a:xfrm>
            <a:off x="3484563" y="2320925"/>
            <a:ext cx="1536700" cy="1757363"/>
          </a:xfrm>
          <a:custGeom>
            <a:avLst/>
            <a:gdLst>
              <a:gd name="T0" fmla="*/ 2147483647 w 969"/>
              <a:gd name="T1" fmla="*/ 2147483647 h 1107"/>
              <a:gd name="T2" fmla="*/ 2147483647 w 969"/>
              <a:gd name="T3" fmla="*/ 2147483647 h 1107"/>
              <a:gd name="T4" fmla="*/ 2147483647 w 969"/>
              <a:gd name="T5" fmla="*/ 2147483647 h 1107"/>
              <a:gd name="T6" fmla="*/ 2147483647 w 969"/>
              <a:gd name="T7" fmla="*/ 2147483647 h 1107"/>
              <a:gd name="T8" fmla="*/ 2147483647 w 969"/>
              <a:gd name="T9" fmla="*/ 2147483647 h 1107"/>
              <a:gd name="T10" fmla="*/ 2147483647 w 969"/>
              <a:gd name="T11" fmla="*/ 2147483647 h 1107"/>
              <a:gd name="T12" fmla="*/ 2147483647 w 969"/>
              <a:gd name="T13" fmla="*/ 2147483647 h 1107"/>
              <a:gd name="T14" fmla="*/ 2147483647 w 969"/>
              <a:gd name="T15" fmla="*/ 2147483647 h 1107"/>
              <a:gd name="T16" fmla="*/ 2147483647 w 969"/>
              <a:gd name="T17" fmla="*/ 2147483647 h 1107"/>
              <a:gd name="T18" fmla="*/ 2147483647 w 969"/>
              <a:gd name="T19" fmla="*/ 2147483647 h 1107"/>
              <a:gd name="T20" fmla="*/ 2147483647 w 969"/>
              <a:gd name="T21" fmla="*/ 2147483647 h 1107"/>
              <a:gd name="T22" fmla="*/ 2147483647 w 969"/>
              <a:gd name="T23" fmla="*/ 2147483647 h 1107"/>
              <a:gd name="T24" fmla="*/ 2147483647 w 969"/>
              <a:gd name="T25" fmla="*/ 2147483647 h 1107"/>
              <a:gd name="T26" fmla="*/ 2147483647 w 969"/>
              <a:gd name="T27" fmla="*/ 2147483647 h 1107"/>
              <a:gd name="T28" fmla="*/ 2147483647 w 969"/>
              <a:gd name="T29" fmla="*/ 2147483647 h 1107"/>
              <a:gd name="T30" fmla="*/ 2147483647 w 969"/>
              <a:gd name="T31" fmla="*/ 2147483647 h 1107"/>
              <a:gd name="T32" fmla="*/ 0 w 969"/>
              <a:gd name="T33" fmla="*/ 2147483647 h 1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9"/>
              <a:gd name="T52" fmla="*/ 0 h 1107"/>
              <a:gd name="T53" fmla="*/ 969 w 969"/>
              <a:gd name="T54" fmla="*/ 1107 h 1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9" h="1107">
                <a:moveTo>
                  <a:pt x="969" y="19"/>
                </a:moveTo>
                <a:cubicBezTo>
                  <a:pt x="919" y="13"/>
                  <a:pt x="864" y="0"/>
                  <a:pt x="814" y="19"/>
                </a:cubicBezTo>
                <a:cubicBezTo>
                  <a:pt x="804" y="23"/>
                  <a:pt x="803" y="38"/>
                  <a:pt x="796" y="47"/>
                </a:cubicBezTo>
                <a:cubicBezTo>
                  <a:pt x="791" y="54"/>
                  <a:pt x="782" y="58"/>
                  <a:pt x="777" y="65"/>
                </a:cubicBezTo>
                <a:cubicBezTo>
                  <a:pt x="761" y="86"/>
                  <a:pt x="732" y="129"/>
                  <a:pt x="732" y="129"/>
                </a:cubicBezTo>
                <a:cubicBezTo>
                  <a:pt x="708" y="201"/>
                  <a:pt x="611" y="160"/>
                  <a:pt x="549" y="156"/>
                </a:cubicBezTo>
                <a:cubicBezTo>
                  <a:pt x="497" y="159"/>
                  <a:pt x="445" y="160"/>
                  <a:pt x="393" y="165"/>
                </a:cubicBezTo>
                <a:cubicBezTo>
                  <a:pt x="299" y="175"/>
                  <a:pt x="282" y="311"/>
                  <a:pt x="229" y="367"/>
                </a:cubicBezTo>
                <a:cubicBezTo>
                  <a:pt x="213" y="415"/>
                  <a:pt x="199" y="464"/>
                  <a:pt x="183" y="513"/>
                </a:cubicBezTo>
                <a:cubicBezTo>
                  <a:pt x="180" y="522"/>
                  <a:pt x="177" y="531"/>
                  <a:pt x="174" y="540"/>
                </a:cubicBezTo>
                <a:cubicBezTo>
                  <a:pt x="171" y="549"/>
                  <a:pt x="168" y="559"/>
                  <a:pt x="165" y="568"/>
                </a:cubicBezTo>
                <a:cubicBezTo>
                  <a:pt x="162" y="577"/>
                  <a:pt x="156" y="595"/>
                  <a:pt x="156" y="595"/>
                </a:cubicBezTo>
                <a:cubicBezTo>
                  <a:pt x="147" y="659"/>
                  <a:pt x="144" y="716"/>
                  <a:pt x="165" y="778"/>
                </a:cubicBezTo>
                <a:cubicBezTo>
                  <a:pt x="158" y="847"/>
                  <a:pt x="164" y="873"/>
                  <a:pt x="128" y="924"/>
                </a:cubicBezTo>
                <a:cubicBezTo>
                  <a:pt x="115" y="963"/>
                  <a:pt x="84" y="977"/>
                  <a:pt x="55" y="1007"/>
                </a:cubicBezTo>
                <a:cubicBezTo>
                  <a:pt x="45" y="1038"/>
                  <a:pt x="32" y="1057"/>
                  <a:pt x="9" y="1080"/>
                </a:cubicBezTo>
                <a:cubicBezTo>
                  <a:pt x="6" y="1089"/>
                  <a:pt x="0" y="1107"/>
                  <a:pt x="0" y="1107"/>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7516" name="Freeform 12">
            <a:extLst>
              <a:ext uri="{FF2B5EF4-FFF2-40B4-BE49-F238E27FC236}">
                <a16:creationId xmlns:a16="http://schemas.microsoft.com/office/drawing/2014/main" id="{06430DA2-507A-49D5-ABD9-893A6431D7C4}"/>
              </a:ext>
            </a:extLst>
          </p:cNvPr>
          <p:cNvSpPr>
            <a:spLocks/>
          </p:cNvSpPr>
          <p:nvPr/>
        </p:nvSpPr>
        <p:spPr bwMode="auto">
          <a:xfrm>
            <a:off x="3201988" y="3990975"/>
            <a:ext cx="393700" cy="2046288"/>
          </a:xfrm>
          <a:custGeom>
            <a:avLst/>
            <a:gdLst>
              <a:gd name="T0" fmla="*/ 2147483647 w 248"/>
              <a:gd name="T1" fmla="*/ 2147483647 h 1289"/>
              <a:gd name="T2" fmla="*/ 2147483647 w 248"/>
              <a:gd name="T3" fmla="*/ 2147483647 h 1289"/>
              <a:gd name="T4" fmla="*/ 2147483647 w 248"/>
              <a:gd name="T5" fmla="*/ 2147483647 h 1289"/>
              <a:gd name="T6" fmla="*/ 2147483647 w 248"/>
              <a:gd name="T7" fmla="*/ 2147483647 h 1289"/>
              <a:gd name="T8" fmla="*/ 2147483647 w 248"/>
              <a:gd name="T9" fmla="*/ 2147483647 h 1289"/>
              <a:gd name="T10" fmla="*/ 2147483647 w 248"/>
              <a:gd name="T11" fmla="*/ 2147483647 h 1289"/>
              <a:gd name="T12" fmla="*/ 2147483647 w 248"/>
              <a:gd name="T13" fmla="*/ 2147483647 h 1289"/>
              <a:gd name="T14" fmla="*/ 2147483647 w 248"/>
              <a:gd name="T15" fmla="*/ 2147483647 h 1289"/>
              <a:gd name="T16" fmla="*/ 2147483647 w 248"/>
              <a:gd name="T17" fmla="*/ 2147483647 h 1289"/>
              <a:gd name="T18" fmla="*/ 2147483647 w 248"/>
              <a:gd name="T19" fmla="*/ 2147483647 h 1289"/>
              <a:gd name="T20" fmla="*/ 2147483647 w 248"/>
              <a:gd name="T21" fmla="*/ 2147483647 h 1289"/>
              <a:gd name="T22" fmla="*/ 2147483647 w 248"/>
              <a:gd name="T23" fmla="*/ 2147483647 h 1289"/>
              <a:gd name="T24" fmla="*/ 2147483647 w 248"/>
              <a:gd name="T25" fmla="*/ 2147483647 h 1289"/>
              <a:gd name="T26" fmla="*/ 2147483647 w 248"/>
              <a:gd name="T27" fmla="*/ 2147483647 h 1289"/>
              <a:gd name="T28" fmla="*/ 2147483647 w 248"/>
              <a:gd name="T29" fmla="*/ 2147483647 h 1289"/>
              <a:gd name="T30" fmla="*/ 2147483647 w 248"/>
              <a:gd name="T31" fmla="*/ 2147483647 h 1289"/>
              <a:gd name="T32" fmla="*/ 2147483647 w 248"/>
              <a:gd name="T33" fmla="*/ 2147483647 h 1289"/>
              <a:gd name="T34" fmla="*/ 2147483647 w 248"/>
              <a:gd name="T35" fmla="*/ 2147483647 h 1289"/>
              <a:gd name="T36" fmla="*/ 2147483647 w 248"/>
              <a:gd name="T37" fmla="*/ 2147483647 h 1289"/>
              <a:gd name="T38" fmla="*/ 2147483647 w 248"/>
              <a:gd name="T39" fmla="*/ 2147483647 h 1289"/>
              <a:gd name="T40" fmla="*/ 2147483647 w 248"/>
              <a:gd name="T41" fmla="*/ 2147483647 h 1289"/>
              <a:gd name="T42" fmla="*/ 2147483647 w 248"/>
              <a:gd name="T43" fmla="*/ 2147483647 h 1289"/>
              <a:gd name="T44" fmla="*/ 2147483647 w 248"/>
              <a:gd name="T45" fmla="*/ 2147483647 h 1289"/>
              <a:gd name="T46" fmla="*/ 2147483647 w 248"/>
              <a:gd name="T47" fmla="*/ 2147483647 h 1289"/>
              <a:gd name="T48" fmla="*/ 2147483647 w 248"/>
              <a:gd name="T49" fmla="*/ 2147483647 h 1289"/>
              <a:gd name="T50" fmla="*/ 2147483647 w 248"/>
              <a:gd name="T51" fmla="*/ 2147483647 h 12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8"/>
              <a:gd name="T79" fmla="*/ 0 h 1289"/>
              <a:gd name="T80" fmla="*/ 248 w 248"/>
              <a:gd name="T81" fmla="*/ 1289 h 12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8" h="1289">
                <a:moveTo>
                  <a:pt x="205" y="19"/>
                </a:moveTo>
                <a:cubicBezTo>
                  <a:pt x="179" y="98"/>
                  <a:pt x="216" y="0"/>
                  <a:pt x="177" y="64"/>
                </a:cubicBezTo>
                <a:cubicBezTo>
                  <a:pt x="172" y="72"/>
                  <a:pt x="175" y="85"/>
                  <a:pt x="168" y="92"/>
                </a:cubicBezTo>
                <a:cubicBezTo>
                  <a:pt x="161" y="99"/>
                  <a:pt x="150" y="98"/>
                  <a:pt x="141" y="101"/>
                </a:cubicBezTo>
                <a:cubicBezTo>
                  <a:pt x="137" y="89"/>
                  <a:pt x="120" y="26"/>
                  <a:pt x="113" y="19"/>
                </a:cubicBezTo>
                <a:cubicBezTo>
                  <a:pt x="106" y="12"/>
                  <a:pt x="95" y="12"/>
                  <a:pt x="86" y="9"/>
                </a:cubicBezTo>
                <a:cubicBezTo>
                  <a:pt x="48" y="49"/>
                  <a:pt x="40" y="112"/>
                  <a:pt x="31" y="165"/>
                </a:cubicBezTo>
                <a:cubicBezTo>
                  <a:pt x="28" y="183"/>
                  <a:pt x="26" y="202"/>
                  <a:pt x="22" y="220"/>
                </a:cubicBezTo>
                <a:cubicBezTo>
                  <a:pt x="17" y="239"/>
                  <a:pt x="4" y="275"/>
                  <a:pt x="4" y="275"/>
                </a:cubicBezTo>
                <a:cubicBezTo>
                  <a:pt x="9" y="341"/>
                  <a:pt x="0" y="434"/>
                  <a:pt x="40" y="494"/>
                </a:cubicBezTo>
                <a:cubicBezTo>
                  <a:pt x="49" y="491"/>
                  <a:pt x="61" y="492"/>
                  <a:pt x="68" y="485"/>
                </a:cubicBezTo>
                <a:cubicBezTo>
                  <a:pt x="75" y="478"/>
                  <a:pt x="69" y="463"/>
                  <a:pt x="77" y="457"/>
                </a:cubicBezTo>
                <a:cubicBezTo>
                  <a:pt x="93" y="446"/>
                  <a:pt x="132" y="439"/>
                  <a:pt x="132" y="439"/>
                </a:cubicBezTo>
                <a:cubicBezTo>
                  <a:pt x="164" y="539"/>
                  <a:pt x="114" y="391"/>
                  <a:pt x="159" y="494"/>
                </a:cubicBezTo>
                <a:cubicBezTo>
                  <a:pt x="167" y="512"/>
                  <a:pt x="177" y="549"/>
                  <a:pt x="177" y="549"/>
                </a:cubicBezTo>
                <a:cubicBezTo>
                  <a:pt x="170" y="629"/>
                  <a:pt x="179" y="656"/>
                  <a:pt x="141" y="713"/>
                </a:cubicBezTo>
                <a:cubicBezTo>
                  <a:pt x="115" y="793"/>
                  <a:pt x="151" y="696"/>
                  <a:pt x="113" y="759"/>
                </a:cubicBezTo>
                <a:cubicBezTo>
                  <a:pt x="108" y="767"/>
                  <a:pt x="111" y="780"/>
                  <a:pt x="104" y="787"/>
                </a:cubicBezTo>
                <a:cubicBezTo>
                  <a:pt x="97" y="794"/>
                  <a:pt x="86" y="793"/>
                  <a:pt x="77" y="796"/>
                </a:cubicBezTo>
                <a:cubicBezTo>
                  <a:pt x="98" y="828"/>
                  <a:pt x="114" y="838"/>
                  <a:pt x="150" y="851"/>
                </a:cubicBezTo>
                <a:cubicBezTo>
                  <a:pt x="162" y="869"/>
                  <a:pt x="179" y="885"/>
                  <a:pt x="186" y="905"/>
                </a:cubicBezTo>
                <a:cubicBezTo>
                  <a:pt x="208" y="968"/>
                  <a:pt x="192" y="946"/>
                  <a:pt x="223" y="979"/>
                </a:cubicBezTo>
                <a:cubicBezTo>
                  <a:pt x="238" y="1023"/>
                  <a:pt x="248" y="1053"/>
                  <a:pt x="196" y="1070"/>
                </a:cubicBezTo>
                <a:cubicBezTo>
                  <a:pt x="193" y="1079"/>
                  <a:pt x="191" y="1089"/>
                  <a:pt x="186" y="1097"/>
                </a:cubicBezTo>
                <a:cubicBezTo>
                  <a:pt x="181" y="1104"/>
                  <a:pt x="172" y="1108"/>
                  <a:pt x="168" y="1116"/>
                </a:cubicBezTo>
                <a:cubicBezTo>
                  <a:pt x="144" y="1165"/>
                  <a:pt x="122" y="1234"/>
                  <a:pt x="122" y="1289"/>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7517" name="Freeform 13">
            <a:extLst>
              <a:ext uri="{FF2B5EF4-FFF2-40B4-BE49-F238E27FC236}">
                <a16:creationId xmlns:a16="http://schemas.microsoft.com/office/drawing/2014/main" id="{BC33D06B-5FCF-4BA7-BE13-2A16F8C08435}"/>
              </a:ext>
            </a:extLst>
          </p:cNvPr>
          <p:cNvSpPr>
            <a:spLocks/>
          </p:cNvSpPr>
          <p:nvPr/>
        </p:nvSpPr>
        <p:spPr bwMode="auto">
          <a:xfrm>
            <a:off x="3325813" y="6008688"/>
            <a:ext cx="101600" cy="319087"/>
          </a:xfrm>
          <a:custGeom>
            <a:avLst/>
            <a:gdLst>
              <a:gd name="T0" fmla="*/ 2147483647 w 64"/>
              <a:gd name="T1" fmla="*/ 0 h 201"/>
              <a:gd name="T2" fmla="*/ 2147483647 w 64"/>
              <a:gd name="T3" fmla="*/ 2147483647 h 201"/>
              <a:gd name="T4" fmla="*/ 2147483647 w 64"/>
              <a:gd name="T5" fmla="*/ 2147483647 h 201"/>
              <a:gd name="T6" fmla="*/ 2147483647 w 64"/>
              <a:gd name="T7" fmla="*/ 2147483647 h 201"/>
              <a:gd name="T8" fmla="*/ 0 60000 65536"/>
              <a:gd name="T9" fmla="*/ 0 60000 65536"/>
              <a:gd name="T10" fmla="*/ 0 60000 65536"/>
              <a:gd name="T11" fmla="*/ 0 60000 65536"/>
              <a:gd name="T12" fmla="*/ 0 w 64"/>
              <a:gd name="T13" fmla="*/ 0 h 201"/>
              <a:gd name="T14" fmla="*/ 64 w 64"/>
              <a:gd name="T15" fmla="*/ 201 h 201"/>
            </a:gdLst>
            <a:ahLst/>
            <a:cxnLst>
              <a:cxn ang="T8">
                <a:pos x="T0" y="T1"/>
              </a:cxn>
              <a:cxn ang="T9">
                <a:pos x="T2" y="T3"/>
              </a:cxn>
              <a:cxn ang="T10">
                <a:pos x="T4" y="T5"/>
              </a:cxn>
              <a:cxn ang="T11">
                <a:pos x="T6" y="T7"/>
              </a:cxn>
            </a:cxnLst>
            <a:rect l="T12" t="T13" r="T14" b="T15"/>
            <a:pathLst>
              <a:path w="64" h="201">
                <a:moveTo>
                  <a:pt x="64" y="0"/>
                </a:moveTo>
                <a:cubicBezTo>
                  <a:pt x="58" y="6"/>
                  <a:pt x="49" y="10"/>
                  <a:pt x="45" y="18"/>
                </a:cubicBezTo>
                <a:cubicBezTo>
                  <a:pt x="36" y="35"/>
                  <a:pt x="27" y="73"/>
                  <a:pt x="27" y="73"/>
                </a:cubicBezTo>
                <a:cubicBezTo>
                  <a:pt x="22" y="112"/>
                  <a:pt x="0" y="178"/>
                  <a:pt x="45" y="201"/>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7518" name="Freeform 14">
            <a:extLst>
              <a:ext uri="{FF2B5EF4-FFF2-40B4-BE49-F238E27FC236}">
                <a16:creationId xmlns:a16="http://schemas.microsoft.com/office/drawing/2014/main" id="{6040C7A3-90D7-4748-9CC6-BBB0EB1C0338}"/>
              </a:ext>
            </a:extLst>
          </p:cNvPr>
          <p:cNvSpPr>
            <a:spLocks/>
          </p:cNvSpPr>
          <p:nvPr/>
        </p:nvSpPr>
        <p:spPr bwMode="auto">
          <a:xfrm>
            <a:off x="3454400" y="4295775"/>
            <a:ext cx="1131888" cy="2076450"/>
          </a:xfrm>
          <a:custGeom>
            <a:avLst/>
            <a:gdLst>
              <a:gd name="T0" fmla="*/ 0 w 713"/>
              <a:gd name="T1" fmla="*/ 2147483647 h 1308"/>
              <a:gd name="T2" fmla="*/ 2147483647 w 713"/>
              <a:gd name="T3" fmla="*/ 2147483647 h 1308"/>
              <a:gd name="T4" fmla="*/ 2147483647 w 713"/>
              <a:gd name="T5" fmla="*/ 2147483647 h 1308"/>
              <a:gd name="T6" fmla="*/ 2147483647 w 713"/>
              <a:gd name="T7" fmla="*/ 2147483647 h 1308"/>
              <a:gd name="T8" fmla="*/ 2147483647 w 713"/>
              <a:gd name="T9" fmla="*/ 2147483647 h 1308"/>
              <a:gd name="T10" fmla="*/ 2147483647 w 713"/>
              <a:gd name="T11" fmla="*/ 2147483647 h 1308"/>
              <a:gd name="T12" fmla="*/ 2147483647 w 713"/>
              <a:gd name="T13" fmla="*/ 2147483647 h 1308"/>
              <a:gd name="T14" fmla="*/ 2147483647 w 713"/>
              <a:gd name="T15" fmla="*/ 2147483647 h 1308"/>
              <a:gd name="T16" fmla="*/ 2147483647 w 713"/>
              <a:gd name="T17" fmla="*/ 2147483647 h 1308"/>
              <a:gd name="T18" fmla="*/ 2147483647 w 713"/>
              <a:gd name="T19" fmla="*/ 2147483647 h 1308"/>
              <a:gd name="T20" fmla="*/ 2147483647 w 713"/>
              <a:gd name="T21" fmla="*/ 2147483647 h 1308"/>
              <a:gd name="T22" fmla="*/ 2147483647 w 713"/>
              <a:gd name="T23" fmla="*/ 2147483647 h 1308"/>
              <a:gd name="T24" fmla="*/ 2147483647 w 713"/>
              <a:gd name="T25" fmla="*/ 2147483647 h 1308"/>
              <a:gd name="T26" fmla="*/ 2147483647 w 713"/>
              <a:gd name="T27" fmla="*/ 0 h 13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3"/>
              <a:gd name="T43" fmla="*/ 0 h 1308"/>
              <a:gd name="T44" fmla="*/ 713 w 713"/>
              <a:gd name="T45" fmla="*/ 1308 h 130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3" h="1308">
                <a:moveTo>
                  <a:pt x="0" y="1308"/>
                </a:moveTo>
                <a:cubicBezTo>
                  <a:pt x="47" y="1301"/>
                  <a:pt x="76" y="1294"/>
                  <a:pt x="119" y="1280"/>
                </a:cubicBezTo>
                <a:cubicBezTo>
                  <a:pt x="172" y="1244"/>
                  <a:pt x="152" y="1203"/>
                  <a:pt x="192" y="1161"/>
                </a:cubicBezTo>
                <a:cubicBezTo>
                  <a:pt x="216" y="1088"/>
                  <a:pt x="179" y="1175"/>
                  <a:pt x="229" y="1125"/>
                </a:cubicBezTo>
                <a:cubicBezTo>
                  <a:pt x="263" y="1091"/>
                  <a:pt x="262" y="1055"/>
                  <a:pt x="293" y="1024"/>
                </a:cubicBezTo>
                <a:cubicBezTo>
                  <a:pt x="305" y="988"/>
                  <a:pt x="310" y="972"/>
                  <a:pt x="347" y="960"/>
                </a:cubicBezTo>
                <a:cubicBezTo>
                  <a:pt x="394" y="916"/>
                  <a:pt x="400" y="859"/>
                  <a:pt x="430" y="805"/>
                </a:cubicBezTo>
                <a:cubicBezTo>
                  <a:pt x="458" y="755"/>
                  <a:pt x="476" y="712"/>
                  <a:pt x="494" y="659"/>
                </a:cubicBezTo>
                <a:cubicBezTo>
                  <a:pt x="497" y="638"/>
                  <a:pt x="501" y="616"/>
                  <a:pt x="503" y="595"/>
                </a:cubicBezTo>
                <a:cubicBezTo>
                  <a:pt x="507" y="543"/>
                  <a:pt x="505" y="491"/>
                  <a:pt x="512" y="439"/>
                </a:cubicBezTo>
                <a:cubicBezTo>
                  <a:pt x="514" y="420"/>
                  <a:pt x="530" y="384"/>
                  <a:pt x="530" y="384"/>
                </a:cubicBezTo>
                <a:cubicBezTo>
                  <a:pt x="527" y="348"/>
                  <a:pt x="521" y="311"/>
                  <a:pt x="521" y="275"/>
                </a:cubicBezTo>
                <a:cubicBezTo>
                  <a:pt x="521" y="186"/>
                  <a:pt x="599" y="66"/>
                  <a:pt x="677" y="28"/>
                </a:cubicBezTo>
                <a:cubicBezTo>
                  <a:pt x="700" y="4"/>
                  <a:pt x="687" y="13"/>
                  <a:pt x="713"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7519" name="Freeform 15">
            <a:extLst>
              <a:ext uri="{FF2B5EF4-FFF2-40B4-BE49-F238E27FC236}">
                <a16:creationId xmlns:a16="http://schemas.microsoft.com/office/drawing/2014/main" id="{328F686E-F057-4444-AA92-413C761CCE0D}"/>
              </a:ext>
            </a:extLst>
          </p:cNvPr>
          <p:cNvSpPr>
            <a:spLocks/>
          </p:cNvSpPr>
          <p:nvPr/>
        </p:nvSpPr>
        <p:spPr bwMode="auto">
          <a:xfrm>
            <a:off x="4602163" y="3906838"/>
            <a:ext cx="2422525" cy="1028700"/>
          </a:xfrm>
          <a:custGeom>
            <a:avLst/>
            <a:gdLst>
              <a:gd name="T0" fmla="*/ 0 w 1527"/>
              <a:gd name="T1" fmla="*/ 2147483647 h 648"/>
              <a:gd name="T2" fmla="*/ 2147483647 w 1527"/>
              <a:gd name="T3" fmla="*/ 2147483647 h 648"/>
              <a:gd name="T4" fmla="*/ 2147483647 w 1527"/>
              <a:gd name="T5" fmla="*/ 2147483647 h 648"/>
              <a:gd name="T6" fmla="*/ 2147483647 w 1527"/>
              <a:gd name="T7" fmla="*/ 2147483647 h 648"/>
              <a:gd name="T8" fmla="*/ 2147483647 w 1527"/>
              <a:gd name="T9" fmla="*/ 2147483647 h 648"/>
              <a:gd name="T10" fmla="*/ 2147483647 w 1527"/>
              <a:gd name="T11" fmla="*/ 2147483647 h 648"/>
              <a:gd name="T12" fmla="*/ 2147483647 w 1527"/>
              <a:gd name="T13" fmla="*/ 2147483647 h 648"/>
              <a:gd name="T14" fmla="*/ 2147483647 w 1527"/>
              <a:gd name="T15" fmla="*/ 2147483647 h 648"/>
              <a:gd name="T16" fmla="*/ 2147483647 w 1527"/>
              <a:gd name="T17" fmla="*/ 2147483647 h 648"/>
              <a:gd name="T18" fmla="*/ 2147483647 w 1527"/>
              <a:gd name="T19" fmla="*/ 2147483647 h 648"/>
              <a:gd name="T20" fmla="*/ 2147483647 w 1527"/>
              <a:gd name="T21" fmla="*/ 2147483647 h 648"/>
              <a:gd name="T22" fmla="*/ 2147483647 w 1527"/>
              <a:gd name="T23" fmla="*/ 2147483647 h 648"/>
              <a:gd name="T24" fmla="*/ 2147483647 w 1527"/>
              <a:gd name="T25" fmla="*/ 2147483647 h 648"/>
              <a:gd name="T26" fmla="*/ 2147483647 w 1527"/>
              <a:gd name="T27" fmla="*/ 2147483647 h 648"/>
              <a:gd name="T28" fmla="*/ 2147483647 w 1527"/>
              <a:gd name="T29" fmla="*/ 2147483647 h 648"/>
              <a:gd name="T30" fmla="*/ 2147483647 w 1527"/>
              <a:gd name="T31" fmla="*/ 2147483647 h 648"/>
              <a:gd name="T32" fmla="*/ 2147483647 w 1527"/>
              <a:gd name="T33" fmla="*/ 2147483647 h 648"/>
              <a:gd name="T34" fmla="*/ 2147483647 w 1527"/>
              <a:gd name="T35" fmla="*/ 2147483647 h 648"/>
              <a:gd name="T36" fmla="*/ 2147483647 w 1527"/>
              <a:gd name="T37" fmla="*/ 2147483647 h 648"/>
              <a:gd name="T38" fmla="*/ 2147483647 w 1527"/>
              <a:gd name="T39" fmla="*/ 2147483647 h 648"/>
              <a:gd name="T40" fmla="*/ 2147483647 w 1527"/>
              <a:gd name="T41" fmla="*/ 2147483647 h 648"/>
              <a:gd name="T42" fmla="*/ 2147483647 w 1527"/>
              <a:gd name="T43" fmla="*/ 2147483647 h 648"/>
              <a:gd name="T44" fmla="*/ 2147483647 w 1527"/>
              <a:gd name="T45" fmla="*/ 2147483647 h 648"/>
              <a:gd name="T46" fmla="*/ 2147483647 w 1527"/>
              <a:gd name="T47" fmla="*/ 2147483647 h 648"/>
              <a:gd name="T48" fmla="*/ 2147483647 w 1527"/>
              <a:gd name="T49" fmla="*/ 2147483647 h 648"/>
              <a:gd name="T50" fmla="*/ 2147483647 w 1527"/>
              <a:gd name="T51" fmla="*/ 2147483647 h 6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7"/>
              <a:gd name="T79" fmla="*/ 0 h 648"/>
              <a:gd name="T80" fmla="*/ 1527 w 1527"/>
              <a:gd name="T81" fmla="*/ 648 h 6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7" h="648">
                <a:moveTo>
                  <a:pt x="0" y="236"/>
                </a:moveTo>
                <a:cubicBezTo>
                  <a:pt x="24" y="242"/>
                  <a:pt x="47" y="243"/>
                  <a:pt x="64" y="264"/>
                </a:cubicBezTo>
                <a:cubicBezTo>
                  <a:pt x="70" y="271"/>
                  <a:pt x="68" y="283"/>
                  <a:pt x="73" y="291"/>
                </a:cubicBezTo>
                <a:cubicBezTo>
                  <a:pt x="93" y="323"/>
                  <a:pt x="131" y="344"/>
                  <a:pt x="165" y="355"/>
                </a:cubicBezTo>
                <a:cubicBezTo>
                  <a:pt x="177" y="352"/>
                  <a:pt x="190" y="351"/>
                  <a:pt x="201" y="346"/>
                </a:cubicBezTo>
                <a:cubicBezTo>
                  <a:pt x="233" y="330"/>
                  <a:pt x="219" y="302"/>
                  <a:pt x="238" y="273"/>
                </a:cubicBezTo>
                <a:cubicBezTo>
                  <a:pt x="261" y="238"/>
                  <a:pt x="248" y="253"/>
                  <a:pt x="275" y="227"/>
                </a:cubicBezTo>
                <a:cubicBezTo>
                  <a:pt x="296" y="164"/>
                  <a:pt x="300" y="101"/>
                  <a:pt x="348" y="53"/>
                </a:cubicBezTo>
                <a:cubicBezTo>
                  <a:pt x="366" y="0"/>
                  <a:pt x="385" y="8"/>
                  <a:pt x="439" y="17"/>
                </a:cubicBezTo>
                <a:cubicBezTo>
                  <a:pt x="476" y="73"/>
                  <a:pt x="434" y="22"/>
                  <a:pt x="485" y="53"/>
                </a:cubicBezTo>
                <a:cubicBezTo>
                  <a:pt x="548" y="91"/>
                  <a:pt x="451" y="55"/>
                  <a:pt x="531" y="81"/>
                </a:cubicBezTo>
                <a:cubicBezTo>
                  <a:pt x="584" y="116"/>
                  <a:pt x="539" y="78"/>
                  <a:pt x="567" y="126"/>
                </a:cubicBezTo>
                <a:cubicBezTo>
                  <a:pt x="573" y="136"/>
                  <a:pt x="597" y="154"/>
                  <a:pt x="604" y="163"/>
                </a:cubicBezTo>
                <a:cubicBezTo>
                  <a:pt x="623" y="186"/>
                  <a:pt x="637" y="206"/>
                  <a:pt x="659" y="227"/>
                </a:cubicBezTo>
                <a:cubicBezTo>
                  <a:pt x="684" y="302"/>
                  <a:pt x="649" y="210"/>
                  <a:pt x="686" y="273"/>
                </a:cubicBezTo>
                <a:cubicBezTo>
                  <a:pt x="709" y="312"/>
                  <a:pt x="703" y="348"/>
                  <a:pt x="750" y="364"/>
                </a:cubicBezTo>
                <a:cubicBezTo>
                  <a:pt x="772" y="398"/>
                  <a:pt x="777" y="435"/>
                  <a:pt x="805" y="465"/>
                </a:cubicBezTo>
                <a:cubicBezTo>
                  <a:pt x="887" y="444"/>
                  <a:pt x="854" y="454"/>
                  <a:pt x="905" y="437"/>
                </a:cubicBezTo>
                <a:cubicBezTo>
                  <a:pt x="967" y="452"/>
                  <a:pt x="1010" y="490"/>
                  <a:pt x="1070" y="510"/>
                </a:cubicBezTo>
                <a:cubicBezTo>
                  <a:pt x="1101" y="543"/>
                  <a:pt x="1147" y="543"/>
                  <a:pt x="1189" y="556"/>
                </a:cubicBezTo>
                <a:cubicBezTo>
                  <a:pt x="1245" y="593"/>
                  <a:pt x="1194" y="551"/>
                  <a:pt x="1225" y="602"/>
                </a:cubicBezTo>
                <a:cubicBezTo>
                  <a:pt x="1240" y="627"/>
                  <a:pt x="1274" y="639"/>
                  <a:pt x="1299" y="648"/>
                </a:cubicBezTo>
                <a:cubicBezTo>
                  <a:pt x="1314" y="645"/>
                  <a:pt x="1330" y="644"/>
                  <a:pt x="1344" y="638"/>
                </a:cubicBezTo>
                <a:cubicBezTo>
                  <a:pt x="1371" y="626"/>
                  <a:pt x="1360" y="614"/>
                  <a:pt x="1372" y="593"/>
                </a:cubicBezTo>
                <a:cubicBezTo>
                  <a:pt x="1385" y="571"/>
                  <a:pt x="1394" y="573"/>
                  <a:pt x="1417" y="565"/>
                </a:cubicBezTo>
                <a:cubicBezTo>
                  <a:pt x="1449" y="534"/>
                  <a:pt x="1499" y="541"/>
                  <a:pt x="1527" y="51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7520" name="Freeform 16">
            <a:extLst>
              <a:ext uri="{FF2B5EF4-FFF2-40B4-BE49-F238E27FC236}">
                <a16:creationId xmlns:a16="http://schemas.microsoft.com/office/drawing/2014/main" id="{33C8CE74-C153-4529-B40F-787875CE240E}"/>
              </a:ext>
            </a:extLst>
          </p:cNvPr>
          <p:cNvSpPr>
            <a:spLocks/>
          </p:cNvSpPr>
          <p:nvPr/>
        </p:nvSpPr>
        <p:spPr bwMode="auto">
          <a:xfrm>
            <a:off x="7097713" y="4621213"/>
            <a:ext cx="276225" cy="111125"/>
          </a:xfrm>
          <a:custGeom>
            <a:avLst/>
            <a:gdLst>
              <a:gd name="T0" fmla="*/ 0 w 174"/>
              <a:gd name="T1" fmla="*/ 2147483647 h 70"/>
              <a:gd name="T2" fmla="*/ 2147483647 w 174"/>
              <a:gd name="T3" fmla="*/ 2147483647 h 70"/>
              <a:gd name="T4" fmla="*/ 0 60000 65536"/>
              <a:gd name="T5" fmla="*/ 0 60000 65536"/>
              <a:gd name="T6" fmla="*/ 0 w 174"/>
              <a:gd name="T7" fmla="*/ 0 h 70"/>
              <a:gd name="T8" fmla="*/ 174 w 174"/>
              <a:gd name="T9" fmla="*/ 70 h 70"/>
            </a:gdLst>
            <a:ahLst/>
            <a:cxnLst>
              <a:cxn ang="T4">
                <a:pos x="T0" y="T1"/>
              </a:cxn>
              <a:cxn ang="T5">
                <a:pos x="T2" y="T3"/>
              </a:cxn>
            </a:cxnLst>
            <a:rect l="T6" t="T7" r="T8" b="T9"/>
            <a:pathLst>
              <a:path w="174" h="70">
                <a:moveTo>
                  <a:pt x="0" y="70"/>
                </a:moveTo>
                <a:cubicBezTo>
                  <a:pt x="22" y="0"/>
                  <a:pt x="109" y="33"/>
                  <a:pt x="174" y="33"/>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7521" name="Text Box 17">
            <a:extLst>
              <a:ext uri="{FF2B5EF4-FFF2-40B4-BE49-F238E27FC236}">
                <a16:creationId xmlns:a16="http://schemas.microsoft.com/office/drawing/2014/main" id="{87B3E03F-FF93-417C-8F93-C0063B7FF6C2}"/>
              </a:ext>
            </a:extLst>
          </p:cNvPr>
          <p:cNvSpPr txBox="1">
            <a:spLocks noChangeArrowheads="1"/>
          </p:cNvSpPr>
          <p:nvPr/>
        </p:nvSpPr>
        <p:spPr bwMode="auto">
          <a:xfrm>
            <a:off x="4876800" y="2590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eaLnBrk="1" hangingPunct="1">
              <a:spcBef>
                <a:spcPct val="50000"/>
              </a:spcBef>
            </a:pPr>
            <a:r>
              <a:rPr lang="en-US" altLang="en-US" sz="1600" b="1">
                <a:latin typeface="Arial" panose="020B0604020202020204" pitchFamily="34" charset="0"/>
                <a:cs typeface="Arial" panose="020B0604020202020204" pitchFamily="34" charset="0"/>
              </a:rPr>
              <a:t>landslide</a:t>
            </a:r>
          </a:p>
        </p:txBody>
      </p:sp>
      <p:sp>
        <p:nvSpPr>
          <p:cNvPr id="277522" name="Text Box 18">
            <a:extLst>
              <a:ext uri="{FF2B5EF4-FFF2-40B4-BE49-F238E27FC236}">
                <a16:creationId xmlns:a16="http://schemas.microsoft.com/office/drawing/2014/main" id="{66FA6AE9-E13B-4CBC-A92C-5F29C4D6811E}"/>
              </a:ext>
            </a:extLst>
          </p:cNvPr>
          <p:cNvSpPr txBox="1">
            <a:spLocks noChangeArrowheads="1"/>
          </p:cNvSpPr>
          <p:nvPr/>
        </p:nvSpPr>
        <p:spPr bwMode="auto">
          <a:xfrm>
            <a:off x="2057400" y="4267200"/>
            <a:ext cx="990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eaLnBrk="1" hangingPunct="1">
              <a:spcBef>
                <a:spcPct val="50000"/>
              </a:spcBef>
            </a:pPr>
            <a:r>
              <a:rPr lang="en-US" altLang="en-US" sz="1600" b="1">
                <a:latin typeface="Arial" panose="020B0604020202020204" pitchFamily="34" charset="0"/>
                <a:cs typeface="Arial" panose="020B0604020202020204" pitchFamily="34" charset="0"/>
              </a:rPr>
              <a:t>rock outcrop</a:t>
            </a:r>
          </a:p>
        </p:txBody>
      </p:sp>
      <p:sp>
        <p:nvSpPr>
          <p:cNvPr id="277523" name="Text Box 19">
            <a:extLst>
              <a:ext uri="{FF2B5EF4-FFF2-40B4-BE49-F238E27FC236}">
                <a16:creationId xmlns:a16="http://schemas.microsoft.com/office/drawing/2014/main" id="{D300572C-3C9F-44C4-95F4-E2EB8E0DD393}"/>
              </a:ext>
            </a:extLst>
          </p:cNvPr>
          <p:cNvSpPr txBox="1">
            <a:spLocks noChangeArrowheads="1"/>
          </p:cNvSpPr>
          <p:nvPr/>
        </p:nvSpPr>
        <p:spPr bwMode="auto">
          <a:xfrm>
            <a:off x="2819400" y="64008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eaLnBrk="1" hangingPunct="1">
              <a:spcBef>
                <a:spcPct val="50000"/>
              </a:spcBef>
            </a:pPr>
            <a:r>
              <a:rPr lang="en-US" altLang="en-US" sz="1600" b="1">
                <a:latin typeface="Arial" panose="020B0604020202020204" pitchFamily="34" charset="0"/>
                <a:cs typeface="Arial" panose="020B0604020202020204" pitchFamily="34" charset="0"/>
              </a:rPr>
              <a:t>stream</a:t>
            </a:r>
            <a:r>
              <a:rPr lang="en-US" altLang="en-US" sz="1600">
                <a:solidFill>
                  <a:srgbClr val="FF6600"/>
                </a:solidFill>
                <a:latin typeface="Arial" panose="020B0604020202020204" pitchFamily="34" charset="0"/>
                <a:cs typeface="Arial" panose="020B0604020202020204" pitchFamily="34" charset="0"/>
              </a:rPr>
              <a:t> </a:t>
            </a:r>
            <a:r>
              <a:rPr lang="en-US" altLang="en-US" sz="1600" b="1">
                <a:latin typeface="Arial" panose="020B0604020202020204" pitchFamily="34" charset="0"/>
                <a:cs typeface="Arial" panose="020B0604020202020204" pitchFamily="34" charset="0"/>
              </a:rPr>
              <a:t>x</a:t>
            </a:r>
          </a:p>
        </p:txBody>
      </p:sp>
      <p:sp>
        <p:nvSpPr>
          <p:cNvPr id="277524" name="Text Box 20">
            <a:extLst>
              <a:ext uri="{FF2B5EF4-FFF2-40B4-BE49-F238E27FC236}">
                <a16:creationId xmlns:a16="http://schemas.microsoft.com/office/drawing/2014/main" id="{6439546A-0449-434D-9EFE-D28323856F26}"/>
              </a:ext>
            </a:extLst>
          </p:cNvPr>
          <p:cNvSpPr txBox="1">
            <a:spLocks noChangeArrowheads="1"/>
          </p:cNvSpPr>
          <p:nvPr/>
        </p:nvSpPr>
        <p:spPr bwMode="auto">
          <a:xfrm>
            <a:off x="4572000" y="4495800"/>
            <a:ext cx="9906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eaLnBrk="1" hangingPunct="1">
              <a:spcBef>
                <a:spcPct val="50000"/>
              </a:spcBef>
            </a:pPr>
            <a:r>
              <a:rPr lang="en-US" altLang="en-US" sz="1600" b="1">
                <a:latin typeface="Arial" panose="020B0604020202020204" pitchFamily="34" charset="0"/>
                <a:cs typeface="Arial" panose="020B0604020202020204" pitchFamily="34" charset="0"/>
              </a:rPr>
              <a:t>steep slopes</a:t>
            </a:r>
          </a:p>
          <a:p>
            <a:pPr algn="l" eaLnBrk="1" hangingPunct="1">
              <a:spcBef>
                <a:spcPct val="50000"/>
              </a:spcBef>
            </a:pPr>
            <a:endParaRPr lang="en-US" altLang="en-US" sz="1600">
              <a:solidFill>
                <a:srgbClr val="FF6600"/>
              </a:solidFill>
              <a:latin typeface="Arial" panose="020B0604020202020204" pitchFamily="34" charset="0"/>
              <a:cs typeface="Arial" panose="020B0604020202020204" pitchFamily="34" charset="0"/>
            </a:endParaRPr>
          </a:p>
        </p:txBody>
      </p:sp>
      <p:sp>
        <p:nvSpPr>
          <p:cNvPr id="277525" name="Text Box 21">
            <a:extLst>
              <a:ext uri="{FF2B5EF4-FFF2-40B4-BE49-F238E27FC236}">
                <a16:creationId xmlns:a16="http://schemas.microsoft.com/office/drawing/2014/main" id="{35CF8932-26B0-4475-A303-F6B874EAFBEF}"/>
              </a:ext>
            </a:extLst>
          </p:cNvPr>
          <p:cNvSpPr txBox="1">
            <a:spLocks noChangeArrowheads="1"/>
          </p:cNvSpPr>
          <p:nvPr/>
        </p:nvSpPr>
        <p:spPr bwMode="auto">
          <a:xfrm>
            <a:off x="7315200" y="44196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eaLnBrk="1" hangingPunct="1">
              <a:spcBef>
                <a:spcPct val="50000"/>
              </a:spcBef>
            </a:pPr>
            <a:r>
              <a:rPr lang="en-US" altLang="en-US" sz="1600" b="1">
                <a:latin typeface="Arial" panose="020B0604020202020204" pitchFamily="34" charset="0"/>
                <a:cs typeface="Arial" panose="020B0604020202020204" pitchFamily="34" charset="0"/>
              </a:rPr>
              <a:t>spring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77514"/>
                                        </p:tgtEl>
                                        <p:attrNameLst>
                                          <p:attrName>style.visibility</p:attrName>
                                        </p:attrNameLst>
                                      </p:cBhvr>
                                      <p:to>
                                        <p:strVal val="visible"/>
                                      </p:to>
                                    </p:set>
                                    <p:animEffect transition="in" filter="wipe(up)">
                                      <p:cBhvr>
                                        <p:cTn id="7" dur="1000"/>
                                        <p:tgtEl>
                                          <p:spTgt spid="277514"/>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277508"/>
                                        </p:tgtEl>
                                        <p:attrNameLst>
                                          <p:attrName>style.visibility</p:attrName>
                                        </p:attrNameLst>
                                      </p:cBhvr>
                                      <p:to>
                                        <p:strVal val="visible"/>
                                      </p:to>
                                    </p:set>
                                    <p:anim calcmode="lin" valueType="num">
                                      <p:cBhvr>
                                        <p:cTn id="11" dur="500" fill="hold"/>
                                        <p:tgtEl>
                                          <p:spTgt spid="277508"/>
                                        </p:tgtEl>
                                        <p:attrNameLst>
                                          <p:attrName>ppt_w</p:attrName>
                                        </p:attrNameLst>
                                      </p:cBhvr>
                                      <p:tavLst>
                                        <p:tav tm="0">
                                          <p:val>
                                            <p:fltVal val="0"/>
                                          </p:val>
                                        </p:tav>
                                        <p:tav tm="100000">
                                          <p:val>
                                            <p:strVal val="#ppt_w"/>
                                          </p:val>
                                        </p:tav>
                                      </p:tavLst>
                                    </p:anim>
                                    <p:anim calcmode="lin" valueType="num">
                                      <p:cBhvr>
                                        <p:cTn id="12" dur="500" fill="hold"/>
                                        <p:tgtEl>
                                          <p:spTgt spid="277508"/>
                                        </p:tgtEl>
                                        <p:attrNameLst>
                                          <p:attrName>ppt_h</p:attrName>
                                        </p:attrNameLst>
                                      </p:cBhvr>
                                      <p:tavLst>
                                        <p:tav tm="0">
                                          <p:val>
                                            <p:fltVal val="0"/>
                                          </p:val>
                                        </p:tav>
                                        <p:tav tm="100000">
                                          <p:val>
                                            <p:strVal val="#ppt_h"/>
                                          </p:val>
                                        </p:tav>
                                      </p:tavLst>
                                    </p:anim>
                                    <p:anim calcmode="lin" valueType="num">
                                      <p:cBhvr>
                                        <p:cTn id="13" dur="500" fill="hold"/>
                                        <p:tgtEl>
                                          <p:spTgt spid="277508"/>
                                        </p:tgtEl>
                                        <p:attrNameLst>
                                          <p:attrName>ppt_x</p:attrName>
                                        </p:attrNameLst>
                                      </p:cBhvr>
                                      <p:tavLst>
                                        <p:tav tm="0">
                                          <p:val>
                                            <p:fltVal val="0.5"/>
                                          </p:val>
                                        </p:tav>
                                        <p:tav tm="100000">
                                          <p:val>
                                            <p:strVal val="#ppt_x"/>
                                          </p:val>
                                        </p:tav>
                                      </p:tavLst>
                                    </p:anim>
                                    <p:anim calcmode="lin" valueType="num">
                                      <p:cBhvr>
                                        <p:cTn id="14" dur="500" fill="hold"/>
                                        <p:tgtEl>
                                          <p:spTgt spid="27750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277521"/>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77515"/>
                                        </p:tgtEl>
                                        <p:attrNameLst>
                                          <p:attrName>style.visibility</p:attrName>
                                        </p:attrNameLst>
                                      </p:cBhvr>
                                      <p:to>
                                        <p:strVal val="visible"/>
                                      </p:to>
                                    </p:set>
                                    <p:animEffect transition="in" filter="wipe(up)">
                                      <p:cBhvr>
                                        <p:cTn id="22" dur="1000"/>
                                        <p:tgtEl>
                                          <p:spTgt spid="277515"/>
                                        </p:tgtEl>
                                      </p:cBhvr>
                                    </p:animEffect>
                                  </p:childTnLst>
                                </p:cTn>
                              </p:par>
                            </p:childTnLst>
                          </p:cTn>
                        </p:par>
                        <p:par>
                          <p:cTn id="23" fill="hold" nodeType="afterGroup">
                            <p:stCondLst>
                              <p:cond delay="1000"/>
                            </p:stCondLst>
                            <p:childTnLst>
                              <p:par>
                                <p:cTn id="24" presetID="23" presetClass="entr" presetSubtype="528" fill="hold" grpId="0" nodeType="afterEffect">
                                  <p:stCondLst>
                                    <p:cond delay="0"/>
                                  </p:stCondLst>
                                  <p:childTnLst>
                                    <p:set>
                                      <p:cBhvr>
                                        <p:cTn id="25" dur="1" fill="hold">
                                          <p:stCondLst>
                                            <p:cond delay="0"/>
                                          </p:stCondLst>
                                        </p:cTn>
                                        <p:tgtEl>
                                          <p:spTgt spid="277509"/>
                                        </p:tgtEl>
                                        <p:attrNameLst>
                                          <p:attrName>style.visibility</p:attrName>
                                        </p:attrNameLst>
                                      </p:cBhvr>
                                      <p:to>
                                        <p:strVal val="visible"/>
                                      </p:to>
                                    </p:set>
                                    <p:anim calcmode="lin" valueType="num">
                                      <p:cBhvr>
                                        <p:cTn id="26" dur="500" fill="hold"/>
                                        <p:tgtEl>
                                          <p:spTgt spid="277509"/>
                                        </p:tgtEl>
                                        <p:attrNameLst>
                                          <p:attrName>ppt_w</p:attrName>
                                        </p:attrNameLst>
                                      </p:cBhvr>
                                      <p:tavLst>
                                        <p:tav tm="0">
                                          <p:val>
                                            <p:fltVal val="0"/>
                                          </p:val>
                                        </p:tav>
                                        <p:tav tm="100000">
                                          <p:val>
                                            <p:strVal val="#ppt_w"/>
                                          </p:val>
                                        </p:tav>
                                      </p:tavLst>
                                    </p:anim>
                                    <p:anim calcmode="lin" valueType="num">
                                      <p:cBhvr>
                                        <p:cTn id="27" dur="500" fill="hold"/>
                                        <p:tgtEl>
                                          <p:spTgt spid="277509"/>
                                        </p:tgtEl>
                                        <p:attrNameLst>
                                          <p:attrName>ppt_h</p:attrName>
                                        </p:attrNameLst>
                                      </p:cBhvr>
                                      <p:tavLst>
                                        <p:tav tm="0">
                                          <p:val>
                                            <p:fltVal val="0"/>
                                          </p:val>
                                        </p:tav>
                                        <p:tav tm="100000">
                                          <p:val>
                                            <p:strVal val="#ppt_h"/>
                                          </p:val>
                                        </p:tav>
                                      </p:tavLst>
                                    </p:anim>
                                    <p:anim calcmode="lin" valueType="num">
                                      <p:cBhvr>
                                        <p:cTn id="28" dur="500" fill="hold"/>
                                        <p:tgtEl>
                                          <p:spTgt spid="277509"/>
                                        </p:tgtEl>
                                        <p:attrNameLst>
                                          <p:attrName>ppt_x</p:attrName>
                                        </p:attrNameLst>
                                      </p:cBhvr>
                                      <p:tavLst>
                                        <p:tav tm="0">
                                          <p:val>
                                            <p:fltVal val="0.5"/>
                                          </p:val>
                                        </p:tav>
                                        <p:tav tm="100000">
                                          <p:val>
                                            <p:strVal val="#ppt_x"/>
                                          </p:val>
                                        </p:tav>
                                      </p:tavLst>
                                    </p:anim>
                                    <p:anim calcmode="lin" valueType="num">
                                      <p:cBhvr>
                                        <p:cTn id="29" dur="500" fill="hold"/>
                                        <p:tgtEl>
                                          <p:spTgt spid="277509"/>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499"/>
                                          </p:stCondLst>
                                        </p:cTn>
                                        <p:tgtEl>
                                          <p:spTgt spid="27752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277516"/>
                                        </p:tgtEl>
                                        <p:attrNameLst>
                                          <p:attrName>style.visibility</p:attrName>
                                        </p:attrNameLst>
                                      </p:cBhvr>
                                      <p:to>
                                        <p:strVal val="visible"/>
                                      </p:to>
                                    </p:set>
                                    <p:animEffect transition="in" filter="wipe(up)">
                                      <p:cBhvr>
                                        <p:cTn id="37" dur="1000"/>
                                        <p:tgtEl>
                                          <p:spTgt spid="277516"/>
                                        </p:tgtEl>
                                      </p:cBhvr>
                                    </p:animEffect>
                                  </p:childTnLst>
                                </p:cTn>
                              </p:par>
                            </p:childTnLst>
                          </p:cTn>
                        </p:par>
                        <p:par>
                          <p:cTn id="38" fill="hold" nodeType="afterGroup">
                            <p:stCondLst>
                              <p:cond delay="1000"/>
                            </p:stCondLst>
                            <p:childTnLst>
                              <p:par>
                                <p:cTn id="39" presetID="23" presetClass="entr" presetSubtype="528" fill="hold" grpId="0" nodeType="afterEffect">
                                  <p:stCondLst>
                                    <p:cond delay="0"/>
                                  </p:stCondLst>
                                  <p:childTnLst>
                                    <p:set>
                                      <p:cBhvr>
                                        <p:cTn id="40" dur="1" fill="hold">
                                          <p:stCondLst>
                                            <p:cond delay="0"/>
                                          </p:stCondLst>
                                        </p:cTn>
                                        <p:tgtEl>
                                          <p:spTgt spid="277513"/>
                                        </p:tgtEl>
                                        <p:attrNameLst>
                                          <p:attrName>style.visibility</p:attrName>
                                        </p:attrNameLst>
                                      </p:cBhvr>
                                      <p:to>
                                        <p:strVal val="visible"/>
                                      </p:to>
                                    </p:set>
                                    <p:anim calcmode="lin" valueType="num">
                                      <p:cBhvr>
                                        <p:cTn id="41" dur="500" fill="hold"/>
                                        <p:tgtEl>
                                          <p:spTgt spid="277513"/>
                                        </p:tgtEl>
                                        <p:attrNameLst>
                                          <p:attrName>ppt_w</p:attrName>
                                        </p:attrNameLst>
                                      </p:cBhvr>
                                      <p:tavLst>
                                        <p:tav tm="0">
                                          <p:val>
                                            <p:fltVal val="0"/>
                                          </p:val>
                                        </p:tav>
                                        <p:tav tm="100000">
                                          <p:val>
                                            <p:strVal val="#ppt_w"/>
                                          </p:val>
                                        </p:tav>
                                      </p:tavLst>
                                    </p:anim>
                                    <p:anim calcmode="lin" valueType="num">
                                      <p:cBhvr>
                                        <p:cTn id="42" dur="500" fill="hold"/>
                                        <p:tgtEl>
                                          <p:spTgt spid="277513"/>
                                        </p:tgtEl>
                                        <p:attrNameLst>
                                          <p:attrName>ppt_h</p:attrName>
                                        </p:attrNameLst>
                                      </p:cBhvr>
                                      <p:tavLst>
                                        <p:tav tm="0">
                                          <p:val>
                                            <p:fltVal val="0"/>
                                          </p:val>
                                        </p:tav>
                                        <p:tav tm="100000">
                                          <p:val>
                                            <p:strVal val="#ppt_h"/>
                                          </p:val>
                                        </p:tav>
                                      </p:tavLst>
                                    </p:anim>
                                    <p:anim calcmode="lin" valueType="num">
                                      <p:cBhvr>
                                        <p:cTn id="43" dur="500" fill="hold"/>
                                        <p:tgtEl>
                                          <p:spTgt spid="277513"/>
                                        </p:tgtEl>
                                        <p:attrNameLst>
                                          <p:attrName>ppt_x</p:attrName>
                                        </p:attrNameLst>
                                      </p:cBhvr>
                                      <p:tavLst>
                                        <p:tav tm="0">
                                          <p:val>
                                            <p:fltVal val="0.5"/>
                                          </p:val>
                                        </p:tav>
                                        <p:tav tm="100000">
                                          <p:val>
                                            <p:strVal val="#ppt_x"/>
                                          </p:val>
                                        </p:tav>
                                      </p:tavLst>
                                    </p:anim>
                                    <p:anim calcmode="lin" valueType="num">
                                      <p:cBhvr>
                                        <p:cTn id="44" dur="500" fill="hold"/>
                                        <p:tgtEl>
                                          <p:spTgt spid="277513"/>
                                        </p:tgtEl>
                                        <p:attrNameLst>
                                          <p:attrName>ppt_y</p:attrName>
                                        </p:attrNameLst>
                                      </p:cBhvr>
                                      <p:tavLst>
                                        <p:tav tm="0">
                                          <p:val>
                                            <p:fltVal val="0.5"/>
                                          </p:val>
                                        </p:tav>
                                        <p:tav tm="100000">
                                          <p:val>
                                            <p:strVal val="#ppt_y"/>
                                          </p:val>
                                        </p:tav>
                                      </p:tavLst>
                                    </p:anim>
                                  </p:childTnLst>
                                </p:cTn>
                              </p:par>
                            </p:childTnLst>
                          </p:cTn>
                        </p:par>
                        <p:par>
                          <p:cTn id="45" fill="hold" nodeType="afterGroup">
                            <p:stCondLst>
                              <p:cond delay="1500"/>
                            </p:stCondLst>
                            <p:childTnLst>
                              <p:par>
                                <p:cTn id="46" presetID="1" presetClass="entr" presetSubtype="0" fill="hold" grpId="0" nodeType="afterEffect">
                                  <p:stCondLst>
                                    <p:cond delay="0"/>
                                  </p:stCondLst>
                                  <p:childTnLst>
                                    <p:set>
                                      <p:cBhvr>
                                        <p:cTn id="47" dur="1" fill="hold">
                                          <p:stCondLst>
                                            <p:cond delay="499"/>
                                          </p:stCondLst>
                                        </p:cTn>
                                        <p:tgtEl>
                                          <p:spTgt spid="277523"/>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277517"/>
                                        </p:tgtEl>
                                        <p:attrNameLst>
                                          <p:attrName>style.visibility</p:attrName>
                                        </p:attrNameLst>
                                      </p:cBhvr>
                                      <p:to>
                                        <p:strVal val="visible"/>
                                      </p:to>
                                    </p:set>
                                    <p:animEffect transition="in" filter="wipe(up)">
                                      <p:cBhvr>
                                        <p:cTn id="52" dur="1000"/>
                                        <p:tgtEl>
                                          <p:spTgt spid="277517"/>
                                        </p:tgtEl>
                                      </p:cBhvr>
                                    </p:animEffect>
                                  </p:childTnLst>
                                </p:cTn>
                              </p:par>
                            </p:childTnLst>
                          </p:cTn>
                        </p:par>
                        <p:par>
                          <p:cTn id="53" fill="hold" nodeType="afterGroup">
                            <p:stCondLst>
                              <p:cond delay="1000"/>
                            </p:stCondLst>
                            <p:childTnLst>
                              <p:par>
                                <p:cTn id="54" presetID="22" presetClass="entr" presetSubtype="4" fill="hold" nodeType="afterEffect">
                                  <p:stCondLst>
                                    <p:cond delay="0"/>
                                  </p:stCondLst>
                                  <p:childTnLst>
                                    <p:set>
                                      <p:cBhvr>
                                        <p:cTn id="55" dur="1" fill="hold">
                                          <p:stCondLst>
                                            <p:cond delay="0"/>
                                          </p:stCondLst>
                                        </p:cTn>
                                        <p:tgtEl>
                                          <p:spTgt spid="277518"/>
                                        </p:tgtEl>
                                        <p:attrNameLst>
                                          <p:attrName>style.visibility</p:attrName>
                                        </p:attrNameLst>
                                      </p:cBhvr>
                                      <p:to>
                                        <p:strVal val="visible"/>
                                      </p:to>
                                    </p:set>
                                    <p:animEffect transition="in" filter="wipe(down)">
                                      <p:cBhvr>
                                        <p:cTn id="56" dur="1000"/>
                                        <p:tgtEl>
                                          <p:spTgt spid="277518"/>
                                        </p:tgtEl>
                                      </p:cBhvr>
                                    </p:animEffect>
                                  </p:childTnLst>
                                </p:cTn>
                              </p:par>
                            </p:childTnLst>
                          </p:cTn>
                        </p:par>
                        <p:par>
                          <p:cTn id="57" fill="hold" nodeType="afterGroup">
                            <p:stCondLst>
                              <p:cond delay="2000"/>
                            </p:stCondLst>
                            <p:childTnLst>
                              <p:par>
                                <p:cTn id="58" presetID="23" presetClass="entr" presetSubtype="528" fill="hold" grpId="0" nodeType="afterEffect">
                                  <p:stCondLst>
                                    <p:cond delay="0"/>
                                  </p:stCondLst>
                                  <p:childTnLst>
                                    <p:set>
                                      <p:cBhvr>
                                        <p:cTn id="59" dur="1" fill="hold">
                                          <p:stCondLst>
                                            <p:cond delay="0"/>
                                          </p:stCondLst>
                                        </p:cTn>
                                        <p:tgtEl>
                                          <p:spTgt spid="277510"/>
                                        </p:tgtEl>
                                        <p:attrNameLst>
                                          <p:attrName>style.visibility</p:attrName>
                                        </p:attrNameLst>
                                      </p:cBhvr>
                                      <p:to>
                                        <p:strVal val="visible"/>
                                      </p:to>
                                    </p:set>
                                    <p:anim calcmode="lin" valueType="num">
                                      <p:cBhvr>
                                        <p:cTn id="60" dur="500" fill="hold"/>
                                        <p:tgtEl>
                                          <p:spTgt spid="277510"/>
                                        </p:tgtEl>
                                        <p:attrNameLst>
                                          <p:attrName>ppt_w</p:attrName>
                                        </p:attrNameLst>
                                      </p:cBhvr>
                                      <p:tavLst>
                                        <p:tav tm="0">
                                          <p:val>
                                            <p:fltVal val="0"/>
                                          </p:val>
                                        </p:tav>
                                        <p:tav tm="100000">
                                          <p:val>
                                            <p:strVal val="#ppt_w"/>
                                          </p:val>
                                        </p:tav>
                                      </p:tavLst>
                                    </p:anim>
                                    <p:anim calcmode="lin" valueType="num">
                                      <p:cBhvr>
                                        <p:cTn id="61" dur="500" fill="hold"/>
                                        <p:tgtEl>
                                          <p:spTgt spid="277510"/>
                                        </p:tgtEl>
                                        <p:attrNameLst>
                                          <p:attrName>ppt_h</p:attrName>
                                        </p:attrNameLst>
                                      </p:cBhvr>
                                      <p:tavLst>
                                        <p:tav tm="0">
                                          <p:val>
                                            <p:fltVal val="0"/>
                                          </p:val>
                                        </p:tav>
                                        <p:tav tm="100000">
                                          <p:val>
                                            <p:strVal val="#ppt_h"/>
                                          </p:val>
                                        </p:tav>
                                      </p:tavLst>
                                    </p:anim>
                                    <p:anim calcmode="lin" valueType="num">
                                      <p:cBhvr>
                                        <p:cTn id="62" dur="500" fill="hold"/>
                                        <p:tgtEl>
                                          <p:spTgt spid="277510"/>
                                        </p:tgtEl>
                                        <p:attrNameLst>
                                          <p:attrName>ppt_x</p:attrName>
                                        </p:attrNameLst>
                                      </p:cBhvr>
                                      <p:tavLst>
                                        <p:tav tm="0">
                                          <p:val>
                                            <p:fltVal val="0.5"/>
                                          </p:val>
                                        </p:tav>
                                        <p:tav tm="100000">
                                          <p:val>
                                            <p:strVal val="#ppt_x"/>
                                          </p:val>
                                        </p:tav>
                                      </p:tavLst>
                                    </p:anim>
                                    <p:anim calcmode="lin" valueType="num">
                                      <p:cBhvr>
                                        <p:cTn id="63" dur="500" fill="hold"/>
                                        <p:tgtEl>
                                          <p:spTgt spid="277510"/>
                                        </p:tgtEl>
                                        <p:attrNameLst>
                                          <p:attrName>ppt_y</p:attrName>
                                        </p:attrNameLst>
                                      </p:cBhvr>
                                      <p:tavLst>
                                        <p:tav tm="0">
                                          <p:val>
                                            <p:fltVal val="0.5"/>
                                          </p:val>
                                        </p:tav>
                                        <p:tav tm="100000">
                                          <p:val>
                                            <p:strVal val="#ppt_y"/>
                                          </p:val>
                                        </p:tav>
                                      </p:tavLst>
                                    </p:anim>
                                  </p:childTnLst>
                                </p:cTn>
                              </p:par>
                            </p:childTnLst>
                          </p:cTn>
                        </p:par>
                        <p:par>
                          <p:cTn id="64" fill="hold" nodeType="afterGroup">
                            <p:stCondLst>
                              <p:cond delay="2500"/>
                            </p:stCondLst>
                            <p:childTnLst>
                              <p:par>
                                <p:cTn id="65" presetID="1" presetClass="entr" presetSubtype="0" fill="hold" grpId="0" nodeType="afterEffect">
                                  <p:stCondLst>
                                    <p:cond delay="0"/>
                                  </p:stCondLst>
                                  <p:childTnLst>
                                    <p:set>
                                      <p:cBhvr>
                                        <p:cTn id="66" dur="1" fill="hold">
                                          <p:stCondLst>
                                            <p:cond delay="499"/>
                                          </p:stCondLst>
                                        </p:cTn>
                                        <p:tgtEl>
                                          <p:spTgt spid="2775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277519"/>
                                        </p:tgtEl>
                                        <p:attrNameLst>
                                          <p:attrName>style.visibility</p:attrName>
                                        </p:attrNameLst>
                                      </p:cBhvr>
                                      <p:to>
                                        <p:strVal val="visible"/>
                                      </p:to>
                                    </p:set>
                                    <p:animEffect transition="in" filter="wipe(left)">
                                      <p:cBhvr>
                                        <p:cTn id="71" dur="1000"/>
                                        <p:tgtEl>
                                          <p:spTgt spid="277519"/>
                                        </p:tgtEl>
                                      </p:cBhvr>
                                    </p:animEffect>
                                  </p:childTnLst>
                                </p:cTn>
                              </p:par>
                            </p:childTnLst>
                          </p:cTn>
                        </p:par>
                        <p:par>
                          <p:cTn id="72" fill="hold" nodeType="afterGroup">
                            <p:stCondLst>
                              <p:cond delay="1000"/>
                            </p:stCondLst>
                            <p:childTnLst>
                              <p:par>
                                <p:cTn id="73" presetID="23" presetClass="entr" presetSubtype="528" fill="hold" grpId="0" nodeType="afterEffect">
                                  <p:stCondLst>
                                    <p:cond delay="0"/>
                                  </p:stCondLst>
                                  <p:childTnLst>
                                    <p:set>
                                      <p:cBhvr>
                                        <p:cTn id="74" dur="1" fill="hold">
                                          <p:stCondLst>
                                            <p:cond delay="0"/>
                                          </p:stCondLst>
                                        </p:cTn>
                                        <p:tgtEl>
                                          <p:spTgt spid="277511"/>
                                        </p:tgtEl>
                                        <p:attrNameLst>
                                          <p:attrName>style.visibility</p:attrName>
                                        </p:attrNameLst>
                                      </p:cBhvr>
                                      <p:to>
                                        <p:strVal val="visible"/>
                                      </p:to>
                                    </p:set>
                                    <p:anim calcmode="lin" valueType="num">
                                      <p:cBhvr>
                                        <p:cTn id="75" dur="500" fill="hold"/>
                                        <p:tgtEl>
                                          <p:spTgt spid="277511"/>
                                        </p:tgtEl>
                                        <p:attrNameLst>
                                          <p:attrName>ppt_w</p:attrName>
                                        </p:attrNameLst>
                                      </p:cBhvr>
                                      <p:tavLst>
                                        <p:tav tm="0">
                                          <p:val>
                                            <p:fltVal val="0"/>
                                          </p:val>
                                        </p:tav>
                                        <p:tav tm="100000">
                                          <p:val>
                                            <p:strVal val="#ppt_w"/>
                                          </p:val>
                                        </p:tav>
                                      </p:tavLst>
                                    </p:anim>
                                    <p:anim calcmode="lin" valueType="num">
                                      <p:cBhvr>
                                        <p:cTn id="76" dur="500" fill="hold"/>
                                        <p:tgtEl>
                                          <p:spTgt spid="277511"/>
                                        </p:tgtEl>
                                        <p:attrNameLst>
                                          <p:attrName>ppt_h</p:attrName>
                                        </p:attrNameLst>
                                      </p:cBhvr>
                                      <p:tavLst>
                                        <p:tav tm="0">
                                          <p:val>
                                            <p:fltVal val="0"/>
                                          </p:val>
                                        </p:tav>
                                        <p:tav tm="100000">
                                          <p:val>
                                            <p:strVal val="#ppt_h"/>
                                          </p:val>
                                        </p:tav>
                                      </p:tavLst>
                                    </p:anim>
                                    <p:anim calcmode="lin" valueType="num">
                                      <p:cBhvr>
                                        <p:cTn id="77" dur="500" fill="hold"/>
                                        <p:tgtEl>
                                          <p:spTgt spid="277511"/>
                                        </p:tgtEl>
                                        <p:attrNameLst>
                                          <p:attrName>ppt_x</p:attrName>
                                        </p:attrNameLst>
                                      </p:cBhvr>
                                      <p:tavLst>
                                        <p:tav tm="0">
                                          <p:val>
                                            <p:fltVal val="0.5"/>
                                          </p:val>
                                        </p:tav>
                                        <p:tav tm="100000">
                                          <p:val>
                                            <p:strVal val="#ppt_x"/>
                                          </p:val>
                                        </p:tav>
                                      </p:tavLst>
                                    </p:anim>
                                    <p:anim calcmode="lin" valueType="num">
                                      <p:cBhvr>
                                        <p:cTn id="78" dur="500" fill="hold"/>
                                        <p:tgtEl>
                                          <p:spTgt spid="277511"/>
                                        </p:tgtEl>
                                        <p:attrNameLst>
                                          <p:attrName>ppt_y</p:attrName>
                                        </p:attrNameLst>
                                      </p:cBhvr>
                                      <p:tavLst>
                                        <p:tav tm="0">
                                          <p:val>
                                            <p:fltVal val="0.5"/>
                                          </p:val>
                                        </p:tav>
                                        <p:tav tm="100000">
                                          <p:val>
                                            <p:strVal val="#ppt_y"/>
                                          </p:val>
                                        </p:tav>
                                      </p:tavLst>
                                    </p:anim>
                                  </p:childTnLst>
                                </p:cTn>
                              </p:par>
                            </p:childTnLst>
                          </p:cTn>
                        </p:par>
                        <p:par>
                          <p:cTn id="79" fill="hold" nodeType="afterGroup">
                            <p:stCondLst>
                              <p:cond delay="1500"/>
                            </p:stCondLst>
                            <p:childTnLst>
                              <p:par>
                                <p:cTn id="80" presetID="1" presetClass="entr" presetSubtype="0" fill="hold" grpId="0" nodeType="afterEffect">
                                  <p:stCondLst>
                                    <p:cond delay="0"/>
                                  </p:stCondLst>
                                  <p:childTnLst>
                                    <p:set>
                                      <p:cBhvr>
                                        <p:cTn id="81" dur="1" fill="hold">
                                          <p:stCondLst>
                                            <p:cond delay="499"/>
                                          </p:stCondLst>
                                        </p:cTn>
                                        <p:tgtEl>
                                          <p:spTgt spid="277525"/>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277520"/>
                                        </p:tgtEl>
                                        <p:attrNameLst>
                                          <p:attrName>style.visibility</p:attrName>
                                        </p:attrNameLst>
                                      </p:cBhvr>
                                      <p:to>
                                        <p:strVal val="visible"/>
                                      </p:to>
                                    </p:set>
                                    <p:animEffect transition="in" filter="wipe(left)">
                                      <p:cBhvr>
                                        <p:cTn id="86" dur="500"/>
                                        <p:tgtEl>
                                          <p:spTgt spid="277520"/>
                                        </p:tgtEl>
                                      </p:cBhvr>
                                    </p:animEffect>
                                  </p:childTnLst>
                                </p:cTn>
                              </p:par>
                            </p:childTnLst>
                          </p:cTn>
                        </p:par>
                        <p:par>
                          <p:cTn id="87" fill="hold" nodeType="afterGroup">
                            <p:stCondLst>
                              <p:cond delay="500"/>
                            </p:stCondLst>
                            <p:childTnLst>
                              <p:par>
                                <p:cTn id="88" presetID="22" presetClass="entr" presetSubtype="1" fill="hold" nodeType="afterEffect">
                                  <p:stCondLst>
                                    <p:cond delay="1000"/>
                                  </p:stCondLst>
                                  <p:childTnLst>
                                    <p:set>
                                      <p:cBhvr>
                                        <p:cTn id="89" dur="1" fill="hold">
                                          <p:stCondLst>
                                            <p:cond delay="0"/>
                                          </p:stCondLst>
                                        </p:cTn>
                                        <p:tgtEl>
                                          <p:spTgt spid="277512"/>
                                        </p:tgtEl>
                                        <p:attrNameLst>
                                          <p:attrName>style.visibility</p:attrName>
                                        </p:attrNameLst>
                                      </p:cBhvr>
                                      <p:to>
                                        <p:strVal val="visible"/>
                                      </p:to>
                                    </p:set>
                                    <p:animEffect transition="in" filter="wipe(up)">
                                      <p:cBhvr>
                                        <p:cTn id="90" dur="500"/>
                                        <p:tgtEl>
                                          <p:spTgt spid="277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P spid="277509" grpId="0" animBg="1"/>
      <p:bldP spid="277510" grpId="0" animBg="1"/>
      <p:bldP spid="277511" grpId="0" animBg="1"/>
      <p:bldP spid="277513" grpId="0" animBg="1"/>
      <p:bldP spid="277521" grpId="0" autoUpdateAnimBg="0"/>
      <p:bldP spid="277522" grpId="0" autoUpdateAnimBg="0"/>
      <p:bldP spid="277523" grpId="0" autoUpdateAnimBg="0"/>
      <p:bldP spid="277524" grpId="0" autoUpdateAnimBg="0"/>
      <p:bldP spid="27752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9C4B191-0D98-4F7B-A84B-EAFBD313EF54}"/>
              </a:ext>
            </a:extLst>
          </p:cNvPr>
          <p:cNvSpPr/>
          <p:nvPr/>
        </p:nvSpPr>
        <p:spPr>
          <a:xfrm>
            <a:off x="0" y="5971381"/>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AFE1909-F0DC-44B0-AC98-E3FCD1817FC4}"/>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6498" name="Rectangle 2">
            <a:extLst>
              <a:ext uri="{FF2B5EF4-FFF2-40B4-BE49-F238E27FC236}">
                <a16:creationId xmlns:a16="http://schemas.microsoft.com/office/drawing/2014/main" id="{27B1447B-06EB-4BED-B1E5-7F2490A9DE7E}"/>
              </a:ext>
            </a:extLst>
          </p:cNvPr>
          <p:cNvSpPr>
            <a:spLocks noGrp="1" noChangeArrowheads="1"/>
          </p:cNvSpPr>
          <p:nvPr>
            <p:ph type="title"/>
          </p:nvPr>
        </p:nvSpPr>
        <p:spPr>
          <a:xfrm>
            <a:off x="228600" y="228600"/>
            <a:ext cx="7924800" cy="1143000"/>
          </a:xfrm>
        </p:spPr>
        <p:txBody>
          <a:bodyPr>
            <a:normAutofit fontScale="90000"/>
          </a:bodyPr>
          <a:lstStyle/>
          <a:p>
            <a:pPr algn="l"/>
            <a:r>
              <a:rPr lang="en-US" altLang="en-US" sz="3200">
                <a:solidFill>
                  <a:schemeClr val="tx1"/>
                </a:solidFill>
                <a:latin typeface="Arial" panose="020B0604020202020204" pitchFamily="34" charset="0"/>
                <a:cs typeface="Arial" panose="020B0604020202020204" pitchFamily="34" charset="0"/>
              </a:rPr>
              <a:t>Layout is Performed Between Control Points to Eliminate Abrupt Grade Changes</a:t>
            </a:r>
            <a:r>
              <a:rPr lang="en-US" altLang="en-US" sz="3600">
                <a:solidFill>
                  <a:schemeClr val="tx1"/>
                </a:solidFill>
                <a:latin typeface="Arial" panose="020B0604020202020204" pitchFamily="34" charset="0"/>
                <a:cs typeface="Arial" panose="020B0604020202020204" pitchFamily="34" charset="0"/>
              </a:rPr>
              <a:t> </a:t>
            </a:r>
          </a:p>
        </p:txBody>
      </p:sp>
      <p:pic>
        <p:nvPicPr>
          <p:cNvPr id="106499" name="Picture 3" descr="Trail Layout Base">
            <a:extLst>
              <a:ext uri="{FF2B5EF4-FFF2-40B4-BE49-F238E27FC236}">
                <a16:creationId xmlns:a16="http://schemas.microsoft.com/office/drawing/2014/main" id="{3E7CDD5B-D64B-4BAD-9CA9-82D7E64F6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5438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Oval 4">
            <a:extLst>
              <a:ext uri="{FF2B5EF4-FFF2-40B4-BE49-F238E27FC236}">
                <a16:creationId xmlns:a16="http://schemas.microsoft.com/office/drawing/2014/main" id="{23756D44-100A-4877-BBE6-7B2D487D80C8}"/>
              </a:ext>
            </a:extLst>
          </p:cNvPr>
          <p:cNvSpPr>
            <a:spLocks noChangeArrowheads="1"/>
          </p:cNvSpPr>
          <p:nvPr/>
        </p:nvSpPr>
        <p:spPr bwMode="auto">
          <a:xfrm>
            <a:off x="4800600" y="2590800"/>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6501" name="Oval 5">
            <a:extLst>
              <a:ext uri="{FF2B5EF4-FFF2-40B4-BE49-F238E27FC236}">
                <a16:creationId xmlns:a16="http://schemas.microsoft.com/office/drawing/2014/main" id="{90C983FD-974C-41CC-9E27-718E26E7740C}"/>
              </a:ext>
            </a:extLst>
          </p:cNvPr>
          <p:cNvSpPr>
            <a:spLocks noChangeArrowheads="1"/>
          </p:cNvSpPr>
          <p:nvPr/>
        </p:nvSpPr>
        <p:spPr bwMode="auto">
          <a:xfrm>
            <a:off x="3276600" y="4343400"/>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6502" name="Oval 6">
            <a:extLst>
              <a:ext uri="{FF2B5EF4-FFF2-40B4-BE49-F238E27FC236}">
                <a16:creationId xmlns:a16="http://schemas.microsoft.com/office/drawing/2014/main" id="{B4EAE06D-6D09-42FB-AAED-B124B91F759B}"/>
              </a:ext>
            </a:extLst>
          </p:cNvPr>
          <p:cNvSpPr>
            <a:spLocks noChangeArrowheads="1"/>
          </p:cNvSpPr>
          <p:nvPr/>
        </p:nvSpPr>
        <p:spPr bwMode="auto">
          <a:xfrm>
            <a:off x="4800600" y="4114800"/>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6503" name="Oval 7">
            <a:extLst>
              <a:ext uri="{FF2B5EF4-FFF2-40B4-BE49-F238E27FC236}">
                <a16:creationId xmlns:a16="http://schemas.microsoft.com/office/drawing/2014/main" id="{D84E67E2-EFD6-44B7-8872-02ED187357FC}"/>
              </a:ext>
            </a:extLst>
          </p:cNvPr>
          <p:cNvSpPr>
            <a:spLocks noChangeArrowheads="1"/>
          </p:cNvSpPr>
          <p:nvPr/>
        </p:nvSpPr>
        <p:spPr bwMode="auto">
          <a:xfrm>
            <a:off x="7239000" y="4724400"/>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278536" name="Freeform 8">
            <a:extLst>
              <a:ext uri="{FF2B5EF4-FFF2-40B4-BE49-F238E27FC236}">
                <a16:creationId xmlns:a16="http://schemas.microsoft.com/office/drawing/2014/main" id="{1672ED9A-EF9B-4E5E-BF0F-FB1143899CA7}"/>
              </a:ext>
            </a:extLst>
          </p:cNvPr>
          <p:cNvSpPr>
            <a:spLocks/>
          </p:cNvSpPr>
          <p:nvPr/>
        </p:nvSpPr>
        <p:spPr bwMode="auto">
          <a:xfrm>
            <a:off x="4824413" y="1668463"/>
            <a:ext cx="501650" cy="892175"/>
          </a:xfrm>
          <a:custGeom>
            <a:avLst/>
            <a:gdLst>
              <a:gd name="T0" fmla="*/ 2147483647 w 316"/>
              <a:gd name="T1" fmla="*/ 0 h 562"/>
              <a:gd name="T2" fmla="*/ 2147483647 w 316"/>
              <a:gd name="T3" fmla="*/ 2147483647 h 562"/>
              <a:gd name="T4" fmla="*/ 2147483647 w 316"/>
              <a:gd name="T5" fmla="*/ 2147483647 h 562"/>
              <a:gd name="T6" fmla="*/ 2147483647 w 316"/>
              <a:gd name="T7" fmla="*/ 2147483647 h 562"/>
              <a:gd name="T8" fmla="*/ 2147483647 w 316"/>
              <a:gd name="T9" fmla="*/ 2147483647 h 562"/>
              <a:gd name="T10" fmla="*/ 2147483647 w 316"/>
              <a:gd name="T11" fmla="*/ 2147483647 h 562"/>
              <a:gd name="T12" fmla="*/ 2147483647 w 316"/>
              <a:gd name="T13" fmla="*/ 2147483647 h 562"/>
              <a:gd name="T14" fmla="*/ 2147483647 w 316"/>
              <a:gd name="T15" fmla="*/ 2147483647 h 562"/>
              <a:gd name="T16" fmla="*/ 0 60000 65536"/>
              <a:gd name="T17" fmla="*/ 0 60000 65536"/>
              <a:gd name="T18" fmla="*/ 0 60000 65536"/>
              <a:gd name="T19" fmla="*/ 0 60000 65536"/>
              <a:gd name="T20" fmla="*/ 0 60000 65536"/>
              <a:gd name="T21" fmla="*/ 0 60000 65536"/>
              <a:gd name="T22" fmla="*/ 0 60000 65536"/>
              <a:gd name="T23" fmla="*/ 0 60000 65536"/>
              <a:gd name="T24" fmla="*/ 0 w 316"/>
              <a:gd name="T25" fmla="*/ 0 h 562"/>
              <a:gd name="T26" fmla="*/ 316 w 316"/>
              <a:gd name="T27" fmla="*/ 562 h 5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6" h="562">
                <a:moveTo>
                  <a:pt x="316" y="0"/>
                </a:moveTo>
                <a:cubicBezTo>
                  <a:pt x="310" y="6"/>
                  <a:pt x="302" y="11"/>
                  <a:pt x="298" y="19"/>
                </a:cubicBezTo>
                <a:cubicBezTo>
                  <a:pt x="290" y="36"/>
                  <a:pt x="280" y="74"/>
                  <a:pt x="280" y="74"/>
                </a:cubicBezTo>
                <a:cubicBezTo>
                  <a:pt x="273" y="186"/>
                  <a:pt x="280" y="332"/>
                  <a:pt x="152" y="375"/>
                </a:cubicBezTo>
                <a:cubicBezTo>
                  <a:pt x="138" y="389"/>
                  <a:pt x="116" y="395"/>
                  <a:pt x="106" y="412"/>
                </a:cubicBezTo>
                <a:cubicBezTo>
                  <a:pt x="96" y="427"/>
                  <a:pt x="76" y="506"/>
                  <a:pt x="60" y="522"/>
                </a:cubicBezTo>
                <a:cubicBezTo>
                  <a:pt x="45" y="537"/>
                  <a:pt x="24" y="546"/>
                  <a:pt x="6" y="558"/>
                </a:cubicBezTo>
                <a:cubicBezTo>
                  <a:pt x="0" y="562"/>
                  <a:pt x="18" y="552"/>
                  <a:pt x="24" y="549"/>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8537" name="Freeform 9">
            <a:extLst>
              <a:ext uri="{FF2B5EF4-FFF2-40B4-BE49-F238E27FC236}">
                <a16:creationId xmlns:a16="http://schemas.microsoft.com/office/drawing/2014/main" id="{73105491-EA90-4771-B37F-D18303FB3061}"/>
              </a:ext>
            </a:extLst>
          </p:cNvPr>
          <p:cNvSpPr>
            <a:spLocks/>
          </p:cNvSpPr>
          <p:nvPr/>
        </p:nvSpPr>
        <p:spPr bwMode="auto">
          <a:xfrm>
            <a:off x="3167063" y="2336800"/>
            <a:ext cx="1581150" cy="2235200"/>
          </a:xfrm>
          <a:custGeom>
            <a:avLst/>
            <a:gdLst>
              <a:gd name="T0" fmla="*/ 2147483647 w 996"/>
              <a:gd name="T1" fmla="*/ 2147483647 h 1408"/>
              <a:gd name="T2" fmla="*/ 2147483647 w 996"/>
              <a:gd name="T3" fmla="*/ 2147483647 h 1408"/>
              <a:gd name="T4" fmla="*/ 2147483647 w 996"/>
              <a:gd name="T5" fmla="*/ 2147483647 h 1408"/>
              <a:gd name="T6" fmla="*/ 2147483647 w 996"/>
              <a:gd name="T7" fmla="*/ 2147483647 h 1408"/>
              <a:gd name="T8" fmla="*/ 2147483647 w 996"/>
              <a:gd name="T9" fmla="*/ 2147483647 h 1408"/>
              <a:gd name="T10" fmla="*/ 2147483647 w 996"/>
              <a:gd name="T11" fmla="*/ 2147483647 h 1408"/>
              <a:gd name="T12" fmla="*/ 2147483647 w 996"/>
              <a:gd name="T13" fmla="*/ 2147483647 h 1408"/>
              <a:gd name="T14" fmla="*/ 2147483647 w 996"/>
              <a:gd name="T15" fmla="*/ 2147483647 h 1408"/>
              <a:gd name="T16" fmla="*/ 2147483647 w 996"/>
              <a:gd name="T17" fmla="*/ 0 h 1408"/>
              <a:gd name="T18" fmla="*/ 2147483647 w 996"/>
              <a:gd name="T19" fmla="*/ 2147483647 h 1408"/>
              <a:gd name="T20" fmla="*/ 2147483647 w 996"/>
              <a:gd name="T21" fmla="*/ 2147483647 h 1408"/>
              <a:gd name="T22" fmla="*/ 2147483647 w 996"/>
              <a:gd name="T23" fmla="*/ 2147483647 h 1408"/>
              <a:gd name="T24" fmla="*/ 2147483647 w 996"/>
              <a:gd name="T25" fmla="*/ 2147483647 h 1408"/>
              <a:gd name="T26" fmla="*/ 2147483647 w 996"/>
              <a:gd name="T27" fmla="*/ 2147483647 h 1408"/>
              <a:gd name="T28" fmla="*/ 2147483647 w 996"/>
              <a:gd name="T29" fmla="*/ 2147483647 h 1408"/>
              <a:gd name="T30" fmla="*/ 2147483647 w 996"/>
              <a:gd name="T31" fmla="*/ 2147483647 h 1408"/>
              <a:gd name="T32" fmla="*/ 2147483647 w 996"/>
              <a:gd name="T33" fmla="*/ 2147483647 h 1408"/>
              <a:gd name="T34" fmla="*/ 2147483647 w 996"/>
              <a:gd name="T35" fmla="*/ 2147483647 h 1408"/>
              <a:gd name="T36" fmla="*/ 2147483647 w 996"/>
              <a:gd name="T37" fmla="*/ 2147483647 h 1408"/>
              <a:gd name="T38" fmla="*/ 2147483647 w 996"/>
              <a:gd name="T39" fmla="*/ 2147483647 h 1408"/>
              <a:gd name="T40" fmla="*/ 2147483647 w 996"/>
              <a:gd name="T41" fmla="*/ 2147483647 h 1408"/>
              <a:gd name="T42" fmla="*/ 2147483647 w 996"/>
              <a:gd name="T43" fmla="*/ 2147483647 h 1408"/>
              <a:gd name="T44" fmla="*/ 2147483647 w 996"/>
              <a:gd name="T45" fmla="*/ 2147483647 h 1408"/>
              <a:gd name="T46" fmla="*/ 2147483647 w 996"/>
              <a:gd name="T47" fmla="*/ 2147483647 h 1408"/>
              <a:gd name="T48" fmla="*/ 2147483647 w 996"/>
              <a:gd name="T49" fmla="*/ 2147483647 h 1408"/>
              <a:gd name="T50" fmla="*/ 2147483647 w 996"/>
              <a:gd name="T51" fmla="*/ 2147483647 h 1408"/>
              <a:gd name="T52" fmla="*/ 2147483647 w 996"/>
              <a:gd name="T53" fmla="*/ 2147483647 h 14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96"/>
              <a:gd name="T82" fmla="*/ 0 h 1408"/>
              <a:gd name="T83" fmla="*/ 996 w 996"/>
              <a:gd name="T84" fmla="*/ 1408 h 14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96" h="1408">
                <a:moveTo>
                  <a:pt x="996" y="183"/>
                </a:moveTo>
                <a:cubicBezTo>
                  <a:pt x="987" y="182"/>
                  <a:pt x="929" y="175"/>
                  <a:pt x="913" y="165"/>
                </a:cubicBezTo>
                <a:cubicBezTo>
                  <a:pt x="906" y="160"/>
                  <a:pt x="903" y="150"/>
                  <a:pt x="895" y="146"/>
                </a:cubicBezTo>
                <a:cubicBezTo>
                  <a:pt x="878" y="137"/>
                  <a:pt x="840" y="128"/>
                  <a:pt x="840" y="128"/>
                </a:cubicBezTo>
                <a:cubicBezTo>
                  <a:pt x="824" y="117"/>
                  <a:pt x="812" y="100"/>
                  <a:pt x="795" y="91"/>
                </a:cubicBezTo>
                <a:cubicBezTo>
                  <a:pt x="778" y="82"/>
                  <a:pt x="740" y="73"/>
                  <a:pt x="740" y="73"/>
                </a:cubicBezTo>
                <a:cubicBezTo>
                  <a:pt x="685" y="21"/>
                  <a:pt x="761" y="87"/>
                  <a:pt x="694" y="46"/>
                </a:cubicBezTo>
                <a:cubicBezTo>
                  <a:pt x="685" y="40"/>
                  <a:pt x="668" y="14"/>
                  <a:pt x="657" y="9"/>
                </a:cubicBezTo>
                <a:cubicBezTo>
                  <a:pt x="643" y="3"/>
                  <a:pt x="627" y="3"/>
                  <a:pt x="612" y="0"/>
                </a:cubicBezTo>
                <a:cubicBezTo>
                  <a:pt x="594" y="6"/>
                  <a:pt x="570" y="11"/>
                  <a:pt x="557" y="27"/>
                </a:cubicBezTo>
                <a:cubicBezTo>
                  <a:pt x="551" y="35"/>
                  <a:pt x="553" y="47"/>
                  <a:pt x="548" y="55"/>
                </a:cubicBezTo>
                <a:cubicBezTo>
                  <a:pt x="536" y="75"/>
                  <a:pt x="522" y="75"/>
                  <a:pt x="502" y="82"/>
                </a:cubicBezTo>
                <a:cubicBezTo>
                  <a:pt x="469" y="117"/>
                  <a:pt x="442" y="155"/>
                  <a:pt x="411" y="192"/>
                </a:cubicBezTo>
                <a:cubicBezTo>
                  <a:pt x="387" y="221"/>
                  <a:pt x="350" y="236"/>
                  <a:pt x="328" y="265"/>
                </a:cubicBezTo>
                <a:cubicBezTo>
                  <a:pt x="266" y="348"/>
                  <a:pt x="316" y="297"/>
                  <a:pt x="273" y="338"/>
                </a:cubicBezTo>
                <a:cubicBezTo>
                  <a:pt x="241" y="438"/>
                  <a:pt x="291" y="290"/>
                  <a:pt x="246" y="393"/>
                </a:cubicBezTo>
                <a:cubicBezTo>
                  <a:pt x="227" y="436"/>
                  <a:pt x="231" y="463"/>
                  <a:pt x="200" y="494"/>
                </a:cubicBezTo>
                <a:cubicBezTo>
                  <a:pt x="195" y="515"/>
                  <a:pt x="182" y="536"/>
                  <a:pt x="182" y="558"/>
                </a:cubicBezTo>
                <a:cubicBezTo>
                  <a:pt x="182" y="622"/>
                  <a:pt x="213" y="680"/>
                  <a:pt x="228" y="741"/>
                </a:cubicBezTo>
                <a:cubicBezTo>
                  <a:pt x="225" y="805"/>
                  <a:pt x="231" y="870"/>
                  <a:pt x="219" y="933"/>
                </a:cubicBezTo>
                <a:cubicBezTo>
                  <a:pt x="217" y="943"/>
                  <a:pt x="200" y="938"/>
                  <a:pt x="191" y="942"/>
                </a:cubicBezTo>
                <a:cubicBezTo>
                  <a:pt x="161" y="957"/>
                  <a:pt x="150" y="976"/>
                  <a:pt x="118" y="987"/>
                </a:cubicBezTo>
                <a:cubicBezTo>
                  <a:pt x="112" y="993"/>
                  <a:pt x="107" y="1001"/>
                  <a:pt x="100" y="1006"/>
                </a:cubicBezTo>
                <a:cubicBezTo>
                  <a:pt x="92" y="1011"/>
                  <a:pt x="74" y="1005"/>
                  <a:pt x="72" y="1015"/>
                </a:cubicBezTo>
                <a:cubicBezTo>
                  <a:pt x="22" y="1311"/>
                  <a:pt x="116" y="1163"/>
                  <a:pt x="17" y="1262"/>
                </a:cubicBezTo>
                <a:cubicBezTo>
                  <a:pt x="0" y="1312"/>
                  <a:pt x="25" y="1324"/>
                  <a:pt x="54" y="1362"/>
                </a:cubicBezTo>
                <a:cubicBezTo>
                  <a:pt x="65" y="1377"/>
                  <a:pt x="91" y="1389"/>
                  <a:pt x="91" y="1408"/>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8538" name="Freeform 10">
            <a:extLst>
              <a:ext uri="{FF2B5EF4-FFF2-40B4-BE49-F238E27FC236}">
                <a16:creationId xmlns:a16="http://schemas.microsoft.com/office/drawing/2014/main" id="{1E6A0CC5-306F-48EC-938F-FD399B4DB984}"/>
              </a:ext>
            </a:extLst>
          </p:cNvPr>
          <p:cNvSpPr>
            <a:spLocks/>
          </p:cNvSpPr>
          <p:nvPr/>
        </p:nvSpPr>
        <p:spPr bwMode="auto">
          <a:xfrm>
            <a:off x="3135313" y="4586288"/>
            <a:ext cx="498475" cy="2017712"/>
          </a:xfrm>
          <a:custGeom>
            <a:avLst/>
            <a:gdLst>
              <a:gd name="T0" fmla="*/ 2147483647 w 314"/>
              <a:gd name="T1" fmla="*/ 0 h 1271"/>
              <a:gd name="T2" fmla="*/ 2147483647 w 314"/>
              <a:gd name="T3" fmla="*/ 2147483647 h 1271"/>
              <a:gd name="T4" fmla="*/ 2147483647 w 314"/>
              <a:gd name="T5" fmla="*/ 2147483647 h 1271"/>
              <a:gd name="T6" fmla="*/ 2147483647 w 314"/>
              <a:gd name="T7" fmla="*/ 2147483647 h 1271"/>
              <a:gd name="T8" fmla="*/ 2147483647 w 314"/>
              <a:gd name="T9" fmla="*/ 2147483647 h 1271"/>
              <a:gd name="T10" fmla="*/ 2147483647 w 314"/>
              <a:gd name="T11" fmla="*/ 2147483647 h 1271"/>
              <a:gd name="T12" fmla="*/ 2147483647 w 314"/>
              <a:gd name="T13" fmla="*/ 2147483647 h 1271"/>
              <a:gd name="T14" fmla="*/ 2147483647 w 314"/>
              <a:gd name="T15" fmla="*/ 2147483647 h 1271"/>
              <a:gd name="T16" fmla="*/ 2147483647 w 314"/>
              <a:gd name="T17" fmla="*/ 2147483647 h 1271"/>
              <a:gd name="T18" fmla="*/ 2147483647 w 314"/>
              <a:gd name="T19" fmla="*/ 2147483647 h 1271"/>
              <a:gd name="T20" fmla="*/ 2147483647 w 314"/>
              <a:gd name="T21" fmla="*/ 2147483647 h 1271"/>
              <a:gd name="T22" fmla="*/ 2147483647 w 314"/>
              <a:gd name="T23" fmla="*/ 2147483647 h 1271"/>
              <a:gd name="T24" fmla="*/ 2147483647 w 314"/>
              <a:gd name="T25" fmla="*/ 2147483647 h 1271"/>
              <a:gd name="T26" fmla="*/ 2147483647 w 314"/>
              <a:gd name="T27" fmla="*/ 2147483647 h 1271"/>
              <a:gd name="T28" fmla="*/ 2147483647 w 314"/>
              <a:gd name="T29" fmla="*/ 2147483647 h 1271"/>
              <a:gd name="T30" fmla="*/ 2147483647 w 314"/>
              <a:gd name="T31" fmla="*/ 2147483647 h 1271"/>
              <a:gd name="T32" fmla="*/ 2147483647 w 314"/>
              <a:gd name="T33" fmla="*/ 2147483647 h 1271"/>
              <a:gd name="T34" fmla="*/ 2147483647 w 314"/>
              <a:gd name="T35" fmla="*/ 2147483647 h 1271"/>
              <a:gd name="T36" fmla="*/ 2147483647 w 314"/>
              <a:gd name="T37" fmla="*/ 2147483647 h 1271"/>
              <a:gd name="T38" fmla="*/ 2147483647 w 314"/>
              <a:gd name="T39" fmla="*/ 2147483647 h 1271"/>
              <a:gd name="T40" fmla="*/ 2147483647 w 314"/>
              <a:gd name="T41" fmla="*/ 2147483647 h 1271"/>
              <a:gd name="T42" fmla="*/ 2147483647 w 314"/>
              <a:gd name="T43" fmla="*/ 2147483647 h 1271"/>
              <a:gd name="T44" fmla="*/ 0 w 314"/>
              <a:gd name="T45" fmla="*/ 2147483647 h 12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4"/>
              <a:gd name="T70" fmla="*/ 0 h 1271"/>
              <a:gd name="T71" fmla="*/ 314 w 314"/>
              <a:gd name="T72" fmla="*/ 1271 h 12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4" h="1271">
                <a:moveTo>
                  <a:pt x="119" y="0"/>
                </a:moveTo>
                <a:cubicBezTo>
                  <a:pt x="125" y="9"/>
                  <a:pt x="129" y="20"/>
                  <a:pt x="137" y="28"/>
                </a:cubicBezTo>
                <a:cubicBezTo>
                  <a:pt x="145" y="36"/>
                  <a:pt x="157" y="38"/>
                  <a:pt x="164" y="46"/>
                </a:cubicBezTo>
                <a:cubicBezTo>
                  <a:pt x="170" y="53"/>
                  <a:pt x="169" y="65"/>
                  <a:pt x="174" y="73"/>
                </a:cubicBezTo>
                <a:cubicBezTo>
                  <a:pt x="179" y="80"/>
                  <a:pt x="186" y="86"/>
                  <a:pt x="192" y="92"/>
                </a:cubicBezTo>
                <a:cubicBezTo>
                  <a:pt x="198" y="110"/>
                  <a:pt x="204" y="128"/>
                  <a:pt x="210" y="146"/>
                </a:cubicBezTo>
                <a:cubicBezTo>
                  <a:pt x="213" y="155"/>
                  <a:pt x="216" y="165"/>
                  <a:pt x="219" y="174"/>
                </a:cubicBezTo>
                <a:cubicBezTo>
                  <a:pt x="222" y="183"/>
                  <a:pt x="228" y="201"/>
                  <a:pt x="228" y="201"/>
                </a:cubicBezTo>
                <a:cubicBezTo>
                  <a:pt x="225" y="229"/>
                  <a:pt x="228" y="258"/>
                  <a:pt x="219" y="284"/>
                </a:cubicBezTo>
                <a:cubicBezTo>
                  <a:pt x="212" y="305"/>
                  <a:pt x="183" y="338"/>
                  <a:pt x="183" y="338"/>
                </a:cubicBezTo>
                <a:cubicBezTo>
                  <a:pt x="164" y="398"/>
                  <a:pt x="191" y="340"/>
                  <a:pt x="146" y="375"/>
                </a:cubicBezTo>
                <a:cubicBezTo>
                  <a:pt x="131" y="387"/>
                  <a:pt x="123" y="407"/>
                  <a:pt x="110" y="421"/>
                </a:cubicBezTo>
                <a:cubicBezTo>
                  <a:pt x="133" y="456"/>
                  <a:pt x="149" y="457"/>
                  <a:pt x="183" y="476"/>
                </a:cubicBezTo>
                <a:cubicBezTo>
                  <a:pt x="202" y="487"/>
                  <a:pt x="238" y="512"/>
                  <a:pt x="238" y="512"/>
                </a:cubicBezTo>
                <a:cubicBezTo>
                  <a:pt x="257" y="541"/>
                  <a:pt x="277" y="553"/>
                  <a:pt x="302" y="576"/>
                </a:cubicBezTo>
                <a:cubicBezTo>
                  <a:pt x="314" y="612"/>
                  <a:pt x="310" y="623"/>
                  <a:pt x="283" y="649"/>
                </a:cubicBezTo>
                <a:cubicBezTo>
                  <a:pt x="268" y="693"/>
                  <a:pt x="258" y="720"/>
                  <a:pt x="238" y="759"/>
                </a:cubicBezTo>
                <a:cubicBezTo>
                  <a:pt x="220" y="795"/>
                  <a:pt x="220" y="830"/>
                  <a:pt x="192" y="860"/>
                </a:cubicBezTo>
                <a:cubicBezTo>
                  <a:pt x="173" y="917"/>
                  <a:pt x="145" y="964"/>
                  <a:pt x="100" y="1006"/>
                </a:cubicBezTo>
                <a:cubicBezTo>
                  <a:pt x="79" y="1071"/>
                  <a:pt x="93" y="1045"/>
                  <a:pt x="64" y="1088"/>
                </a:cubicBezTo>
                <a:cubicBezTo>
                  <a:pt x="61" y="1097"/>
                  <a:pt x="60" y="1108"/>
                  <a:pt x="55" y="1116"/>
                </a:cubicBezTo>
                <a:cubicBezTo>
                  <a:pt x="50" y="1123"/>
                  <a:pt x="40" y="1126"/>
                  <a:pt x="36" y="1134"/>
                </a:cubicBezTo>
                <a:cubicBezTo>
                  <a:pt x="17" y="1172"/>
                  <a:pt x="0" y="1227"/>
                  <a:pt x="0" y="1271"/>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8539" name="Freeform 11">
            <a:extLst>
              <a:ext uri="{FF2B5EF4-FFF2-40B4-BE49-F238E27FC236}">
                <a16:creationId xmlns:a16="http://schemas.microsoft.com/office/drawing/2014/main" id="{D90AA8F4-12BD-4057-992F-50F34E1C3682}"/>
              </a:ext>
            </a:extLst>
          </p:cNvPr>
          <p:cNvSpPr>
            <a:spLocks/>
          </p:cNvSpPr>
          <p:nvPr/>
        </p:nvSpPr>
        <p:spPr bwMode="auto">
          <a:xfrm>
            <a:off x="3163888" y="4295775"/>
            <a:ext cx="1800225" cy="2265363"/>
          </a:xfrm>
          <a:custGeom>
            <a:avLst/>
            <a:gdLst>
              <a:gd name="T0" fmla="*/ 2147483647 w 1134"/>
              <a:gd name="T1" fmla="*/ 0 h 1427"/>
              <a:gd name="T2" fmla="*/ 2147483647 w 1134"/>
              <a:gd name="T3" fmla="*/ 2147483647 h 1427"/>
              <a:gd name="T4" fmla="*/ 2147483647 w 1134"/>
              <a:gd name="T5" fmla="*/ 2147483647 h 1427"/>
              <a:gd name="T6" fmla="*/ 2147483647 w 1134"/>
              <a:gd name="T7" fmla="*/ 2147483647 h 1427"/>
              <a:gd name="T8" fmla="*/ 2147483647 w 1134"/>
              <a:gd name="T9" fmla="*/ 2147483647 h 1427"/>
              <a:gd name="T10" fmla="*/ 2147483647 w 1134"/>
              <a:gd name="T11" fmla="*/ 2147483647 h 1427"/>
              <a:gd name="T12" fmla="*/ 2147483647 w 1134"/>
              <a:gd name="T13" fmla="*/ 2147483647 h 1427"/>
              <a:gd name="T14" fmla="*/ 2147483647 w 1134"/>
              <a:gd name="T15" fmla="*/ 2147483647 h 1427"/>
              <a:gd name="T16" fmla="*/ 2147483647 w 1134"/>
              <a:gd name="T17" fmla="*/ 2147483647 h 1427"/>
              <a:gd name="T18" fmla="*/ 2147483647 w 1134"/>
              <a:gd name="T19" fmla="*/ 2147483647 h 1427"/>
              <a:gd name="T20" fmla="*/ 2147483647 w 1134"/>
              <a:gd name="T21" fmla="*/ 2147483647 h 1427"/>
              <a:gd name="T22" fmla="*/ 2147483647 w 1134"/>
              <a:gd name="T23" fmla="*/ 2147483647 h 1427"/>
              <a:gd name="T24" fmla="*/ 2147483647 w 1134"/>
              <a:gd name="T25" fmla="*/ 2147483647 h 1427"/>
              <a:gd name="T26" fmla="*/ 2147483647 w 1134"/>
              <a:gd name="T27" fmla="*/ 2147483647 h 1427"/>
              <a:gd name="T28" fmla="*/ 2147483647 w 1134"/>
              <a:gd name="T29" fmla="*/ 2147483647 h 1427"/>
              <a:gd name="T30" fmla="*/ 2147483647 w 1134"/>
              <a:gd name="T31" fmla="*/ 2147483647 h 1427"/>
              <a:gd name="T32" fmla="*/ 2147483647 w 1134"/>
              <a:gd name="T33" fmla="*/ 2147483647 h 1427"/>
              <a:gd name="T34" fmla="*/ 2147483647 w 1134"/>
              <a:gd name="T35" fmla="*/ 2147483647 h 1427"/>
              <a:gd name="T36" fmla="*/ 2147483647 w 1134"/>
              <a:gd name="T37" fmla="*/ 2147483647 h 1427"/>
              <a:gd name="T38" fmla="*/ 2147483647 w 1134"/>
              <a:gd name="T39" fmla="*/ 2147483647 h 1427"/>
              <a:gd name="T40" fmla="*/ 2147483647 w 1134"/>
              <a:gd name="T41" fmla="*/ 2147483647 h 1427"/>
              <a:gd name="T42" fmla="*/ 2147483647 w 1134"/>
              <a:gd name="T43" fmla="*/ 2147483647 h 1427"/>
              <a:gd name="T44" fmla="*/ 0 w 1134"/>
              <a:gd name="T45" fmla="*/ 2147483647 h 14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4"/>
              <a:gd name="T70" fmla="*/ 0 h 1427"/>
              <a:gd name="T71" fmla="*/ 1134 w 1134"/>
              <a:gd name="T72" fmla="*/ 1427 h 14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4" h="1427">
                <a:moveTo>
                  <a:pt x="1134" y="0"/>
                </a:moveTo>
                <a:cubicBezTo>
                  <a:pt x="1113" y="63"/>
                  <a:pt x="1130" y="42"/>
                  <a:pt x="1097" y="73"/>
                </a:cubicBezTo>
                <a:cubicBezTo>
                  <a:pt x="1084" y="113"/>
                  <a:pt x="1063" y="137"/>
                  <a:pt x="1033" y="165"/>
                </a:cubicBezTo>
                <a:cubicBezTo>
                  <a:pt x="1010" y="235"/>
                  <a:pt x="1009" y="190"/>
                  <a:pt x="951" y="229"/>
                </a:cubicBezTo>
                <a:cubicBezTo>
                  <a:pt x="917" y="252"/>
                  <a:pt x="932" y="240"/>
                  <a:pt x="905" y="265"/>
                </a:cubicBezTo>
                <a:cubicBezTo>
                  <a:pt x="886" y="323"/>
                  <a:pt x="877" y="394"/>
                  <a:pt x="924" y="439"/>
                </a:cubicBezTo>
                <a:cubicBezTo>
                  <a:pt x="956" y="539"/>
                  <a:pt x="906" y="391"/>
                  <a:pt x="951" y="494"/>
                </a:cubicBezTo>
                <a:cubicBezTo>
                  <a:pt x="959" y="512"/>
                  <a:pt x="969" y="549"/>
                  <a:pt x="969" y="549"/>
                </a:cubicBezTo>
                <a:cubicBezTo>
                  <a:pt x="957" y="611"/>
                  <a:pt x="949" y="644"/>
                  <a:pt x="905" y="686"/>
                </a:cubicBezTo>
                <a:cubicBezTo>
                  <a:pt x="894" y="718"/>
                  <a:pt x="875" y="730"/>
                  <a:pt x="860" y="759"/>
                </a:cubicBezTo>
                <a:cubicBezTo>
                  <a:pt x="846" y="787"/>
                  <a:pt x="856" y="790"/>
                  <a:pt x="832" y="814"/>
                </a:cubicBezTo>
                <a:cubicBezTo>
                  <a:pt x="800" y="846"/>
                  <a:pt x="736" y="853"/>
                  <a:pt x="695" y="860"/>
                </a:cubicBezTo>
                <a:cubicBezTo>
                  <a:pt x="677" y="866"/>
                  <a:pt x="658" y="872"/>
                  <a:pt x="640" y="878"/>
                </a:cubicBezTo>
                <a:cubicBezTo>
                  <a:pt x="631" y="881"/>
                  <a:pt x="613" y="887"/>
                  <a:pt x="613" y="887"/>
                </a:cubicBezTo>
                <a:cubicBezTo>
                  <a:pt x="580" y="919"/>
                  <a:pt x="544" y="946"/>
                  <a:pt x="512" y="979"/>
                </a:cubicBezTo>
                <a:cubicBezTo>
                  <a:pt x="493" y="1035"/>
                  <a:pt x="462" y="1084"/>
                  <a:pt x="448" y="1143"/>
                </a:cubicBezTo>
                <a:cubicBezTo>
                  <a:pt x="437" y="1188"/>
                  <a:pt x="447" y="1202"/>
                  <a:pt x="402" y="1216"/>
                </a:cubicBezTo>
                <a:cubicBezTo>
                  <a:pt x="384" y="1210"/>
                  <a:pt x="366" y="1204"/>
                  <a:pt x="348" y="1198"/>
                </a:cubicBezTo>
                <a:cubicBezTo>
                  <a:pt x="330" y="1192"/>
                  <a:pt x="293" y="1216"/>
                  <a:pt x="293" y="1216"/>
                </a:cubicBezTo>
                <a:cubicBezTo>
                  <a:pt x="267" y="1242"/>
                  <a:pt x="227" y="1260"/>
                  <a:pt x="192" y="1271"/>
                </a:cubicBezTo>
                <a:cubicBezTo>
                  <a:pt x="145" y="1302"/>
                  <a:pt x="99" y="1343"/>
                  <a:pt x="46" y="1363"/>
                </a:cubicBezTo>
                <a:cubicBezTo>
                  <a:pt x="34" y="1400"/>
                  <a:pt x="45" y="1381"/>
                  <a:pt x="18" y="1408"/>
                </a:cubicBezTo>
                <a:cubicBezTo>
                  <a:pt x="12" y="1414"/>
                  <a:pt x="0" y="1427"/>
                  <a:pt x="0" y="1427"/>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06508" name="Oval 12">
            <a:extLst>
              <a:ext uri="{FF2B5EF4-FFF2-40B4-BE49-F238E27FC236}">
                <a16:creationId xmlns:a16="http://schemas.microsoft.com/office/drawing/2014/main" id="{D2427B99-F62E-4943-A475-E85F4E181837}"/>
              </a:ext>
            </a:extLst>
          </p:cNvPr>
          <p:cNvSpPr>
            <a:spLocks noChangeArrowheads="1"/>
          </p:cNvSpPr>
          <p:nvPr/>
        </p:nvSpPr>
        <p:spPr bwMode="auto">
          <a:xfrm>
            <a:off x="3200400" y="6248400"/>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278541" name="Text Box 13">
            <a:extLst>
              <a:ext uri="{FF2B5EF4-FFF2-40B4-BE49-F238E27FC236}">
                <a16:creationId xmlns:a16="http://schemas.microsoft.com/office/drawing/2014/main" id="{01477249-A58B-4DF4-A6F2-1D920B6270B0}"/>
              </a:ext>
            </a:extLst>
          </p:cNvPr>
          <p:cNvSpPr txBox="1">
            <a:spLocks noChangeArrowheads="1"/>
          </p:cNvSpPr>
          <p:nvPr/>
        </p:nvSpPr>
        <p:spPr bwMode="auto">
          <a:xfrm>
            <a:off x="5334000" y="2057400"/>
            <a:ext cx="838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10%</a:t>
            </a:r>
          </a:p>
        </p:txBody>
      </p:sp>
      <p:sp>
        <p:nvSpPr>
          <p:cNvPr id="278542" name="Text Box 14">
            <a:extLst>
              <a:ext uri="{FF2B5EF4-FFF2-40B4-BE49-F238E27FC236}">
                <a16:creationId xmlns:a16="http://schemas.microsoft.com/office/drawing/2014/main" id="{08E2EED0-6750-4072-983D-9142F3835501}"/>
              </a:ext>
            </a:extLst>
          </p:cNvPr>
          <p:cNvSpPr txBox="1">
            <a:spLocks noChangeArrowheads="1"/>
          </p:cNvSpPr>
          <p:nvPr/>
        </p:nvSpPr>
        <p:spPr bwMode="auto">
          <a:xfrm>
            <a:off x="3657600" y="3276600"/>
            <a:ext cx="762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8%</a:t>
            </a:r>
          </a:p>
        </p:txBody>
      </p:sp>
      <p:sp>
        <p:nvSpPr>
          <p:cNvPr id="278543" name="Text Box 15">
            <a:extLst>
              <a:ext uri="{FF2B5EF4-FFF2-40B4-BE49-F238E27FC236}">
                <a16:creationId xmlns:a16="http://schemas.microsoft.com/office/drawing/2014/main" id="{7A4D4343-397B-4B63-9205-572C9948BDF9}"/>
              </a:ext>
            </a:extLst>
          </p:cNvPr>
          <p:cNvSpPr txBox="1">
            <a:spLocks noChangeArrowheads="1"/>
          </p:cNvSpPr>
          <p:nvPr/>
        </p:nvSpPr>
        <p:spPr bwMode="auto">
          <a:xfrm>
            <a:off x="2438400" y="4953000"/>
            <a:ext cx="838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7%</a:t>
            </a:r>
          </a:p>
        </p:txBody>
      </p:sp>
      <p:sp>
        <p:nvSpPr>
          <p:cNvPr id="278544" name="Text Box 16">
            <a:extLst>
              <a:ext uri="{FF2B5EF4-FFF2-40B4-BE49-F238E27FC236}">
                <a16:creationId xmlns:a16="http://schemas.microsoft.com/office/drawing/2014/main" id="{3F1097BB-23FC-4BA7-8432-CB5C02300892}"/>
              </a:ext>
            </a:extLst>
          </p:cNvPr>
          <p:cNvSpPr txBox="1">
            <a:spLocks noChangeArrowheads="1"/>
          </p:cNvSpPr>
          <p:nvPr/>
        </p:nvSpPr>
        <p:spPr bwMode="auto">
          <a:xfrm>
            <a:off x="4648200" y="5562600"/>
            <a:ext cx="609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9%</a:t>
            </a:r>
          </a:p>
        </p:txBody>
      </p:sp>
      <p:sp>
        <p:nvSpPr>
          <p:cNvPr id="278545" name="Text Box 17">
            <a:extLst>
              <a:ext uri="{FF2B5EF4-FFF2-40B4-BE49-F238E27FC236}">
                <a16:creationId xmlns:a16="http://schemas.microsoft.com/office/drawing/2014/main" id="{5863C7AC-DCB9-4EA3-902F-9187B34525A2}"/>
              </a:ext>
            </a:extLst>
          </p:cNvPr>
          <p:cNvSpPr txBox="1">
            <a:spLocks noChangeArrowheads="1"/>
          </p:cNvSpPr>
          <p:nvPr/>
        </p:nvSpPr>
        <p:spPr bwMode="auto">
          <a:xfrm>
            <a:off x="5867400" y="4191000"/>
            <a:ext cx="762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7%</a:t>
            </a:r>
          </a:p>
        </p:txBody>
      </p:sp>
      <p:sp>
        <p:nvSpPr>
          <p:cNvPr id="278546" name="Text Box 18">
            <a:extLst>
              <a:ext uri="{FF2B5EF4-FFF2-40B4-BE49-F238E27FC236}">
                <a16:creationId xmlns:a16="http://schemas.microsoft.com/office/drawing/2014/main" id="{88E2EBFF-5FBA-4A35-80CE-7D55F2BC469D}"/>
              </a:ext>
            </a:extLst>
          </p:cNvPr>
          <p:cNvSpPr txBox="1">
            <a:spLocks noChangeArrowheads="1"/>
          </p:cNvSpPr>
          <p:nvPr/>
        </p:nvSpPr>
        <p:spPr bwMode="auto">
          <a:xfrm>
            <a:off x="7543800" y="6019800"/>
            <a:ext cx="685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8541"/>
                                        </p:tgtEl>
                                        <p:attrNameLst>
                                          <p:attrName>style.visibility</p:attrName>
                                        </p:attrNameLst>
                                      </p:cBhvr>
                                      <p:to>
                                        <p:strVal val="visible"/>
                                      </p:to>
                                    </p:set>
                                    <p:anim calcmode="lin" valueType="num">
                                      <p:cBhvr>
                                        <p:cTn id="7" dur="500" fill="hold"/>
                                        <p:tgtEl>
                                          <p:spTgt spid="278541"/>
                                        </p:tgtEl>
                                        <p:attrNameLst>
                                          <p:attrName>ppt_w</p:attrName>
                                        </p:attrNameLst>
                                      </p:cBhvr>
                                      <p:tavLst>
                                        <p:tav tm="0">
                                          <p:val>
                                            <p:fltVal val="0"/>
                                          </p:val>
                                        </p:tav>
                                        <p:tav tm="100000">
                                          <p:val>
                                            <p:strVal val="#ppt_w"/>
                                          </p:val>
                                        </p:tav>
                                      </p:tavLst>
                                    </p:anim>
                                    <p:anim calcmode="lin" valueType="num">
                                      <p:cBhvr>
                                        <p:cTn id="8" dur="500" fill="hold"/>
                                        <p:tgtEl>
                                          <p:spTgt spid="278541"/>
                                        </p:tgtEl>
                                        <p:attrNameLst>
                                          <p:attrName>ppt_h</p:attrName>
                                        </p:attrNameLst>
                                      </p:cBhvr>
                                      <p:tavLst>
                                        <p:tav tm="0">
                                          <p:val>
                                            <p:fltVal val="0"/>
                                          </p:val>
                                        </p:tav>
                                        <p:tav tm="100000">
                                          <p:val>
                                            <p:strVal val="#ppt_h"/>
                                          </p:val>
                                        </p:tav>
                                      </p:tavLst>
                                    </p:anim>
                                    <p:anim calcmode="lin" valueType="num">
                                      <p:cBhvr>
                                        <p:cTn id="9" dur="500" fill="hold"/>
                                        <p:tgtEl>
                                          <p:spTgt spid="278541"/>
                                        </p:tgtEl>
                                        <p:attrNameLst>
                                          <p:attrName>ppt_x</p:attrName>
                                        </p:attrNameLst>
                                      </p:cBhvr>
                                      <p:tavLst>
                                        <p:tav tm="0">
                                          <p:val>
                                            <p:fltVal val="0.5"/>
                                          </p:val>
                                        </p:tav>
                                        <p:tav tm="100000">
                                          <p:val>
                                            <p:strVal val="#ppt_x"/>
                                          </p:val>
                                        </p:tav>
                                      </p:tavLst>
                                    </p:anim>
                                    <p:anim calcmode="lin" valueType="num">
                                      <p:cBhvr>
                                        <p:cTn id="10" dur="500" fill="hold"/>
                                        <p:tgtEl>
                                          <p:spTgt spid="2785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278542"/>
                                        </p:tgtEl>
                                        <p:attrNameLst>
                                          <p:attrName>style.visibility</p:attrName>
                                        </p:attrNameLst>
                                      </p:cBhvr>
                                      <p:to>
                                        <p:strVal val="visible"/>
                                      </p:to>
                                    </p:set>
                                    <p:anim calcmode="lin" valueType="num">
                                      <p:cBhvr>
                                        <p:cTn id="14" dur="500" fill="hold"/>
                                        <p:tgtEl>
                                          <p:spTgt spid="278542"/>
                                        </p:tgtEl>
                                        <p:attrNameLst>
                                          <p:attrName>ppt_w</p:attrName>
                                        </p:attrNameLst>
                                      </p:cBhvr>
                                      <p:tavLst>
                                        <p:tav tm="0">
                                          <p:val>
                                            <p:fltVal val="0"/>
                                          </p:val>
                                        </p:tav>
                                        <p:tav tm="100000">
                                          <p:val>
                                            <p:strVal val="#ppt_w"/>
                                          </p:val>
                                        </p:tav>
                                      </p:tavLst>
                                    </p:anim>
                                    <p:anim calcmode="lin" valueType="num">
                                      <p:cBhvr>
                                        <p:cTn id="15" dur="500" fill="hold"/>
                                        <p:tgtEl>
                                          <p:spTgt spid="278542"/>
                                        </p:tgtEl>
                                        <p:attrNameLst>
                                          <p:attrName>ppt_h</p:attrName>
                                        </p:attrNameLst>
                                      </p:cBhvr>
                                      <p:tavLst>
                                        <p:tav tm="0">
                                          <p:val>
                                            <p:fltVal val="0"/>
                                          </p:val>
                                        </p:tav>
                                        <p:tav tm="100000">
                                          <p:val>
                                            <p:strVal val="#ppt_h"/>
                                          </p:val>
                                        </p:tav>
                                      </p:tavLst>
                                    </p:anim>
                                    <p:anim calcmode="lin" valueType="num">
                                      <p:cBhvr>
                                        <p:cTn id="16" dur="500" fill="hold"/>
                                        <p:tgtEl>
                                          <p:spTgt spid="278542"/>
                                        </p:tgtEl>
                                        <p:attrNameLst>
                                          <p:attrName>ppt_x</p:attrName>
                                        </p:attrNameLst>
                                      </p:cBhvr>
                                      <p:tavLst>
                                        <p:tav tm="0">
                                          <p:val>
                                            <p:fltVal val="0.5"/>
                                          </p:val>
                                        </p:tav>
                                        <p:tav tm="100000">
                                          <p:val>
                                            <p:strVal val="#ppt_x"/>
                                          </p:val>
                                        </p:tav>
                                      </p:tavLst>
                                    </p:anim>
                                    <p:anim calcmode="lin" valueType="num">
                                      <p:cBhvr>
                                        <p:cTn id="17" dur="500" fill="hold"/>
                                        <p:tgtEl>
                                          <p:spTgt spid="278542"/>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278543"/>
                                        </p:tgtEl>
                                        <p:attrNameLst>
                                          <p:attrName>style.visibility</p:attrName>
                                        </p:attrNameLst>
                                      </p:cBhvr>
                                      <p:to>
                                        <p:strVal val="visible"/>
                                      </p:to>
                                    </p:set>
                                    <p:anim calcmode="lin" valueType="num">
                                      <p:cBhvr>
                                        <p:cTn id="21" dur="500" fill="hold"/>
                                        <p:tgtEl>
                                          <p:spTgt spid="278543"/>
                                        </p:tgtEl>
                                        <p:attrNameLst>
                                          <p:attrName>ppt_w</p:attrName>
                                        </p:attrNameLst>
                                      </p:cBhvr>
                                      <p:tavLst>
                                        <p:tav tm="0">
                                          <p:val>
                                            <p:fltVal val="0"/>
                                          </p:val>
                                        </p:tav>
                                        <p:tav tm="100000">
                                          <p:val>
                                            <p:strVal val="#ppt_w"/>
                                          </p:val>
                                        </p:tav>
                                      </p:tavLst>
                                    </p:anim>
                                    <p:anim calcmode="lin" valueType="num">
                                      <p:cBhvr>
                                        <p:cTn id="22" dur="500" fill="hold"/>
                                        <p:tgtEl>
                                          <p:spTgt spid="278543"/>
                                        </p:tgtEl>
                                        <p:attrNameLst>
                                          <p:attrName>ppt_h</p:attrName>
                                        </p:attrNameLst>
                                      </p:cBhvr>
                                      <p:tavLst>
                                        <p:tav tm="0">
                                          <p:val>
                                            <p:fltVal val="0"/>
                                          </p:val>
                                        </p:tav>
                                        <p:tav tm="100000">
                                          <p:val>
                                            <p:strVal val="#ppt_h"/>
                                          </p:val>
                                        </p:tav>
                                      </p:tavLst>
                                    </p:anim>
                                    <p:anim calcmode="lin" valueType="num">
                                      <p:cBhvr>
                                        <p:cTn id="23" dur="500" fill="hold"/>
                                        <p:tgtEl>
                                          <p:spTgt spid="278543"/>
                                        </p:tgtEl>
                                        <p:attrNameLst>
                                          <p:attrName>ppt_x</p:attrName>
                                        </p:attrNameLst>
                                      </p:cBhvr>
                                      <p:tavLst>
                                        <p:tav tm="0">
                                          <p:val>
                                            <p:fltVal val="0.5"/>
                                          </p:val>
                                        </p:tav>
                                        <p:tav tm="100000">
                                          <p:val>
                                            <p:strVal val="#ppt_x"/>
                                          </p:val>
                                        </p:tav>
                                      </p:tavLst>
                                    </p:anim>
                                    <p:anim calcmode="lin" valueType="num">
                                      <p:cBhvr>
                                        <p:cTn id="24" dur="500" fill="hold"/>
                                        <p:tgtEl>
                                          <p:spTgt spid="278543"/>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278544"/>
                                        </p:tgtEl>
                                        <p:attrNameLst>
                                          <p:attrName>style.visibility</p:attrName>
                                        </p:attrNameLst>
                                      </p:cBhvr>
                                      <p:to>
                                        <p:strVal val="visible"/>
                                      </p:to>
                                    </p:set>
                                    <p:anim calcmode="lin" valueType="num">
                                      <p:cBhvr>
                                        <p:cTn id="28" dur="500" fill="hold"/>
                                        <p:tgtEl>
                                          <p:spTgt spid="278544"/>
                                        </p:tgtEl>
                                        <p:attrNameLst>
                                          <p:attrName>ppt_w</p:attrName>
                                        </p:attrNameLst>
                                      </p:cBhvr>
                                      <p:tavLst>
                                        <p:tav tm="0">
                                          <p:val>
                                            <p:fltVal val="0"/>
                                          </p:val>
                                        </p:tav>
                                        <p:tav tm="100000">
                                          <p:val>
                                            <p:strVal val="#ppt_w"/>
                                          </p:val>
                                        </p:tav>
                                      </p:tavLst>
                                    </p:anim>
                                    <p:anim calcmode="lin" valueType="num">
                                      <p:cBhvr>
                                        <p:cTn id="29" dur="500" fill="hold"/>
                                        <p:tgtEl>
                                          <p:spTgt spid="278544"/>
                                        </p:tgtEl>
                                        <p:attrNameLst>
                                          <p:attrName>ppt_h</p:attrName>
                                        </p:attrNameLst>
                                      </p:cBhvr>
                                      <p:tavLst>
                                        <p:tav tm="0">
                                          <p:val>
                                            <p:fltVal val="0"/>
                                          </p:val>
                                        </p:tav>
                                        <p:tav tm="100000">
                                          <p:val>
                                            <p:strVal val="#ppt_h"/>
                                          </p:val>
                                        </p:tav>
                                      </p:tavLst>
                                    </p:anim>
                                    <p:anim calcmode="lin" valueType="num">
                                      <p:cBhvr>
                                        <p:cTn id="30" dur="500" fill="hold"/>
                                        <p:tgtEl>
                                          <p:spTgt spid="278544"/>
                                        </p:tgtEl>
                                        <p:attrNameLst>
                                          <p:attrName>ppt_x</p:attrName>
                                        </p:attrNameLst>
                                      </p:cBhvr>
                                      <p:tavLst>
                                        <p:tav tm="0">
                                          <p:val>
                                            <p:fltVal val="0.5"/>
                                          </p:val>
                                        </p:tav>
                                        <p:tav tm="100000">
                                          <p:val>
                                            <p:strVal val="#ppt_x"/>
                                          </p:val>
                                        </p:tav>
                                      </p:tavLst>
                                    </p:anim>
                                    <p:anim calcmode="lin" valueType="num">
                                      <p:cBhvr>
                                        <p:cTn id="31" dur="500" fill="hold"/>
                                        <p:tgtEl>
                                          <p:spTgt spid="278544"/>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278545"/>
                                        </p:tgtEl>
                                        <p:attrNameLst>
                                          <p:attrName>style.visibility</p:attrName>
                                        </p:attrNameLst>
                                      </p:cBhvr>
                                      <p:to>
                                        <p:strVal val="visible"/>
                                      </p:to>
                                    </p:set>
                                    <p:anim calcmode="lin" valueType="num">
                                      <p:cBhvr>
                                        <p:cTn id="35" dur="500" fill="hold"/>
                                        <p:tgtEl>
                                          <p:spTgt spid="278545"/>
                                        </p:tgtEl>
                                        <p:attrNameLst>
                                          <p:attrName>ppt_w</p:attrName>
                                        </p:attrNameLst>
                                      </p:cBhvr>
                                      <p:tavLst>
                                        <p:tav tm="0">
                                          <p:val>
                                            <p:fltVal val="0"/>
                                          </p:val>
                                        </p:tav>
                                        <p:tav tm="100000">
                                          <p:val>
                                            <p:strVal val="#ppt_w"/>
                                          </p:val>
                                        </p:tav>
                                      </p:tavLst>
                                    </p:anim>
                                    <p:anim calcmode="lin" valueType="num">
                                      <p:cBhvr>
                                        <p:cTn id="36" dur="500" fill="hold"/>
                                        <p:tgtEl>
                                          <p:spTgt spid="278545"/>
                                        </p:tgtEl>
                                        <p:attrNameLst>
                                          <p:attrName>ppt_h</p:attrName>
                                        </p:attrNameLst>
                                      </p:cBhvr>
                                      <p:tavLst>
                                        <p:tav tm="0">
                                          <p:val>
                                            <p:fltVal val="0"/>
                                          </p:val>
                                        </p:tav>
                                        <p:tav tm="100000">
                                          <p:val>
                                            <p:strVal val="#ppt_h"/>
                                          </p:val>
                                        </p:tav>
                                      </p:tavLst>
                                    </p:anim>
                                    <p:anim calcmode="lin" valueType="num">
                                      <p:cBhvr>
                                        <p:cTn id="37" dur="500" fill="hold"/>
                                        <p:tgtEl>
                                          <p:spTgt spid="278545"/>
                                        </p:tgtEl>
                                        <p:attrNameLst>
                                          <p:attrName>ppt_x</p:attrName>
                                        </p:attrNameLst>
                                      </p:cBhvr>
                                      <p:tavLst>
                                        <p:tav tm="0">
                                          <p:val>
                                            <p:fltVal val="0.5"/>
                                          </p:val>
                                        </p:tav>
                                        <p:tav tm="100000">
                                          <p:val>
                                            <p:strVal val="#ppt_x"/>
                                          </p:val>
                                        </p:tav>
                                      </p:tavLst>
                                    </p:anim>
                                    <p:anim calcmode="lin" valueType="num">
                                      <p:cBhvr>
                                        <p:cTn id="38" dur="500" fill="hold"/>
                                        <p:tgtEl>
                                          <p:spTgt spid="278545"/>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278546"/>
                                        </p:tgtEl>
                                        <p:attrNameLst>
                                          <p:attrName>style.visibility</p:attrName>
                                        </p:attrNameLst>
                                      </p:cBhvr>
                                      <p:to>
                                        <p:strVal val="visible"/>
                                      </p:to>
                                    </p:set>
                                    <p:anim calcmode="lin" valueType="num">
                                      <p:cBhvr>
                                        <p:cTn id="42" dur="500" fill="hold"/>
                                        <p:tgtEl>
                                          <p:spTgt spid="278546"/>
                                        </p:tgtEl>
                                        <p:attrNameLst>
                                          <p:attrName>ppt_w</p:attrName>
                                        </p:attrNameLst>
                                      </p:cBhvr>
                                      <p:tavLst>
                                        <p:tav tm="0">
                                          <p:val>
                                            <p:fltVal val="0"/>
                                          </p:val>
                                        </p:tav>
                                        <p:tav tm="100000">
                                          <p:val>
                                            <p:strVal val="#ppt_w"/>
                                          </p:val>
                                        </p:tav>
                                      </p:tavLst>
                                    </p:anim>
                                    <p:anim calcmode="lin" valueType="num">
                                      <p:cBhvr>
                                        <p:cTn id="43" dur="500" fill="hold"/>
                                        <p:tgtEl>
                                          <p:spTgt spid="278546"/>
                                        </p:tgtEl>
                                        <p:attrNameLst>
                                          <p:attrName>ppt_h</p:attrName>
                                        </p:attrNameLst>
                                      </p:cBhvr>
                                      <p:tavLst>
                                        <p:tav tm="0">
                                          <p:val>
                                            <p:fltVal val="0"/>
                                          </p:val>
                                        </p:tav>
                                        <p:tav tm="100000">
                                          <p:val>
                                            <p:strVal val="#ppt_h"/>
                                          </p:val>
                                        </p:tav>
                                      </p:tavLst>
                                    </p:anim>
                                    <p:anim calcmode="lin" valueType="num">
                                      <p:cBhvr>
                                        <p:cTn id="44" dur="500" fill="hold"/>
                                        <p:tgtEl>
                                          <p:spTgt spid="278546"/>
                                        </p:tgtEl>
                                        <p:attrNameLst>
                                          <p:attrName>ppt_x</p:attrName>
                                        </p:attrNameLst>
                                      </p:cBhvr>
                                      <p:tavLst>
                                        <p:tav tm="0">
                                          <p:val>
                                            <p:fltVal val="0.5"/>
                                          </p:val>
                                        </p:tav>
                                        <p:tav tm="100000">
                                          <p:val>
                                            <p:strVal val="#ppt_x"/>
                                          </p:val>
                                        </p:tav>
                                      </p:tavLst>
                                    </p:anim>
                                    <p:anim calcmode="lin" valueType="num">
                                      <p:cBhvr>
                                        <p:cTn id="45" dur="500" fill="hold"/>
                                        <p:tgtEl>
                                          <p:spTgt spid="278546"/>
                                        </p:tgtEl>
                                        <p:attrNameLst>
                                          <p:attrName>ppt_y</p:attrName>
                                        </p:attrNameLst>
                                      </p:cBhvr>
                                      <p:tavLst>
                                        <p:tav tm="0">
                                          <p:val>
                                            <p:fltVal val="0.5"/>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278536"/>
                                        </p:tgtEl>
                                        <p:attrNameLst>
                                          <p:attrName>style.visibility</p:attrName>
                                        </p:attrNameLst>
                                      </p:cBhvr>
                                      <p:to>
                                        <p:strVal val="visible"/>
                                      </p:to>
                                    </p:set>
                                    <p:animEffect transition="in" filter="wipe(up)">
                                      <p:cBhvr>
                                        <p:cTn id="50" dur="500"/>
                                        <p:tgtEl>
                                          <p:spTgt spid="278536"/>
                                        </p:tgtEl>
                                      </p:cBhvr>
                                    </p:animEffect>
                                  </p:childTnLst>
                                </p:cTn>
                              </p:par>
                            </p:childTnLst>
                          </p:cTn>
                        </p:par>
                        <p:par>
                          <p:cTn id="51" fill="hold" nodeType="afterGroup">
                            <p:stCondLst>
                              <p:cond delay="500"/>
                            </p:stCondLst>
                            <p:childTnLst>
                              <p:par>
                                <p:cTn id="52" presetID="22" presetClass="entr" presetSubtype="1" fill="hold" nodeType="afterEffect">
                                  <p:stCondLst>
                                    <p:cond delay="1000"/>
                                  </p:stCondLst>
                                  <p:childTnLst>
                                    <p:set>
                                      <p:cBhvr>
                                        <p:cTn id="53" dur="1" fill="hold">
                                          <p:stCondLst>
                                            <p:cond delay="0"/>
                                          </p:stCondLst>
                                        </p:cTn>
                                        <p:tgtEl>
                                          <p:spTgt spid="278537"/>
                                        </p:tgtEl>
                                        <p:attrNameLst>
                                          <p:attrName>style.visibility</p:attrName>
                                        </p:attrNameLst>
                                      </p:cBhvr>
                                      <p:to>
                                        <p:strVal val="visible"/>
                                      </p:to>
                                    </p:set>
                                    <p:animEffect transition="in" filter="wipe(up)">
                                      <p:cBhvr>
                                        <p:cTn id="54" dur="500"/>
                                        <p:tgtEl>
                                          <p:spTgt spid="278537"/>
                                        </p:tgtEl>
                                      </p:cBhvr>
                                    </p:animEffect>
                                  </p:childTnLst>
                                </p:cTn>
                              </p:par>
                            </p:childTnLst>
                          </p:cTn>
                        </p:par>
                        <p:par>
                          <p:cTn id="55" fill="hold" nodeType="afterGroup">
                            <p:stCondLst>
                              <p:cond delay="2000"/>
                            </p:stCondLst>
                            <p:childTnLst>
                              <p:par>
                                <p:cTn id="56" presetID="22" presetClass="entr" presetSubtype="1" fill="hold" nodeType="afterEffect">
                                  <p:stCondLst>
                                    <p:cond delay="1000"/>
                                  </p:stCondLst>
                                  <p:childTnLst>
                                    <p:set>
                                      <p:cBhvr>
                                        <p:cTn id="57" dur="1" fill="hold">
                                          <p:stCondLst>
                                            <p:cond delay="0"/>
                                          </p:stCondLst>
                                        </p:cTn>
                                        <p:tgtEl>
                                          <p:spTgt spid="278538"/>
                                        </p:tgtEl>
                                        <p:attrNameLst>
                                          <p:attrName>style.visibility</p:attrName>
                                        </p:attrNameLst>
                                      </p:cBhvr>
                                      <p:to>
                                        <p:strVal val="visible"/>
                                      </p:to>
                                    </p:set>
                                    <p:animEffect transition="in" filter="wipe(up)">
                                      <p:cBhvr>
                                        <p:cTn id="58" dur="500"/>
                                        <p:tgtEl>
                                          <p:spTgt spid="278538"/>
                                        </p:tgtEl>
                                      </p:cBhvr>
                                    </p:animEffect>
                                  </p:childTnLst>
                                </p:cTn>
                              </p:par>
                            </p:childTnLst>
                          </p:cTn>
                        </p:par>
                        <p:par>
                          <p:cTn id="59" fill="hold" nodeType="afterGroup">
                            <p:stCondLst>
                              <p:cond delay="3500"/>
                            </p:stCondLst>
                            <p:childTnLst>
                              <p:par>
                                <p:cTn id="60" presetID="22" presetClass="entr" presetSubtype="4" fill="hold" nodeType="afterEffect">
                                  <p:stCondLst>
                                    <p:cond delay="1000"/>
                                  </p:stCondLst>
                                  <p:childTnLst>
                                    <p:set>
                                      <p:cBhvr>
                                        <p:cTn id="61" dur="1" fill="hold">
                                          <p:stCondLst>
                                            <p:cond delay="0"/>
                                          </p:stCondLst>
                                        </p:cTn>
                                        <p:tgtEl>
                                          <p:spTgt spid="278539"/>
                                        </p:tgtEl>
                                        <p:attrNameLst>
                                          <p:attrName>style.visibility</p:attrName>
                                        </p:attrNameLst>
                                      </p:cBhvr>
                                      <p:to>
                                        <p:strVal val="visible"/>
                                      </p:to>
                                    </p:set>
                                    <p:animEffect transition="in" filter="wipe(down)">
                                      <p:cBhvr>
                                        <p:cTn id="62" dur="500"/>
                                        <p:tgtEl>
                                          <p:spTgt spid="278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41" grpId="0" autoUpdateAnimBg="0"/>
      <p:bldP spid="278542" grpId="0" autoUpdateAnimBg="0"/>
      <p:bldP spid="278543" grpId="0" autoUpdateAnimBg="0"/>
      <p:bldP spid="278544" grpId="0" autoUpdateAnimBg="0"/>
      <p:bldP spid="278545" grpId="0" autoUpdateAnimBg="0"/>
      <p:bldP spid="27854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AP">
            <a:extLst>
              <a:ext uri="{FF2B5EF4-FFF2-40B4-BE49-F238E27FC236}">
                <a16:creationId xmlns:a16="http://schemas.microsoft.com/office/drawing/2014/main" id="{350FEB88-4959-418D-BF24-633B10DA3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673" y="906463"/>
            <a:ext cx="7172653" cy="532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FB885E-E8E6-4C74-BC3B-FBFF97F012C2}"/>
              </a:ext>
            </a:extLst>
          </p:cNvPr>
          <p:cNvSpPr/>
          <p:nvPr/>
        </p:nvSpPr>
        <p:spPr>
          <a:xfrm>
            <a:off x="-4916" y="5964238"/>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793FE47-5B64-44DF-B2B5-69D8F8081437}"/>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7522" name="Rectangle 2">
            <a:extLst>
              <a:ext uri="{FF2B5EF4-FFF2-40B4-BE49-F238E27FC236}">
                <a16:creationId xmlns:a16="http://schemas.microsoft.com/office/drawing/2014/main" id="{26F5FB92-52F0-40D4-8FA3-4D7E27225D19}"/>
              </a:ext>
            </a:extLst>
          </p:cNvPr>
          <p:cNvSpPr>
            <a:spLocks noGrp="1" noChangeArrowheads="1"/>
          </p:cNvSpPr>
          <p:nvPr>
            <p:ph type="title"/>
          </p:nvPr>
        </p:nvSpPr>
        <p:spPr>
          <a:xfrm>
            <a:off x="152400" y="228600"/>
            <a:ext cx="8763000" cy="1143000"/>
          </a:xfrm>
        </p:spPr>
        <p:txBody>
          <a:bodyPr>
            <a:normAutofit fontScale="90000"/>
          </a:bodyPr>
          <a:lstStyle/>
          <a:p>
            <a:pPr algn="l"/>
            <a:r>
              <a:rPr lang="en-US" altLang="en-US" sz="3600">
                <a:solidFill>
                  <a:schemeClr val="tx1"/>
                </a:solidFill>
                <a:latin typeface="Arial" panose="020B0604020202020204" pitchFamily="34" charset="0"/>
                <a:cs typeface="Arial" panose="020B0604020202020204" pitchFamily="34" charset="0"/>
              </a:rPr>
              <a:t>Flagging From two Control Points Back Towards the Center is an Effective Method</a:t>
            </a:r>
          </a:p>
        </p:txBody>
      </p:sp>
      <p:pic>
        <p:nvPicPr>
          <p:cNvPr id="107523" name="Picture 3" descr="Trail Layout Base">
            <a:extLst>
              <a:ext uri="{FF2B5EF4-FFF2-40B4-BE49-F238E27FC236}">
                <a16:creationId xmlns:a16="http://schemas.microsoft.com/office/drawing/2014/main" id="{AC963F61-262A-480C-B15E-BFE715A84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5438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Oval 4">
            <a:extLst>
              <a:ext uri="{FF2B5EF4-FFF2-40B4-BE49-F238E27FC236}">
                <a16:creationId xmlns:a16="http://schemas.microsoft.com/office/drawing/2014/main" id="{19F6FEDB-BEEE-446E-A305-FBFE496952C4}"/>
              </a:ext>
            </a:extLst>
          </p:cNvPr>
          <p:cNvSpPr>
            <a:spLocks noChangeArrowheads="1"/>
          </p:cNvSpPr>
          <p:nvPr/>
        </p:nvSpPr>
        <p:spPr bwMode="auto">
          <a:xfrm>
            <a:off x="4800600" y="2590800"/>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7525" name="Oval 5">
            <a:extLst>
              <a:ext uri="{FF2B5EF4-FFF2-40B4-BE49-F238E27FC236}">
                <a16:creationId xmlns:a16="http://schemas.microsoft.com/office/drawing/2014/main" id="{09503672-6620-4DDE-ABC6-2C5DDBA81BF7}"/>
              </a:ext>
            </a:extLst>
          </p:cNvPr>
          <p:cNvSpPr>
            <a:spLocks noChangeArrowheads="1"/>
          </p:cNvSpPr>
          <p:nvPr/>
        </p:nvSpPr>
        <p:spPr bwMode="auto">
          <a:xfrm>
            <a:off x="3276600" y="4343400"/>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7526" name="Oval 6">
            <a:extLst>
              <a:ext uri="{FF2B5EF4-FFF2-40B4-BE49-F238E27FC236}">
                <a16:creationId xmlns:a16="http://schemas.microsoft.com/office/drawing/2014/main" id="{72430C75-08D3-400E-B221-D2FB4CBCE8E7}"/>
              </a:ext>
            </a:extLst>
          </p:cNvPr>
          <p:cNvSpPr>
            <a:spLocks noChangeArrowheads="1"/>
          </p:cNvSpPr>
          <p:nvPr/>
        </p:nvSpPr>
        <p:spPr bwMode="auto">
          <a:xfrm>
            <a:off x="4800600" y="4114800"/>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7527" name="Oval 7">
            <a:extLst>
              <a:ext uri="{FF2B5EF4-FFF2-40B4-BE49-F238E27FC236}">
                <a16:creationId xmlns:a16="http://schemas.microsoft.com/office/drawing/2014/main" id="{1023C09A-57F8-48EC-89D4-2EC09C780C93}"/>
              </a:ext>
            </a:extLst>
          </p:cNvPr>
          <p:cNvSpPr>
            <a:spLocks noChangeArrowheads="1"/>
          </p:cNvSpPr>
          <p:nvPr/>
        </p:nvSpPr>
        <p:spPr bwMode="auto">
          <a:xfrm>
            <a:off x="7239000" y="4724400"/>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7528" name="Freeform 8">
            <a:extLst>
              <a:ext uri="{FF2B5EF4-FFF2-40B4-BE49-F238E27FC236}">
                <a16:creationId xmlns:a16="http://schemas.microsoft.com/office/drawing/2014/main" id="{97BF7DEA-3FD5-42C0-ADD1-542129DB3E41}"/>
              </a:ext>
            </a:extLst>
          </p:cNvPr>
          <p:cNvSpPr>
            <a:spLocks/>
          </p:cNvSpPr>
          <p:nvPr/>
        </p:nvSpPr>
        <p:spPr bwMode="auto">
          <a:xfrm>
            <a:off x="4824413" y="1668463"/>
            <a:ext cx="501650" cy="892175"/>
          </a:xfrm>
          <a:custGeom>
            <a:avLst/>
            <a:gdLst>
              <a:gd name="T0" fmla="*/ 2147483647 w 316"/>
              <a:gd name="T1" fmla="*/ 0 h 562"/>
              <a:gd name="T2" fmla="*/ 2147483647 w 316"/>
              <a:gd name="T3" fmla="*/ 2147483647 h 562"/>
              <a:gd name="T4" fmla="*/ 2147483647 w 316"/>
              <a:gd name="T5" fmla="*/ 2147483647 h 562"/>
              <a:gd name="T6" fmla="*/ 2147483647 w 316"/>
              <a:gd name="T7" fmla="*/ 2147483647 h 562"/>
              <a:gd name="T8" fmla="*/ 2147483647 w 316"/>
              <a:gd name="T9" fmla="*/ 2147483647 h 562"/>
              <a:gd name="T10" fmla="*/ 2147483647 w 316"/>
              <a:gd name="T11" fmla="*/ 2147483647 h 562"/>
              <a:gd name="T12" fmla="*/ 2147483647 w 316"/>
              <a:gd name="T13" fmla="*/ 2147483647 h 562"/>
              <a:gd name="T14" fmla="*/ 2147483647 w 316"/>
              <a:gd name="T15" fmla="*/ 2147483647 h 562"/>
              <a:gd name="T16" fmla="*/ 0 60000 65536"/>
              <a:gd name="T17" fmla="*/ 0 60000 65536"/>
              <a:gd name="T18" fmla="*/ 0 60000 65536"/>
              <a:gd name="T19" fmla="*/ 0 60000 65536"/>
              <a:gd name="T20" fmla="*/ 0 60000 65536"/>
              <a:gd name="T21" fmla="*/ 0 60000 65536"/>
              <a:gd name="T22" fmla="*/ 0 60000 65536"/>
              <a:gd name="T23" fmla="*/ 0 60000 65536"/>
              <a:gd name="T24" fmla="*/ 0 w 316"/>
              <a:gd name="T25" fmla="*/ 0 h 562"/>
              <a:gd name="T26" fmla="*/ 316 w 316"/>
              <a:gd name="T27" fmla="*/ 562 h 5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6" h="562">
                <a:moveTo>
                  <a:pt x="316" y="0"/>
                </a:moveTo>
                <a:cubicBezTo>
                  <a:pt x="310" y="6"/>
                  <a:pt x="302" y="11"/>
                  <a:pt x="298" y="19"/>
                </a:cubicBezTo>
                <a:cubicBezTo>
                  <a:pt x="290" y="36"/>
                  <a:pt x="280" y="74"/>
                  <a:pt x="280" y="74"/>
                </a:cubicBezTo>
                <a:cubicBezTo>
                  <a:pt x="273" y="186"/>
                  <a:pt x="280" y="332"/>
                  <a:pt x="152" y="375"/>
                </a:cubicBezTo>
                <a:cubicBezTo>
                  <a:pt x="138" y="389"/>
                  <a:pt x="116" y="395"/>
                  <a:pt x="106" y="412"/>
                </a:cubicBezTo>
                <a:cubicBezTo>
                  <a:pt x="96" y="427"/>
                  <a:pt x="76" y="506"/>
                  <a:pt x="60" y="522"/>
                </a:cubicBezTo>
                <a:cubicBezTo>
                  <a:pt x="45" y="537"/>
                  <a:pt x="24" y="546"/>
                  <a:pt x="6" y="558"/>
                </a:cubicBezTo>
                <a:cubicBezTo>
                  <a:pt x="0" y="562"/>
                  <a:pt x="18" y="552"/>
                  <a:pt x="24" y="549"/>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07529" name="Freeform 9">
            <a:extLst>
              <a:ext uri="{FF2B5EF4-FFF2-40B4-BE49-F238E27FC236}">
                <a16:creationId xmlns:a16="http://schemas.microsoft.com/office/drawing/2014/main" id="{877BCA8B-8FE8-4445-9CBE-1D67A47B5497}"/>
              </a:ext>
            </a:extLst>
          </p:cNvPr>
          <p:cNvSpPr>
            <a:spLocks/>
          </p:cNvSpPr>
          <p:nvPr/>
        </p:nvSpPr>
        <p:spPr bwMode="auto">
          <a:xfrm>
            <a:off x="3167063" y="2336800"/>
            <a:ext cx="1581150" cy="2235200"/>
          </a:xfrm>
          <a:custGeom>
            <a:avLst/>
            <a:gdLst>
              <a:gd name="T0" fmla="*/ 2147483647 w 996"/>
              <a:gd name="T1" fmla="*/ 2147483647 h 1408"/>
              <a:gd name="T2" fmla="*/ 2147483647 w 996"/>
              <a:gd name="T3" fmla="*/ 2147483647 h 1408"/>
              <a:gd name="T4" fmla="*/ 2147483647 w 996"/>
              <a:gd name="T5" fmla="*/ 2147483647 h 1408"/>
              <a:gd name="T6" fmla="*/ 2147483647 w 996"/>
              <a:gd name="T7" fmla="*/ 2147483647 h 1408"/>
              <a:gd name="T8" fmla="*/ 2147483647 w 996"/>
              <a:gd name="T9" fmla="*/ 2147483647 h 1408"/>
              <a:gd name="T10" fmla="*/ 2147483647 w 996"/>
              <a:gd name="T11" fmla="*/ 2147483647 h 1408"/>
              <a:gd name="T12" fmla="*/ 2147483647 w 996"/>
              <a:gd name="T13" fmla="*/ 2147483647 h 1408"/>
              <a:gd name="T14" fmla="*/ 2147483647 w 996"/>
              <a:gd name="T15" fmla="*/ 2147483647 h 1408"/>
              <a:gd name="T16" fmla="*/ 2147483647 w 996"/>
              <a:gd name="T17" fmla="*/ 0 h 1408"/>
              <a:gd name="T18" fmla="*/ 2147483647 w 996"/>
              <a:gd name="T19" fmla="*/ 2147483647 h 1408"/>
              <a:gd name="T20" fmla="*/ 2147483647 w 996"/>
              <a:gd name="T21" fmla="*/ 2147483647 h 1408"/>
              <a:gd name="T22" fmla="*/ 2147483647 w 996"/>
              <a:gd name="T23" fmla="*/ 2147483647 h 1408"/>
              <a:gd name="T24" fmla="*/ 2147483647 w 996"/>
              <a:gd name="T25" fmla="*/ 2147483647 h 1408"/>
              <a:gd name="T26" fmla="*/ 2147483647 w 996"/>
              <a:gd name="T27" fmla="*/ 2147483647 h 1408"/>
              <a:gd name="T28" fmla="*/ 2147483647 w 996"/>
              <a:gd name="T29" fmla="*/ 2147483647 h 1408"/>
              <a:gd name="T30" fmla="*/ 2147483647 w 996"/>
              <a:gd name="T31" fmla="*/ 2147483647 h 1408"/>
              <a:gd name="T32" fmla="*/ 2147483647 w 996"/>
              <a:gd name="T33" fmla="*/ 2147483647 h 1408"/>
              <a:gd name="T34" fmla="*/ 2147483647 w 996"/>
              <a:gd name="T35" fmla="*/ 2147483647 h 1408"/>
              <a:gd name="T36" fmla="*/ 2147483647 w 996"/>
              <a:gd name="T37" fmla="*/ 2147483647 h 1408"/>
              <a:gd name="T38" fmla="*/ 2147483647 w 996"/>
              <a:gd name="T39" fmla="*/ 2147483647 h 1408"/>
              <a:gd name="T40" fmla="*/ 2147483647 w 996"/>
              <a:gd name="T41" fmla="*/ 2147483647 h 1408"/>
              <a:gd name="T42" fmla="*/ 2147483647 w 996"/>
              <a:gd name="T43" fmla="*/ 2147483647 h 1408"/>
              <a:gd name="T44" fmla="*/ 2147483647 w 996"/>
              <a:gd name="T45" fmla="*/ 2147483647 h 1408"/>
              <a:gd name="T46" fmla="*/ 2147483647 w 996"/>
              <a:gd name="T47" fmla="*/ 2147483647 h 1408"/>
              <a:gd name="T48" fmla="*/ 2147483647 w 996"/>
              <a:gd name="T49" fmla="*/ 2147483647 h 1408"/>
              <a:gd name="T50" fmla="*/ 2147483647 w 996"/>
              <a:gd name="T51" fmla="*/ 2147483647 h 1408"/>
              <a:gd name="T52" fmla="*/ 2147483647 w 996"/>
              <a:gd name="T53" fmla="*/ 2147483647 h 14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96"/>
              <a:gd name="T82" fmla="*/ 0 h 1408"/>
              <a:gd name="T83" fmla="*/ 996 w 996"/>
              <a:gd name="T84" fmla="*/ 1408 h 14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96" h="1408">
                <a:moveTo>
                  <a:pt x="996" y="183"/>
                </a:moveTo>
                <a:cubicBezTo>
                  <a:pt x="987" y="182"/>
                  <a:pt x="929" y="175"/>
                  <a:pt x="913" y="165"/>
                </a:cubicBezTo>
                <a:cubicBezTo>
                  <a:pt x="906" y="160"/>
                  <a:pt x="903" y="150"/>
                  <a:pt x="895" y="146"/>
                </a:cubicBezTo>
                <a:cubicBezTo>
                  <a:pt x="878" y="137"/>
                  <a:pt x="840" y="128"/>
                  <a:pt x="840" y="128"/>
                </a:cubicBezTo>
                <a:cubicBezTo>
                  <a:pt x="824" y="117"/>
                  <a:pt x="812" y="100"/>
                  <a:pt x="795" y="91"/>
                </a:cubicBezTo>
                <a:cubicBezTo>
                  <a:pt x="778" y="82"/>
                  <a:pt x="740" y="73"/>
                  <a:pt x="740" y="73"/>
                </a:cubicBezTo>
                <a:cubicBezTo>
                  <a:pt x="685" y="21"/>
                  <a:pt x="761" y="87"/>
                  <a:pt x="694" y="46"/>
                </a:cubicBezTo>
                <a:cubicBezTo>
                  <a:pt x="685" y="40"/>
                  <a:pt x="668" y="14"/>
                  <a:pt x="657" y="9"/>
                </a:cubicBezTo>
                <a:cubicBezTo>
                  <a:pt x="643" y="3"/>
                  <a:pt x="627" y="3"/>
                  <a:pt x="612" y="0"/>
                </a:cubicBezTo>
                <a:cubicBezTo>
                  <a:pt x="594" y="6"/>
                  <a:pt x="570" y="11"/>
                  <a:pt x="557" y="27"/>
                </a:cubicBezTo>
                <a:cubicBezTo>
                  <a:pt x="551" y="35"/>
                  <a:pt x="553" y="47"/>
                  <a:pt x="548" y="55"/>
                </a:cubicBezTo>
                <a:cubicBezTo>
                  <a:pt x="536" y="75"/>
                  <a:pt x="522" y="75"/>
                  <a:pt x="502" y="82"/>
                </a:cubicBezTo>
                <a:cubicBezTo>
                  <a:pt x="469" y="117"/>
                  <a:pt x="442" y="155"/>
                  <a:pt x="411" y="192"/>
                </a:cubicBezTo>
                <a:cubicBezTo>
                  <a:pt x="387" y="221"/>
                  <a:pt x="350" y="236"/>
                  <a:pt x="328" y="265"/>
                </a:cubicBezTo>
                <a:cubicBezTo>
                  <a:pt x="266" y="348"/>
                  <a:pt x="316" y="297"/>
                  <a:pt x="273" y="338"/>
                </a:cubicBezTo>
                <a:cubicBezTo>
                  <a:pt x="241" y="438"/>
                  <a:pt x="291" y="290"/>
                  <a:pt x="246" y="393"/>
                </a:cubicBezTo>
                <a:cubicBezTo>
                  <a:pt x="227" y="436"/>
                  <a:pt x="231" y="463"/>
                  <a:pt x="200" y="494"/>
                </a:cubicBezTo>
                <a:cubicBezTo>
                  <a:pt x="195" y="515"/>
                  <a:pt x="182" y="536"/>
                  <a:pt x="182" y="558"/>
                </a:cubicBezTo>
                <a:cubicBezTo>
                  <a:pt x="182" y="622"/>
                  <a:pt x="213" y="680"/>
                  <a:pt x="228" y="741"/>
                </a:cubicBezTo>
                <a:cubicBezTo>
                  <a:pt x="225" y="805"/>
                  <a:pt x="231" y="870"/>
                  <a:pt x="219" y="933"/>
                </a:cubicBezTo>
                <a:cubicBezTo>
                  <a:pt x="217" y="943"/>
                  <a:pt x="200" y="938"/>
                  <a:pt x="191" y="942"/>
                </a:cubicBezTo>
                <a:cubicBezTo>
                  <a:pt x="161" y="957"/>
                  <a:pt x="150" y="976"/>
                  <a:pt x="118" y="987"/>
                </a:cubicBezTo>
                <a:cubicBezTo>
                  <a:pt x="112" y="993"/>
                  <a:pt x="107" y="1001"/>
                  <a:pt x="100" y="1006"/>
                </a:cubicBezTo>
                <a:cubicBezTo>
                  <a:pt x="92" y="1011"/>
                  <a:pt x="74" y="1005"/>
                  <a:pt x="72" y="1015"/>
                </a:cubicBezTo>
                <a:cubicBezTo>
                  <a:pt x="22" y="1311"/>
                  <a:pt x="116" y="1163"/>
                  <a:pt x="17" y="1262"/>
                </a:cubicBezTo>
                <a:cubicBezTo>
                  <a:pt x="0" y="1312"/>
                  <a:pt x="25" y="1324"/>
                  <a:pt x="54" y="1362"/>
                </a:cubicBezTo>
                <a:cubicBezTo>
                  <a:pt x="65" y="1377"/>
                  <a:pt x="91" y="1389"/>
                  <a:pt x="91" y="1408"/>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07530" name="Freeform 10">
            <a:extLst>
              <a:ext uri="{FF2B5EF4-FFF2-40B4-BE49-F238E27FC236}">
                <a16:creationId xmlns:a16="http://schemas.microsoft.com/office/drawing/2014/main" id="{DDE31AD1-017D-477F-B622-4C7C059E3FDA}"/>
              </a:ext>
            </a:extLst>
          </p:cNvPr>
          <p:cNvSpPr>
            <a:spLocks/>
          </p:cNvSpPr>
          <p:nvPr/>
        </p:nvSpPr>
        <p:spPr bwMode="auto">
          <a:xfrm>
            <a:off x="3135313" y="4586288"/>
            <a:ext cx="498475" cy="2017712"/>
          </a:xfrm>
          <a:custGeom>
            <a:avLst/>
            <a:gdLst>
              <a:gd name="T0" fmla="*/ 2147483647 w 314"/>
              <a:gd name="T1" fmla="*/ 0 h 1271"/>
              <a:gd name="T2" fmla="*/ 2147483647 w 314"/>
              <a:gd name="T3" fmla="*/ 2147483647 h 1271"/>
              <a:gd name="T4" fmla="*/ 2147483647 w 314"/>
              <a:gd name="T5" fmla="*/ 2147483647 h 1271"/>
              <a:gd name="T6" fmla="*/ 2147483647 w 314"/>
              <a:gd name="T7" fmla="*/ 2147483647 h 1271"/>
              <a:gd name="T8" fmla="*/ 2147483647 w 314"/>
              <a:gd name="T9" fmla="*/ 2147483647 h 1271"/>
              <a:gd name="T10" fmla="*/ 2147483647 w 314"/>
              <a:gd name="T11" fmla="*/ 2147483647 h 1271"/>
              <a:gd name="T12" fmla="*/ 2147483647 w 314"/>
              <a:gd name="T13" fmla="*/ 2147483647 h 1271"/>
              <a:gd name="T14" fmla="*/ 2147483647 w 314"/>
              <a:gd name="T15" fmla="*/ 2147483647 h 1271"/>
              <a:gd name="T16" fmla="*/ 2147483647 w 314"/>
              <a:gd name="T17" fmla="*/ 2147483647 h 1271"/>
              <a:gd name="T18" fmla="*/ 2147483647 w 314"/>
              <a:gd name="T19" fmla="*/ 2147483647 h 1271"/>
              <a:gd name="T20" fmla="*/ 2147483647 w 314"/>
              <a:gd name="T21" fmla="*/ 2147483647 h 1271"/>
              <a:gd name="T22" fmla="*/ 2147483647 w 314"/>
              <a:gd name="T23" fmla="*/ 2147483647 h 1271"/>
              <a:gd name="T24" fmla="*/ 2147483647 w 314"/>
              <a:gd name="T25" fmla="*/ 2147483647 h 1271"/>
              <a:gd name="T26" fmla="*/ 2147483647 w 314"/>
              <a:gd name="T27" fmla="*/ 2147483647 h 1271"/>
              <a:gd name="T28" fmla="*/ 2147483647 w 314"/>
              <a:gd name="T29" fmla="*/ 2147483647 h 1271"/>
              <a:gd name="T30" fmla="*/ 2147483647 w 314"/>
              <a:gd name="T31" fmla="*/ 2147483647 h 1271"/>
              <a:gd name="T32" fmla="*/ 2147483647 w 314"/>
              <a:gd name="T33" fmla="*/ 2147483647 h 1271"/>
              <a:gd name="T34" fmla="*/ 2147483647 w 314"/>
              <a:gd name="T35" fmla="*/ 2147483647 h 1271"/>
              <a:gd name="T36" fmla="*/ 2147483647 w 314"/>
              <a:gd name="T37" fmla="*/ 2147483647 h 1271"/>
              <a:gd name="T38" fmla="*/ 2147483647 w 314"/>
              <a:gd name="T39" fmla="*/ 2147483647 h 1271"/>
              <a:gd name="T40" fmla="*/ 2147483647 w 314"/>
              <a:gd name="T41" fmla="*/ 2147483647 h 1271"/>
              <a:gd name="T42" fmla="*/ 2147483647 w 314"/>
              <a:gd name="T43" fmla="*/ 2147483647 h 1271"/>
              <a:gd name="T44" fmla="*/ 0 w 314"/>
              <a:gd name="T45" fmla="*/ 2147483647 h 12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4"/>
              <a:gd name="T70" fmla="*/ 0 h 1271"/>
              <a:gd name="T71" fmla="*/ 314 w 314"/>
              <a:gd name="T72" fmla="*/ 1271 h 12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4" h="1271">
                <a:moveTo>
                  <a:pt x="119" y="0"/>
                </a:moveTo>
                <a:cubicBezTo>
                  <a:pt x="125" y="9"/>
                  <a:pt x="129" y="20"/>
                  <a:pt x="137" y="28"/>
                </a:cubicBezTo>
                <a:cubicBezTo>
                  <a:pt x="145" y="36"/>
                  <a:pt x="157" y="38"/>
                  <a:pt x="164" y="46"/>
                </a:cubicBezTo>
                <a:cubicBezTo>
                  <a:pt x="170" y="53"/>
                  <a:pt x="169" y="65"/>
                  <a:pt x="174" y="73"/>
                </a:cubicBezTo>
                <a:cubicBezTo>
                  <a:pt x="179" y="80"/>
                  <a:pt x="186" y="86"/>
                  <a:pt x="192" y="92"/>
                </a:cubicBezTo>
                <a:cubicBezTo>
                  <a:pt x="198" y="110"/>
                  <a:pt x="204" y="128"/>
                  <a:pt x="210" y="146"/>
                </a:cubicBezTo>
                <a:cubicBezTo>
                  <a:pt x="213" y="155"/>
                  <a:pt x="216" y="165"/>
                  <a:pt x="219" y="174"/>
                </a:cubicBezTo>
                <a:cubicBezTo>
                  <a:pt x="222" y="183"/>
                  <a:pt x="228" y="201"/>
                  <a:pt x="228" y="201"/>
                </a:cubicBezTo>
                <a:cubicBezTo>
                  <a:pt x="225" y="229"/>
                  <a:pt x="228" y="258"/>
                  <a:pt x="219" y="284"/>
                </a:cubicBezTo>
                <a:cubicBezTo>
                  <a:pt x="212" y="305"/>
                  <a:pt x="183" y="338"/>
                  <a:pt x="183" y="338"/>
                </a:cubicBezTo>
                <a:cubicBezTo>
                  <a:pt x="164" y="398"/>
                  <a:pt x="191" y="340"/>
                  <a:pt x="146" y="375"/>
                </a:cubicBezTo>
                <a:cubicBezTo>
                  <a:pt x="131" y="387"/>
                  <a:pt x="123" y="407"/>
                  <a:pt x="110" y="421"/>
                </a:cubicBezTo>
                <a:cubicBezTo>
                  <a:pt x="133" y="456"/>
                  <a:pt x="149" y="457"/>
                  <a:pt x="183" y="476"/>
                </a:cubicBezTo>
                <a:cubicBezTo>
                  <a:pt x="202" y="487"/>
                  <a:pt x="238" y="512"/>
                  <a:pt x="238" y="512"/>
                </a:cubicBezTo>
                <a:cubicBezTo>
                  <a:pt x="257" y="541"/>
                  <a:pt x="277" y="553"/>
                  <a:pt x="302" y="576"/>
                </a:cubicBezTo>
                <a:cubicBezTo>
                  <a:pt x="314" y="612"/>
                  <a:pt x="310" y="623"/>
                  <a:pt x="283" y="649"/>
                </a:cubicBezTo>
                <a:cubicBezTo>
                  <a:pt x="268" y="693"/>
                  <a:pt x="258" y="720"/>
                  <a:pt x="238" y="759"/>
                </a:cubicBezTo>
                <a:cubicBezTo>
                  <a:pt x="220" y="795"/>
                  <a:pt x="220" y="830"/>
                  <a:pt x="192" y="860"/>
                </a:cubicBezTo>
                <a:cubicBezTo>
                  <a:pt x="173" y="917"/>
                  <a:pt x="145" y="964"/>
                  <a:pt x="100" y="1006"/>
                </a:cubicBezTo>
                <a:cubicBezTo>
                  <a:pt x="79" y="1071"/>
                  <a:pt x="93" y="1045"/>
                  <a:pt x="64" y="1088"/>
                </a:cubicBezTo>
                <a:cubicBezTo>
                  <a:pt x="61" y="1097"/>
                  <a:pt x="60" y="1108"/>
                  <a:pt x="55" y="1116"/>
                </a:cubicBezTo>
                <a:cubicBezTo>
                  <a:pt x="50" y="1123"/>
                  <a:pt x="40" y="1126"/>
                  <a:pt x="36" y="1134"/>
                </a:cubicBezTo>
                <a:cubicBezTo>
                  <a:pt x="17" y="1172"/>
                  <a:pt x="0" y="1227"/>
                  <a:pt x="0" y="1271"/>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07531" name="Freeform 11">
            <a:extLst>
              <a:ext uri="{FF2B5EF4-FFF2-40B4-BE49-F238E27FC236}">
                <a16:creationId xmlns:a16="http://schemas.microsoft.com/office/drawing/2014/main" id="{7D442BE4-51C2-459A-9B0F-48A57393B115}"/>
              </a:ext>
            </a:extLst>
          </p:cNvPr>
          <p:cNvSpPr>
            <a:spLocks/>
          </p:cNvSpPr>
          <p:nvPr/>
        </p:nvSpPr>
        <p:spPr bwMode="auto">
          <a:xfrm>
            <a:off x="3163888" y="4295775"/>
            <a:ext cx="1800225" cy="2265363"/>
          </a:xfrm>
          <a:custGeom>
            <a:avLst/>
            <a:gdLst>
              <a:gd name="T0" fmla="*/ 2147483647 w 1134"/>
              <a:gd name="T1" fmla="*/ 0 h 1427"/>
              <a:gd name="T2" fmla="*/ 2147483647 w 1134"/>
              <a:gd name="T3" fmla="*/ 2147483647 h 1427"/>
              <a:gd name="T4" fmla="*/ 2147483647 w 1134"/>
              <a:gd name="T5" fmla="*/ 2147483647 h 1427"/>
              <a:gd name="T6" fmla="*/ 2147483647 w 1134"/>
              <a:gd name="T7" fmla="*/ 2147483647 h 1427"/>
              <a:gd name="T8" fmla="*/ 2147483647 w 1134"/>
              <a:gd name="T9" fmla="*/ 2147483647 h 1427"/>
              <a:gd name="T10" fmla="*/ 2147483647 w 1134"/>
              <a:gd name="T11" fmla="*/ 2147483647 h 1427"/>
              <a:gd name="T12" fmla="*/ 2147483647 w 1134"/>
              <a:gd name="T13" fmla="*/ 2147483647 h 1427"/>
              <a:gd name="T14" fmla="*/ 2147483647 w 1134"/>
              <a:gd name="T15" fmla="*/ 2147483647 h 1427"/>
              <a:gd name="T16" fmla="*/ 2147483647 w 1134"/>
              <a:gd name="T17" fmla="*/ 2147483647 h 1427"/>
              <a:gd name="T18" fmla="*/ 2147483647 w 1134"/>
              <a:gd name="T19" fmla="*/ 2147483647 h 1427"/>
              <a:gd name="T20" fmla="*/ 2147483647 w 1134"/>
              <a:gd name="T21" fmla="*/ 2147483647 h 1427"/>
              <a:gd name="T22" fmla="*/ 2147483647 w 1134"/>
              <a:gd name="T23" fmla="*/ 2147483647 h 1427"/>
              <a:gd name="T24" fmla="*/ 2147483647 w 1134"/>
              <a:gd name="T25" fmla="*/ 2147483647 h 1427"/>
              <a:gd name="T26" fmla="*/ 2147483647 w 1134"/>
              <a:gd name="T27" fmla="*/ 2147483647 h 1427"/>
              <a:gd name="T28" fmla="*/ 2147483647 w 1134"/>
              <a:gd name="T29" fmla="*/ 2147483647 h 1427"/>
              <a:gd name="T30" fmla="*/ 2147483647 w 1134"/>
              <a:gd name="T31" fmla="*/ 2147483647 h 1427"/>
              <a:gd name="T32" fmla="*/ 2147483647 w 1134"/>
              <a:gd name="T33" fmla="*/ 2147483647 h 1427"/>
              <a:gd name="T34" fmla="*/ 2147483647 w 1134"/>
              <a:gd name="T35" fmla="*/ 2147483647 h 1427"/>
              <a:gd name="T36" fmla="*/ 2147483647 w 1134"/>
              <a:gd name="T37" fmla="*/ 2147483647 h 1427"/>
              <a:gd name="T38" fmla="*/ 2147483647 w 1134"/>
              <a:gd name="T39" fmla="*/ 2147483647 h 1427"/>
              <a:gd name="T40" fmla="*/ 2147483647 w 1134"/>
              <a:gd name="T41" fmla="*/ 2147483647 h 1427"/>
              <a:gd name="T42" fmla="*/ 2147483647 w 1134"/>
              <a:gd name="T43" fmla="*/ 2147483647 h 1427"/>
              <a:gd name="T44" fmla="*/ 0 w 1134"/>
              <a:gd name="T45" fmla="*/ 2147483647 h 14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4"/>
              <a:gd name="T70" fmla="*/ 0 h 1427"/>
              <a:gd name="T71" fmla="*/ 1134 w 1134"/>
              <a:gd name="T72" fmla="*/ 1427 h 14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4" h="1427">
                <a:moveTo>
                  <a:pt x="1134" y="0"/>
                </a:moveTo>
                <a:cubicBezTo>
                  <a:pt x="1113" y="63"/>
                  <a:pt x="1130" y="42"/>
                  <a:pt x="1097" y="73"/>
                </a:cubicBezTo>
                <a:cubicBezTo>
                  <a:pt x="1084" y="113"/>
                  <a:pt x="1063" y="137"/>
                  <a:pt x="1033" y="165"/>
                </a:cubicBezTo>
                <a:cubicBezTo>
                  <a:pt x="1010" y="235"/>
                  <a:pt x="1009" y="190"/>
                  <a:pt x="951" y="229"/>
                </a:cubicBezTo>
                <a:cubicBezTo>
                  <a:pt x="917" y="252"/>
                  <a:pt x="932" y="240"/>
                  <a:pt x="905" y="265"/>
                </a:cubicBezTo>
                <a:cubicBezTo>
                  <a:pt x="886" y="323"/>
                  <a:pt x="877" y="394"/>
                  <a:pt x="924" y="439"/>
                </a:cubicBezTo>
                <a:cubicBezTo>
                  <a:pt x="956" y="539"/>
                  <a:pt x="906" y="391"/>
                  <a:pt x="951" y="494"/>
                </a:cubicBezTo>
                <a:cubicBezTo>
                  <a:pt x="959" y="512"/>
                  <a:pt x="969" y="549"/>
                  <a:pt x="969" y="549"/>
                </a:cubicBezTo>
                <a:cubicBezTo>
                  <a:pt x="957" y="611"/>
                  <a:pt x="949" y="644"/>
                  <a:pt x="905" y="686"/>
                </a:cubicBezTo>
                <a:cubicBezTo>
                  <a:pt x="894" y="718"/>
                  <a:pt x="875" y="730"/>
                  <a:pt x="860" y="759"/>
                </a:cubicBezTo>
                <a:cubicBezTo>
                  <a:pt x="846" y="787"/>
                  <a:pt x="856" y="790"/>
                  <a:pt x="832" y="814"/>
                </a:cubicBezTo>
                <a:cubicBezTo>
                  <a:pt x="800" y="846"/>
                  <a:pt x="736" y="853"/>
                  <a:pt x="695" y="860"/>
                </a:cubicBezTo>
                <a:cubicBezTo>
                  <a:pt x="677" y="866"/>
                  <a:pt x="658" y="872"/>
                  <a:pt x="640" y="878"/>
                </a:cubicBezTo>
                <a:cubicBezTo>
                  <a:pt x="631" y="881"/>
                  <a:pt x="613" y="887"/>
                  <a:pt x="613" y="887"/>
                </a:cubicBezTo>
                <a:cubicBezTo>
                  <a:pt x="580" y="919"/>
                  <a:pt x="544" y="946"/>
                  <a:pt x="512" y="979"/>
                </a:cubicBezTo>
                <a:cubicBezTo>
                  <a:pt x="493" y="1035"/>
                  <a:pt x="462" y="1084"/>
                  <a:pt x="448" y="1143"/>
                </a:cubicBezTo>
                <a:cubicBezTo>
                  <a:pt x="437" y="1188"/>
                  <a:pt x="447" y="1202"/>
                  <a:pt x="402" y="1216"/>
                </a:cubicBezTo>
                <a:cubicBezTo>
                  <a:pt x="384" y="1210"/>
                  <a:pt x="366" y="1204"/>
                  <a:pt x="348" y="1198"/>
                </a:cubicBezTo>
                <a:cubicBezTo>
                  <a:pt x="330" y="1192"/>
                  <a:pt x="293" y="1216"/>
                  <a:pt x="293" y="1216"/>
                </a:cubicBezTo>
                <a:cubicBezTo>
                  <a:pt x="267" y="1242"/>
                  <a:pt x="227" y="1260"/>
                  <a:pt x="192" y="1271"/>
                </a:cubicBezTo>
                <a:cubicBezTo>
                  <a:pt x="145" y="1302"/>
                  <a:pt x="99" y="1343"/>
                  <a:pt x="46" y="1363"/>
                </a:cubicBezTo>
                <a:cubicBezTo>
                  <a:pt x="34" y="1400"/>
                  <a:pt x="45" y="1381"/>
                  <a:pt x="18" y="1408"/>
                </a:cubicBezTo>
                <a:cubicBezTo>
                  <a:pt x="12" y="1414"/>
                  <a:pt x="0" y="1427"/>
                  <a:pt x="0" y="1427"/>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07532" name="Oval 12">
            <a:extLst>
              <a:ext uri="{FF2B5EF4-FFF2-40B4-BE49-F238E27FC236}">
                <a16:creationId xmlns:a16="http://schemas.microsoft.com/office/drawing/2014/main" id="{B9E787BF-7EB5-4B0E-AF4E-157F31F659EE}"/>
              </a:ext>
            </a:extLst>
          </p:cNvPr>
          <p:cNvSpPr>
            <a:spLocks noChangeArrowheads="1"/>
          </p:cNvSpPr>
          <p:nvPr/>
        </p:nvSpPr>
        <p:spPr bwMode="auto">
          <a:xfrm>
            <a:off x="3200400" y="6248400"/>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7533" name="Text Box 13">
            <a:extLst>
              <a:ext uri="{FF2B5EF4-FFF2-40B4-BE49-F238E27FC236}">
                <a16:creationId xmlns:a16="http://schemas.microsoft.com/office/drawing/2014/main" id="{DAC56632-BEE6-4D94-A1C6-91F310EB47FD}"/>
              </a:ext>
            </a:extLst>
          </p:cNvPr>
          <p:cNvSpPr txBox="1">
            <a:spLocks noChangeArrowheads="1"/>
          </p:cNvSpPr>
          <p:nvPr/>
        </p:nvSpPr>
        <p:spPr bwMode="auto">
          <a:xfrm>
            <a:off x="5334000" y="2057400"/>
            <a:ext cx="838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10%</a:t>
            </a:r>
          </a:p>
        </p:txBody>
      </p:sp>
      <p:sp>
        <p:nvSpPr>
          <p:cNvPr id="107534" name="Text Box 14">
            <a:extLst>
              <a:ext uri="{FF2B5EF4-FFF2-40B4-BE49-F238E27FC236}">
                <a16:creationId xmlns:a16="http://schemas.microsoft.com/office/drawing/2014/main" id="{7BB7EDCC-9E1D-4A51-BAA2-5086D190AAC8}"/>
              </a:ext>
            </a:extLst>
          </p:cNvPr>
          <p:cNvSpPr txBox="1">
            <a:spLocks noChangeArrowheads="1"/>
          </p:cNvSpPr>
          <p:nvPr/>
        </p:nvSpPr>
        <p:spPr bwMode="auto">
          <a:xfrm>
            <a:off x="3657600" y="3276600"/>
            <a:ext cx="762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8%</a:t>
            </a:r>
          </a:p>
        </p:txBody>
      </p:sp>
      <p:sp>
        <p:nvSpPr>
          <p:cNvPr id="107535" name="Text Box 15">
            <a:extLst>
              <a:ext uri="{FF2B5EF4-FFF2-40B4-BE49-F238E27FC236}">
                <a16:creationId xmlns:a16="http://schemas.microsoft.com/office/drawing/2014/main" id="{E574A5B1-1A49-4D25-9D54-6828A62518F2}"/>
              </a:ext>
            </a:extLst>
          </p:cNvPr>
          <p:cNvSpPr txBox="1">
            <a:spLocks noChangeArrowheads="1"/>
          </p:cNvSpPr>
          <p:nvPr/>
        </p:nvSpPr>
        <p:spPr bwMode="auto">
          <a:xfrm>
            <a:off x="2438400" y="4953000"/>
            <a:ext cx="838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7%</a:t>
            </a:r>
          </a:p>
        </p:txBody>
      </p:sp>
      <p:sp>
        <p:nvSpPr>
          <p:cNvPr id="107536" name="Text Box 16">
            <a:extLst>
              <a:ext uri="{FF2B5EF4-FFF2-40B4-BE49-F238E27FC236}">
                <a16:creationId xmlns:a16="http://schemas.microsoft.com/office/drawing/2014/main" id="{5926E508-E9DC-4124-86F7-8FBF2FC1F2C3}"/>
              </a:ext>
            </a:extLst>
          </p:cNvPr>
          <p:cNvSpPr txBox="1">
            <a:spLocks noChangeArrowheads="1"/>
          </p:cNvSpPr>
          <p:nvPr/>
        </p:nvSpPr>
        <p:spPr bwMode="auto">
          <a:xfrm>
            <a:off x="4648200" y="5562600"/>
            <a:ext cx="609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9%</a:t>
            </a:r>
          </a:p>
        </p:txBody>
      </p:sp>
      <p:sp>
        <p:nvSpPr>
          <p:cNvPr id="107537" name="Text Box 17">
            <a:extLst>
              <a:ext uri="{FF2B5EF4-FFF2-40B4-BE49-F238E27FC236}">
                <a16:creationId xmlns:a16="http://schemas.microsoft.com/office/drawing/2014/main" id="{620A6718-71CA-434F-B4D7-64D966005FBA}"/>
              </a:ext>
            </a:extLst>
          </p:cNvPr>
          <p:cNvSpPr txBox="1">
            <a:spLocks noChangeArrowheads="1"/>
          </p:cNvSpPr>
          <p:nvPr/>
        </p:nvSpPr>
        <p:spPr bwMode="auto">
          <a:xfrm>
            <a:off x="5867400" y="4191000"/>
            <a:ext cx="762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7%</a:t>
            </a:r>
          </a:p>
        </p:txBody>
      </p:sp>
      <p:sp>
        <p:nvSpPr>
          <p:cNvPr id="107538" name="Text Box 18">
            <a:extLst>
              <a:ext uri="{FF2B5EF4-FFF2-40B4-BE49-F238E27FC236}">
                <a16:creationId xmlns:a16="http://schemas.microsoft.com/office/drawing/2014/main" id="{71218E9C-197B-4F0F-95EA-A7DFB17E3DF4}"/>
              </a:ext>
            </a:extLst>
          </p:cNvPr>
          <p:cNvSpPr txBox="1">
            <a:spLocks noChangeArrowheads="1"/>
          </p:cNvSpPr>
          <p:nvPr/>
        </p:nvSpPr>
        <p:spPr bwMode="auto">
          <a:xfrm>
            <a:off x="7543800" y="6019800"/>
            <a:ext cx="685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6%</a:t>
            </a:r>
          </a:p>
        </p:txBody>
      </p:sp>
      <p:sp>
        <p:nvSpPr>
          <p:cNvPr id="279571" name="Freeform 19">
            <a:extLst>
              <a:ext uri="{FF2B5EF4-FFF2-40B4-BE49-F238E27FC236}">
                <a16:creationId xmlns:a16="http://schemas.microsoft.com/office/drawing/2014/main" id="{62236DF8-142F-46FC-87DD-F0BCFFB706CD}"/>
              </a:ext>
            </a:extLst>
          </p:cNvPr>
          <p:cNvSpPr>
            <a:spLocks/>
          </p:cNvSpPr>
          <p:nvPr/>
        </p:nvSpPr>
        <p:spPr bwMode="auto">
          <a:xfrm>
            <a:off x="5008563" y="3933825"/>
            <a:ext cx="942975" cy="666750"/>
          </a:xfrm>
          <a:custGeom>
            <a:avLst/>
            <a:gdLst>
              <a:gd name="T0" fmla="*/ 0 w 595"/>
              <a:gd name="T1" fmla="*/ 2147483647 h 420"/>
              <a:gd name="T2" fmla="*/ 2147483647 w 595"/>
              <a:gd name="T3" fmla="*/ 2147483647 h 420"/>
              <a:gd name="T4" fmla="*/ 2147483647 w 595"/>
              <a:gd name="T5" fmla="*/ 0 h 420"/>
              <a:gd name="T6" fmla="*/ 2147483647 w 595"/>
              <a:gd name="T7" fmla="*/ 2147483647 h 420"/>
              <a:gd name="T8" fmla="*/ 2147483647 w 595"/>
              <a:gd name="T9" fmla="*/ 2147483647 h 420"/>
              <a:gd name="T10" fmla="*/ 2147483647 w 595"/>
              <a:gd name="T11" fmla="*/ 2147483647 h 420"/>
              <a:gd name="T12" fmla="*/ 2147483647 w 595"/>
              <a:gd name="T13" fmla="*/ 2147483647 h 420"/>
              <a:gd name="T14" fmla="*/ 2147483647 w 595"/>
              <a:gd name="T15" fmla="*/ 2147483647 h 420"/>
              <a:gd name="T16" fmla="*/ 2147483647 w 595"/>
              <a:gd name="T17" fmla="*/ 2147483647 h 420"/>
              <a:gd name="T18" fmla="*/ 2147483647 w 595"/>
              <a:gd name="T19" fmla="*/ 2147483647 h 4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5"/>
              <a:gd name="T31" fmla="*/ 0 h 420"/>
              <a:gd name="T32" fmla="*/ 595 w 595"/>
              <a:gd name="T33" fmla="*/ 420 h 4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5" h="420">
                <a:moveTo>
                  <a:pt x="0" y="210"/>
                </a:moveTo>
                <a:cubicBezTo>
                  <a:pt x="15" y="166"/>
                  <a:pt x="50" y="151"/>
                  <a:pt x="83" y="119"/>
                </a:cubicBezTo>
                <a:cubicBezTo>
                  <a:pt x="104" y="54"/>
                  <a:pt x="148" y="20"/>
                  <a:pt x="211" y="0"/>
                </a:cubicBezTo>
                <a:cubicBezTo>
                  <a:pt x="300" y="15"/>
                  <a:pt x="297" y="27"/>
                  <a:pt x="366" y="73"/>
                </a:cubicBezTo>
                <a:cubicBezTo>
                  <a:pt x="377" y="89"/>
                  <a:pt x="394" y="101"/>
                  <a:pt x="403" y="119"/>
                </a:cubicBezTo>
                <a:cubicBezTo>
                  <a:pt x="447" y="206"/>
                  <a:pt x="397" y="148"/>
                  <a:pt x="439" y="192"/>
                </a:cubicBezTo>
                <a:cubicBezTo>
                  <a:pt x="458" y="250"/>
                  <a:pt x="455" y="251"/>
                  <a:pt x="503" y="283"/>
                </a:cubicBezTo>
                <a:cubicBezTo>
                  <a:pt x="533" y="330"/>
                  <a:pt x="538" y="322"/>
                  <a:pt x="558" y="384"/>
                </a:cubicBezTo>
                <a:cubicBezTo>
                  <a:pt x="561" y="393"/>
                  <a:pt x="558" y="408"/>
                  <a:pt x="567" y="411"/>
                </a:cubicBezTo>
                <a:cubicBezTo>
                  <a:pt x="576" y="414"/>
                  <a:pt x="595" y="420"/>
                  <a:pt x="595" y="42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9572" name="Freeform 20">
            <a:extLst>
              <a:ext uri="{FF2B5EF4-FFF2-40B4-BE49-F238E27FC236}">
                <a16:creationId xmlns:a16="http://schemas.microsoft.com/office/drawing/2014/main" id="{ABDED9C9-48E0-4B89-BCA3-976AA79B7720}"/>
              </a:ext>
            </a:extLst>
          </p:cNvPr>
          <p:cNvSpPr>
            <a:spLocks/>
          </p:cNvSpPr>
          <p:nvPr/>
        </p:nvSpPr>
        <p:spPr bwMode="auto">
          <a:xfrm>
            <a:off x="5935663" y="4589463"/>
            <a:ext cx="1422400" cy="301625"/>
          </a:xfrm>
          <a:custGeom>
            <a:avLst/>
            <a:gdLst>
              <a:gd name="T0" fmla="*/ 2147483647 w 896"/>
              <a:gd name="T1" fmla="*/ 2147483647 h 190"/>
              <a:gd name="T2" fmla="*/ 2147483647 w 896"/>
              <a:gd name="T3" fmla="*/ 2147483647 h 190"/>
              <a:gd name="T4" fmla="*/ 2147483647 w 896"/>
              <a:gd name="T5" fmla="*/ 2147483647 h 190"/>
              <a:gd name="T6" fmla="*/ 2147483647 w 896"/>
              <a:gd name="T7" fmla="*/ 2147483647 h 190"/>
              <a:gd name="T8" fmla="*/ 2147483647 w 896"/>
              <a:gd name="T9" fmla="*/ 2147483647 h 190"/>
              <a:gd name="T10" fmla="*/ 2147483647 w 896"/>
              <a:gd name="T11" fmla="*/ 2147483647 h 190"/>
              <a:gd name="T12" fmla="*/ 2147483647 w 896"/>
              <a:gd name="T13" fmla="*/ 2147483647 h 190"/>
              <a:gd name="T14" fmla="*/ 2147483647 w 896"/>
              <a:gd name="T15" fmla="*/ 2147483647 h 190"/>
              <a:gd name="T16" fmla="*/ 2147483647 w 896"/>
              <a:gd name="T17" fmla="*/ 2147483647 h 190"/>
              <a:gd name="T18" fmla="*/ 2147483647 w 896"/>
              <a:gd name="T19" fmla="*/ 2147483647 h 190"/>
              <a:gd name="T20" fmla="*/ 0 w 896"/>
              <a:gd name="T21" fmla="*/ 2147483647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6"/>
              <a:gd name="T34" fmla="*/ 0 h 190"/>
              <a:gd name="T35" fmla="*/ 896 w 896"/>
              <a:gd name="T36" fmla="*/ 190 h 1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6" h="190">
                <a:moveTo>
                  <a:pt x="896" y="44"/>
                </a:moveTo>
                <a:cubicBezTo>
                  <a:pt x="802" y="32"/>
                  <a:pt x="848" y="43"/>
                  <a:pt x="768" y="16"/>
                </a:cubicBezTo>
                <a:cubicBezTo>
                  <a:pt x="759" y="13"/>
                  <a:pt x="741" y="7"/>
                  <a:pt x="741" y="7"/>
                </a:cubicBezTo>
                <a:cubicBezTo>
                  <a:pt x="645" y="13"/>
                  <a:pt x="615" y="0"/>
                  <a:pt x="549" y="44"/>
                </a:cubicBezTo>
                <a:cubicBezTo>
                  <a:pt x="515" y="95"/>
                  <a:pt x="535" y="167"/>
                  <a:pt x="467" y="190"/>
                </a:cubicBezTo>
                <a:cubicBezTo>
                  <a:pt x="439" y="181"/>
                  <a:pt x="436" y="183"/>
                  <a:pt x="412" y="163"/>
                </a:cubicBezTo>
                <a:cubicBezTo>
                  <a:pt x="406" y="158"/>
                  <a:pt x="382" y="130"/>
                  <a:pt x="375" y="126"/>
                </a:cubicBezTo>
                <a:cubicBezTo>
                  <a:pt x="358" y="118"/>
                  <a:pt x="338" y="114"/>
                  <a:pt x="320" y="108"/>
                </a:cubicBezTo>
                <a:cubicBezTo>
                  <a:pt x="311" y="105"/>
                  <a:pt x="293" y="99"/>
                  <a:pt x="293" y="99"/>
                </a:cubicBezTo>
                <a:cubicBezTo>
                  <a:pt x="259" y="63"/>
                  <a:pt x="218" y="65"/>
                  <a:pt x="174" y="53"/>
                </a:cubicBezTo>
                <a:cubicBezTo>
                  <a:pt x="87" y="30"/>
                  <a:pt x="99" y="26"/>
                  <a:pt x="0" y="26"/>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9573" name="Freeform 21">
            <a:extLst>
              <a:ext uri="{FF2B5EF4-FFF2-40B4-BE49-F238E27FC236}">
                <a16:creationId xmlns:a16="http://schemas.microsoft.com/office/drawing/2014/main" id="{E2197704-EA60-403D-8257-8123C5F1EC5C}"/>
              </a:ext>
            </a:extLst>
          </p:cNvPr>
          <p:cNvSpPr>
            <a:spLocks/>
          </p:cNvSpPr>
          <p:nvPr/>
        </p:nvSpPr>
        <p:spPr bwMode="auto">
          <a:xfrm>
            <a:off x="7053263" y="4716463"/>
            <a:ext cx="717550" cy="1641475"/>
          </a:xfrm>
          <a:custGeom>
            <a:avLst/>
            <a:gdLst>
              <a:gd name="T0" fmla="*/ 2147483647 w 452"/>
              <a:gd name="T1" fmla="*/ 0 h 1034"/>
              <a:gd name="T2" fmla="*/ 2147483647 w 452"/>
              <a:gd name="T3" fmla="*/ 2147483647 h 1034"/>
              <a:gd name="T4" fmla="*/ 2147483647 w 452"/>
              <a:gd name="T5" fmla="*/ 2147483647 h 1034"/>
              <a:gd name="T6" fmla="*/ 2147483647 w 452"/>
              <a:gd name="T7" fmla="*/ 2147483647 h 1034"/>
              <a:gd name="T8" fmla="*/ 2147483647 w 452"/>
              <a:gd name="T9" fmla="*/ 2147483647 h 1034"/>
              <a:gd name="T10" fmla="*/ 2147483647 w 452"/>
              <a:gd name="T11" fmla="*/ 2147483647 h 1034"/>
              <a:gd name="T12" fmla="*/ 2147483647 w 452"/>
              <a:gd name="T13" fmla="*/ 2147483647 h 1034"/>
              <a:gd name="T14" fmla="*/ 2147483647 w 452"/>
              <a:gd name="T15" fmla="*/ 2147483647 h 1034"/>
              <a:gd name="T16" fmla="*/ 2147483647 w 452"/>
              <a:gd name="T17" fmla="*/ 2147483647 h 1034"/>
              <a:gd name="T18" fmla="*/ 2147483647 w 452"/>
              <a:gd name="T19" fmla="*/ 2147483647 h 1034"/>
              <a:gd name="T20" fmla="*/ 2147483647 w 452"/>
              <a:gd name="T21" fmla="*/ 2147483647 h 1034"/>
              <a:gd name="T22" fmla="*/ 2147483647 w 452"/>
              <a:gd name="T23" fmla="*/ 2147483647 h 1034"/>
              <a:gd name="T24" fmla="*/ 2147483647 w 452"/>
              <a:gd name="T25" fmla="*/ 2147483647 h 1034"/>
              <a:gd name="T26" fmla="*/ 0 w 452"/>
              <a:gd name="T27" fmla="*/ 2147483647 h 10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2"/>
              <a:gd name="T43" fmla="*/ 0 h 1034"/>
              <a:gd name="T44" fmla="*/ 452 w 452"/>
              <a:gd name="T45" fmla="*/ 1034 h 10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2" h="1034">
                <a:moveTo>
                  <a:pt x="229" y="0"/>
                </a:moveTo>
                <a:cubicBezTo>
                  <a:pt x="241" y="37"/>
                  <a:pt x="257" y="43"/>
                  <a:pt x="293" y="55"/>
                </a:cubicBezTo>
                <a:cubicBezTo>
                  <a:pt x="319" y="82"/>
                  <a:pt x="340" y="111"/>
                  <a:pt x="366" y="138"/>
                </a:cubicBezTo>
                <a:cubicBezTo>
                  <a:pt x="383" y="190"/>
                  <a:pt x="374" y="242"/>
                  <a:pt x="357" y="293"/>
                </a:cubicBezTo>
                <a:cubicBezTo>
                  <a:pt x="370" y="386"/>
                  <a:pt x="361" y="340"/>
                  <a:pt x="412" y="394"/>
                </a:cubicBezTo>
                <a:cubicBezTo>
                  <a:pt x="432" y="455"/>
                  <a:pt x="452" y="545"/>
                  <a:pt x="384" y="586"/>
                </a:cubicBezTo>
                <a:cubicBezTo>
                  <a:pt x="376" y="591"/>
                  <a:pt x="365" y="591"/>
                  <a:pt x="357" y="595"/>
                </a:cubicBezTo>
                <a:cubicBezTo>
                  <a:pt x="347" y="600"/>
                  <a:pt x="339" y="607"/>
                  <a:pt x="330" y="613"/>
                </a:cubicBezTo>
                <a:cubicBezTo>
                  <a:pt x="313" y="659"/>
                  <a:pt x="252" y="705"/>
                  <a:pt x="211" y="732"/>
                </a:cubicBezTo>
                <a:cubicBezTo>
                  <a:pt x="198" y="799"/>
                  <a:pt x="169" y="849"/>
                  <a:pt x="119" y="896"/>
                </a:cubicBezTo>
                <a:cubicBezTo>
                  <a:pt x="109" y="927"/>
                  <a:pt x="96" y="946"/>
                  <a:pt x="74" y="970"/>
                </a:cubicBezTo>
                <a:cubicBezTo>
                  <a:pt x="71" y="979"/>
                  <a:pt x="71" y="990"/>
                  <a:pt x="64" y="997"/>
                </a:cubicBezTo>
                <a:cubicBezTo>
                  <a:pt x="57" y="1004"/>
                  <a:pt x="45" y="1002"/>
                  <a:pt x="37" y="1006"/>
                </a:cubicBezTo>
                <a:cubicBezTo>
                  <a:pt x="16" y="1016"/>
                  <a:pt x="13" y="1021"/>
                  <a:pt x="0" y="1034"/>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9574" name="Freeform 22">
            <a:extLst>
              <a:ext uri="{FF2B5EF4-FFF2-40B4-BE49-F238E27FC236}">
                <a16:creationId xmlns:a16="http://schemas.microsoft.com/office/drawing/2014/main" id="{BD0D0C56-019D-4789-8E62-74B21EE39C1C}"/>
              </a:ext>
            </a:extLst>
          </p:cNvPr>
          <p:cNvSpPr>
            <a:spLocks/>
          </p:cNvSpPr>
          <p:nvPr/>
        </p:nvSpPr>
        <p:spPr bwMode="auto">
          <a:xfrm>
            <a:off x="5805488" y="6410325"/>
            <a:ext cx="1204912" cy="455613"/>
          </a:xfrm>
          <a:custGeom>
            <a:avLst/>
            <a:gdLst>
              <a:gd name="T0" fmla="*/ 0 w 759"/>
              <a:gd name="T1" fmla="*/ 2147483647 h 287"/>
              <a:gd name="T2" fmla="*/ 2147483647 w 759"/>
              <a:gd name="T3" fmla="*/ 2147483647 h 287"/>
              <a:gd name="T4" fmla="*/ 2147483647 w 759"/>
              <a:gd name="T5" fmla="*/ 2147483647 h 287"/>
              <a:gd name="T6" fmla="*/ 2147483647 w 759"/>
              <a:gd name="T7" fmla="*/ 2147483647 h 287"/>
              <a:gd name="T8" fmla="*/ 2147483647 w 759"/>
              <a:gd name="T9" fmla="*/ 2147483647 h 287"/>
              <a:gd name="T10" fmla="*/ 2147483647 w 759"/>
              <a:gd name="T11" fmla="*/ 2147483647 h 287"/>
              <a:gd name="T12" fmla="*/ 2147483647 w 759"/>
              <a:gd name="T13" fmla="*/ 2147483647 h 287"/>
              <a:gd name="T14" fmla="*/ 2147483647 w 759"/>
              <a:gd name="T15" fmla="*/ 2147483647 h 287"/>
              <a:gd name="T16" fmla="*/ 0 60000 65536"/>
              <a:gd name="T17" fmla="*/ 0 60000 65536"/>
              <a:gd name="T18" fmla="*/ 0 60000 65536"/>
              <a:gd name="T19" fmla="*/ 0 60000 65536"/>
              <a:gd name="T20" fmla="*/ 0 60000 65536"/>
              <a:gd name="T21" fmla="*/ 0 60000 65536"/>
              <a:gd name="T22" fmla="*/ 0 60000 65536"/>
              <a:gd name="T23" fmla="*/ 0 60000 65536"/>
              <a:gd name="T24" fmla="*/ 0 w 759"/>
              <a:gd name="T25" fmla="*/ 0 h 287"/>
              <a:gd name="T26" fmla="*/ 759 w 759"/>
              <a:gd name="T27" fmla="*/ 287 h 2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9" h="287">
                <a:moveTo>
                  <a:pt x="0" y="287"/>
                </a:moveTo>
                <a:cubicBezTo>
                  <a:pt x="3" y="275"/>
                  <a:pt x="5" y="262"/>
                  <a:pt x="9" y="250"/>
                </a:cubicBezTo>
                <a:cubicBezTo>
                  <a:pt x="15" y="231"/>
                  <a:pt x="28" y="195"/>
                  <a:pt x="28" y="195"/>
                </a:cubicBezTo>
                <a:cubicBezTo>
                  <a:pt x="31" y="174"/>
                  <a:pt x="28" y="151"/>
                  <a:pt x="37" y="131"/>
                </a:cubicBezTo>
                <a:cubicBezTo>
                  <a:pt x="49" y="104"/>
                  <a:pt x="119" y="95"/>
                  <a:pt x="119" y="95"/>
                </a:cubicBezTo>
                <a:cubicBezTo>
                  <a:pt x="209" y="0"/>
                  <a:pt x="365" y="97"/>
                  <a:pt x="485" y="58"/>
                </a:cubicBezTo>
                <a:cubicBezTo>
                  <a:pt x="550" y="15"/>
                  <a:pt x="664" y="25"/>
                  <a:pt x="732" y="21"/>
                </a:cubicBezTo>
                <a:cubicBezTo>
                  <a:pt x="741" y="15"/>
                  <a:pt x="759" y="3"/>
                  <a:pt x="759" y="3"/>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9571"/>
                                        </p:tgtEl>
                                        <p:attrNameLst>
                                          <p:attrName>style.visibility</p:attrName>
                                        </p:attrNameLst>
                                      </p:cBhvr>
                                      <p:to>
                                        <p:strVal val="visible"/>
                                      </p:to>
                                    </p:set>
                                    <p:animEffect transition="in" filter="wipe(left)">
                                      <p:cBhvr>
                                        <p:cTn id="7" dur="500"/>
                                        <p:tgtEl>
                                          <p:spTgt spid="279571"/>
                                        </p:tgtEl>
                                      </p:cBhvr>
                                    </p:animEffect>
                                  </p:childTnLst>
                                </p:cTn>
                              </p:par>
                            </p:childTnLst>
                          </p:cTn>
                        </p:par>
                        <p:par>
                          <p:cTn id="8" fill="hold" nodeType="afterGroup">
                            <p:stCondLst>
                              <p:cond delay="500"/>
                            </p:stCondLst>
                            <p:childTnLst>
                              <p:par>
                                <p:cTn id="9" presetID="22" presetClass="entr" presetSubtype="2" fill="hold" nodeType="afterEffect">
                                  <p:stCondLst>
                                    <p:cond delay="1000"/>
                                  </p:stCondLst>
                                  <p:childTnLst>
                                    <p:set>
                                      <p:cBhvr>
                                        <p:cTn id="10" dur="1" fill="hold">
                                          <p:stCondLst>
                                            <p:cond delay="0"/>
                                          </p:stCondLst>
                                        </p:cTn>
                                        <p:tgtEl>
                                          <p:spTgt spid="279572"/>
                                        </p:tgtEl>
                                        <p:attrNameLst>
                                          <p:attrName>style.visibility</p:attrName>
                                        </p:attrNameLst>
                                      </p:cBhvr>
                                      <p:to>
                                        <p:strVal val="visible"/>
                                      </p:to>
                                    </p:set>
                                    <p:animEffect transition="in" filter="wipe(right)">
                                      <p:cBhvr>
                                        <p:cTn id="11" dur="500"/>
                                        <p:tgtEl>
                                          <p:spTgt spid="279572"/>
                                        </p:tgtEl>
                                      </p:cBhvr>
                                    </p:animEffect>
                                  </p:childTnLst>
                                </p:cTn>
                              </p:par>
                            </p:childTnLst>
                          </p:cTn>
                        </p:par>
                        <p:par>
                          <p:cTn id="12" fill="hold" nodeType="afterGroup">
                            <p:stCondLst>
                              <p:cond delay="2000"/>
                            </p:stCondLst>
                            <p:childTnLst>
                              <p:par>
                                <p:cTn id="13" presetID="22" presetClass="entr" presetSubtype="1" fill="hold" nodeType="afterEffect">
                                  <p:stCondLst>
                                    <p:cond delay="1000"/>
                                  </p:stCondLst>
                                  <p:childTnLst>
                                    <p:set>
                                      <p:cBhvr>
                                        <p:cTn id="14" dur="1" fill="hold">
                                          <p:stCondLst>
                                            <p:cond delay="0"/>
                                          </p:stCondLst>
                                        </p:cTn>
                                        <p:tgtEl>
                                          <p:spTgt spid="279573"/>
                                        </p:tgtEl>
                                        <p:attrNameLst>
                                          <p:attrName>style.visibility</p:attrName>
                                        </p:attrNameLst>
                                      </p:cBhvr>
                                      <p:to>
                                        <p:strVal val="visible"/>
                                      </p:to>
                                    </p:set>
                                    <p:animEffect transition="in" filter="wipe(up)">
                                      <p:cBhvr>
                                        <p:cTn id="15" dur="500"/>
                                        <p:tgtEl>
                                          <p:spTgt spid="279573"/>
                                        </p:tgtEl>
                                      </p:cBhvr>
                                    </p:animEffect>
                                  </p:childTnLst>
                                </p:cTn>
                              </p:par>
                            </p:childTnLst>
                          </p:cTn>
                        </p:par>
                        <p:par>
                          <p:cTn id="16" fill="hold" nodeType="afterGroup">
                            <p:stCondLst>
                              <p:cond delay="3500"/>
                            </p:stCondLst>
                            <p:childTnLst>
                              <p:par>
                                <p:cTn id="17" presetID="22" presetClass="entr" presetSubtype="4" fill="hold" nodeType="afterEffect">
                                  <p:stCondLst>
                                    <p:cond delay="1000"/>
                                  </p:stCondLst>
                                  <p:childTnLst>
                                    <p:set>
                                      <p:cBhvr>
                                        <p:cTn id="18" dur="1" fill="hold">
                                          <p:stCondLst>
                                            <p:cond delay="0"/>
                                          </p:stCondLst>
                                        </p:cTn>
                                        <p:tgtEl>
                                          <p:spTgt spid="279574"/>
                                        </p:tgtEl>
                                        <p:attrNameLst>
                                          <p:attrName>style.visibility</p:attrName>
                                        </p:attrNameLst>
                                      </p:cBhvr>
                                      <p:to>
                                        <p:strVal val="visible"/>
                                      </p:to>
                                    </p:set>
                                    <p:animEffect transition="in" filter="wipe(down)">
                                      <p:cBhvr>
                                        <p:cTn id="19" dur="500"/>
                                        <p:tgtEl>
                                          <p:spTgt spid="27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22671EC-EAB2-4911-BD6F-BFDCD02CBA65}"/>
              </a:ext>
            </a:extLst>
          </p:cNvPr>
          <p:cNvSpPr/>
          <p:nvPr/>
        </p:nvSpPr>
        <p:spPr>
          <a:xfrm>
            <a:off x="0" y="59531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0837B3F-30B8-4389-8A91-B1BCC562BD41}"/>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8546" name="Picture 2" descr="control point layout">
            <a:extLst>
              <a:ext uri="{FF2B5EF4-FFF2-40B4-BE49-F238E27FC236}">
                <a16:creationId xmlns:a16="http://schemas.microsoft.com/office/drawing/2014/main" id="{41CF9CDD-79E8-4163-9F42-38B9E9240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8991600" cy="60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Oval 3">
            <a:extLst>
              <a:ext uri="{FF2B5EF4-FFF2-40B4-BE49-F238E27FC236}">
                <a16:creationId xmlns:a16="http://schemas.microsoft.com/office/drawing/2014/main" id="{ABD6C92D-AF87-4C59-91C2-2FEC4F2CCF60}"/>
              </a:ext>
            </a:extLst>
          </p:cNvPr>
          <p:cNvSpPr>
            <a:spLocks noChangeArrowheads="1"/>
          </p:cNvSpPr>
          <p:nvPr/>
        </p:nvSpPr>
        <p:spPr bwMode="auto">
          <a:xfrm>
            <a:off x="8458200" y="3733800"/>
            <a:ext cx="762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321540" name="Oval 4">
            <a:extLst>
              <a:ext uri="{FF2B5EF4-FFF2-40B4-BE49-F238E27FC236}">
                <a16:creationId xmlns:a16="http://schemas.microsoft.com/office/drawing/2014/main" id="{78E87BA5-124A-4716-95EE-13208F745BAB}"/>
              </a:ext>
            </a:extLst>
          </p:cNvPr>
          <p:cNvSpPr>
            <a:spLocks noChangeArrowheads="1"/>
          </p:cNvSpPr>
          <p:nvPr/>
        </p:nvSpPr>
        <p:spPr bwMode="auto">
          <a:xfrm>
            <a:off x="3733800" y="3276600"/>
            <a:ext cx="762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321541" name="Oval 5">
            <a:extLst>
              <a:ext uri="{FF2B5EF4-FFF2-40B4-BE49-F238E27FC236}">
                <a16:creationId xmlns:a16="http://schemas.microsoft.com/office/drawing/2014/main" id="{8A4F1D86-C21E-4DF6-AC5E-652D4364ED60}"/>
              </a:ext>
            </a:extLst>
          </p:cNvPr>
          <p:cNvSpPr>
            <a:spLocks noChangeArrowheads="1"/>
          </p:cNvSpPr>
          <p:nvPr/>
        </p:nvSpPr>
        <p:spPr bwMode="auto">
          <a:xfrm>
            <a:off x="6172200" y="3429000"/>
            <a:ext cx="762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321542" name="Oval 6">
            <a:extLst>
              <a:ext uri="{FF2B5EF4-FFF2-40B4-BE49-F238E27FC236}">
                <a16:creationId xmlns:a16="http://schemas.microsoft.com/office/drawing/2014/main" id="{7B8D6EB3-D429-41EA-9AEB-1E05DE4E65BB}"/>
              </a:ext>
            </a:extLst>
          </p:cNvPr>
          <p:cNvSpPr>
            <a:spLocks noChangeArrowheads="1"/>
          </p:cNvSpPr>
          <p:nvPr/>
        </p:nvSpPr>
        <p:spPr bwMode="auto">
          <a:xfrm>
            <a:off x="2286000" y="3276600"/>
            <a:ext cx="762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321543" name="Oval 7">
            <a:extLst>
              <a:ext uri="{FF2B5EF4-FFF2-40B4-BE49-F238E27FC236}">
                <a16:creationId xmlns:a16="http://schemas.microsoft.com/office/drawing/2014/main" id="{C6D410D5-1663-4746-9D92-FE6430ADEA31}"/>
              </a:ext>
            </a:extLst>
          </p:cNvPr>
          <p:cNvSpPr>
            <a:spLocks noChangeArrowheads="1"/>
          </p:cNvSpPr>
          <p:nvPr/>
        </p:nvSpPr>
        <p:spPr bwMode="auto">
          <a:xfrm>
            <a:off x="1295400" y="2743200"/>
            <a:ext cx="762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321544" name="Freeform 8">
            <a:extLst>
              <a:ext uri="{FF2B5EF4-FFF2-40B4-BE49-F238E27FC236}">
                <a16:creationId xmlns:a16="http://schemas.microsoft.com/office/drawing/2014/main" id="{C794432C-7384-4132-A860-3B7AA6EF3327}"/>
              </a:ext>
            </a:extLst>
          </p:cNvPr>
          <p:cNvSpPr>
            <a:spLocks/>
          </p:cNvSpPr>
          <p:nvPr/>
        </p:nvSpPr>
        <p:spPr bwMode="auto">
          <a:xfrm>
            <a:off x="8507413" y="3914775"/>
            <a:ext cx="541337" cy="19050"/>
          </a:xfrm>
          <a:custGeom>
            <a:avLst/>
            <a:gdLst>
              <a:gd name="T0" fmla="*/ 2147483647 w 342"/>
              <a:gd name="T1" fmla="*/ 2147483647 h 12"/>
              <a:gd name="T2" fmla="*/ 0 w 342"/>
              <a:gd name="T3" fmla="*/ 0 h 12"/>
              <a:gd name="T4" fmla="*/ 0 60000 65536"/>
              <a:gd name="T5" fmla="*/ 0 60000 65536"/>
              <a:gd name="T6" fmla="*/ 0 w 342"/>
              <a:gd name="T7" fmla="*/ 0 h 12"/>
              <a:gd name="T8" fmla="*/ 342 w 342"/>
              <a:gd name="T9" fmla="*/ 12 h 12"/>
            </a:gdLst>
            <a:ahLst/>
            <a:cxnLst>
              <a:cxn ang="T4">
                <a:pos x="T0" y="T1"/>
              </a:cxn>
              <a:cxn ang="T5">
                <a:pos x="T2" y="T3"/>
              </a:cxn>
            </a:cxnLst>
            <a:rect l="T6" t="T7" r="T8" b="T9"/>
            <a:pathLst>
              <a:path w="342" h="12">
                <a:moveTo>
                  <a:pt x="342" y="12"/>
                </a:moveTo>
                <a:cubicBezTo>
                  <a:pt x="226" y="7"/>
                  <a:pt x="116" y="0"/>
                  <a:pt x="0"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21545" name="Freeform 9">
            <a:extLst>
              <a:ext uri="{FF2B5EF4-FFF2-40B4-BE49-F238E27FC236}">
                <a16:creationId xmlns:a16="http://schemas.microsoft.com/office/drawing/2014/main" id="{72C606A2-E417-49A2-8EFD-32C45C7B462B}"/>
              </a:ext>
            </a:extLst>
          </p:cNvPr>
          <p:cNvSpPr>
            <a:spLocks/>
          </p:cNvSpPr>
          <p:nvPr/>
        </p:nvSpPr>
        <p:spPr bwMode="auto">
          <a:xfrm>
            <a:off x="6164263" y="3619500"/>
            <a:ext cx="2305050" cy="304800"/>
          </a:xfrm>
          <a:custGeom>
            <a:avLst/>
            <a:gdLst>
              <a:gd name="T0" fmla="*/ 2147483647 w 1452"/>
              <a:gd name="T1" fmla="*/ 2147483647 h 192"/>
              <a:gd name="T2" fmla="*/ 2147483647 w 1452"/>
              <a:gd name="T3" fmla="*/ 2147483647 h 192"/>
              <a:gd name="T4" fmla="*/ 2147483647 w 1452"/>
              <a:gd name="T5" fmla="*/ 2147483647 h 192"/>
              <a:gd name="T6" fmla="*/ 2147483647 w 1452"/>
              <a:gd name="T7" fmla="*/ 2147483647 h 192"/>
              <a:gd name="T8" fmla="*/ 2147483647 w 1452"/>
              <a:gd name="T9" fmla="*/ 2147483647 h 192"/>
              <a:gd name="T10" fmla="*/ 2147483647 w 1452"/>
              <a:gd name="T11" fmla="*/ 2147483647 h 192"/>
              <a:gd name="T12" fmla="*/ 2147483647 w 1452"/>
              <a:gd name="T13" fmla="*/ 2147483647 h 192"/>
              <a:gd name="T14" fmla="*/ 2147483647 w 1452"/>
              <a:gd name="T15" fmla="*/ 2147483647 h 192"/>
              <a:gd name="T16" fmla="*/ 2147483647 w 1452"/>
              <a:gd name="T17" fmla="*/ 0 h 192"/>
              <a:gd name="T18" fmla="*/ 0 w 1452"/>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52"/>
              <a:gd name="T31" fmla="*/ 0 h 192"/>
              <a:gd name="T32" fmla="*/ 1452 w 1452"/>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52" h="192">
                <a:moveTo>
                  <a:pt x="1452" y="192"/>
                </a:moveTo>
                <a:cubicBezTo>
                  <a:pt x="1388" y="185"/>
                  <a:pt x="1337" y="181"/>
                  <a:pt x="1272" y="192"/>
                </a:cubicBezTo>
                <a:cubicBezTo>
                  <a:pt x="1176" y="187"/>
                  <a:pt x="1091" y="164"/>
                  <a:pt x="996" y="156"/>
                </a:cubicBezTo>
                <a:cubicBezTo>
                  <a:pt x="906" y="171"/>
                  <a:pt x="797" y="130"/>
                  <a:pt x="708" y="114"/>
                </a:cubicBezTo>
                <a:cubicBezTo>
                  <a:pt x="687" y="110"/>
                  <a:pt x="625" y="105"/>
                  <a:pt x="606" y="102"/>
                </a:cubicBezTo>
                <a:cubicBezTo>
                  <a:pt x="575" y="98"/>
                  <a:pt x="546" y="85"/>
                  <a:pt x="516" y="78"/>
                </a:cubicBezTo>
                <a:cubicBezTo>
                  <a:pt x="476" y="69"/>
                  <a:pt x="435" y="70"/>
                  <a:pt x="396" y="60"/>
                </a:cubicBezTo>
                <a:cubicBezTo>
                  <a:pt x="364" y="52"/>
                  <a:pt x="333" y="36"/>
                  <a:pt x="300" y="30"/>
                </a:cubicBezTo>
                <a:cubicBezTo>
                  <a:pt x="221" y="16"/>
                  <a:pt x="147" y="5"/>
                  <a:pt x="66" y="0"/>
                </a:cubicBezTo>
                <a:cubicBezTo>
                  <a:pt x="16" y="7"/>
                  <a:pt x="38" y="6"/>
                  <a:pt x="0" y="6"/>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21546" name="Freeform 10">
            <a:extLst>
              <a:ext uri="{FF2B5EF4-FFF2-40B4-BE49-F238E27FC236}">
                <a16:creationId xmlns:a16="http://schemas.microsoft.com/office/drawing/2014/main" id="{BAA7F6F4-754E-43A8-916B-5484B4BAE71D}"/>
              </a:ext>
            </a:extLst>
          </p:cNvPr>
          <p:cNvSpPr>
            <a:spLocks/>
          </p:cNvSpPr>
          <p:nvPr/>
        </p:nvSpPr>
        <p:spPr bwMode="auto">
          <a:xfrm>
            <a:off x="3733800" y="3467100"/>
            <a:ext cx="2430463" cy="171450"/>
          </a:xfrm>
          <a:custGeom>
            <a:avLst/>
            <a:gdLst>
              <a:gd name="T0" fmla="*/ 2147483647 w 1530"/>
              <a:gd name="T1" fmla="*/ 2147483647 h 108"/>
              <a:gd name="T2" fmla="*/ 2147483647 w 1530"/>
              <a:gd name="T3" fmla="*/ 2147483647 h 108"/>
              <a:gd name="T4" fmla="*/ 2147483647 w 1530"/>
              <a:gd name="T5" fmla="*/ 2147483647 h 108"/>
              <a:gd name="T6" fmla="*/ 2147483647 w 1530"/>
              <a:gd name="T7" fmla="*/ 2147483647 h 108"/>
              <a:gd name="T8" fmla="*/ 2147483647 w 1530"/>
              <a:gd name="T9" fmla="*/ 2147483647 h 108"/>
              <a:gd name="T10" fmla="*/ 2147483647 w 1530"/>
              <a:gd name="T11" fmla="*/ 2147483647 h 108"/>
              <a:gd name="T12" fmla="*/ 2147483647 w 1530"/>
              <a:gd name="T13" fmla="*/ 2147483647 h 108"/>
              <a:gd name="T14" fmla="*/ 0 w 1530"/>
              <a:gd name="T15" fmla="*/ 0 h 108"/>
              <a:gd name="T16" fmla="*/ 0 60000 65536"/>
              <a:gd name="T17" fmla="*/ 0 60000 65536"/>
              <a:gd name="T18" fmla="*/ 0 60000 65536"/>
              <a:gd name="T19" fmla="*/ 0 60000 65536"/>
              <a:gd name="T20" fmla="*/ 0 60000 65536"/>
              <a:gd name="T21" fmla="*/ 0 60000 65536"/>
              <a:gd name="T22" fmla="*/ 0 60000 65536"/>
              <a:gd name="T23" fmla="*/ 0 60000 65536"/>
              <a:gd name="T24" fmla="*/ 0 w 1530"/>
              <a:gd name="T25" fmla="*/ 0 h 108"/>
              <a:gd name="T26" fmla="*/ 1530 w 1530"/>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30" h="108">
                <a:moveTo>
                  <a:pt x="1530" y="108"/>
                </a:moveTo>
                <a:cubicBezTo>
                  <a:pt x="1504" y="106"/>
                  <a:pt x="1478" y="105"/>
                  <a:pt x="1452" y="102"/>
                </a:cubicBezTo>
                <a:cubicBezTo>
                  <a:pt x="1438" y="101"/>
                  <a:pt x="1424" y="97"/>
                  <a:pt x="1410" y="96"/>
                </a:cubicBezTo>
                <a:cubicBezTo>
                  <a:pt x="1362" y="91"/>
                  <a:pt x="1266" y="84"/>
                  <a:pt x="1266" y="84"/>
                </a:cubicBezTo>
                <a:cubicBezTo>
                  <a:pt x="1131" y="39"/>
                  <a:pt x="952" y="56"/>
                  <a:pt x="828" y="54"/>
                </a:cubicBezTo>
                <a:cubicBezTo>
                  <a:pt x="781" y="47"/>
                  <a:pt x="746" y="40"/>
                  <a:pt x="696" y="36"/>
                </a:cubicBezTo>
                <a:cubicBezTo>
                  <a:pt x="509" y="43"/>
                  <a:pt x="326" y="25"/>
                  <a:pt x="138" y="18"/>
                </a:cubicBezTo>
                <a:cubicBezTo>
                  <a:pt x="91" y="9"/>
                  <a:pt x="48" y="0"/>
                  <a:pt x="0"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21547" name="Freeform 11">
            <a:extLst>
              <a:ext uri="{FF2B5EF4-FFF2-40B4-BE49-F238E27FC236}">
                <a16:creationId xmlns:a16="http://schemas.microsoft.com/office/drawing/2014/main" id="{31DCAE80-612A-412E-9F6C-EEB56CE40088}"/>
              </a:ext>
            </a:extLst>
          </p:cNvPr>
          <p:cNvSpPr>
            <a:spLocks/>
          </p:cNvSpPr>
          <p:nvPr/>
        </p:nvSpPr>
        <p:spPr bwMode="auto">
          <a:xfrm>
            <a:off x="2324100" y="3248025"/>
            <a:ext cx="1390650" cy="219075"/>
          </a:xfrm>
          <a:custGeom>
            <a:avLst/>
            <a:gdLst>
              <a:gd name="T0" fmla="*/ 2147483647 w 876"/>
              <a:gd name="T1" fmla="*/ 2147483647 h 138"/>
              <a:gd name="T2" fmla="*/ 2147483647 w 876"/>
              <a:gd name="T3" fmla="*/ 2147483647 h 138"/>
              <a:gd name="T4" fmla="*/ 2147483647 w 876"/>
              <a:gd name="T5" fmla="*/ 2147483647 h 138"/>
              <a:gd name="T6" fmla="*/ 2147483647 w 876"/>
              <a:gd name="T7" fmla="*/ 2147483647 h 138"/>
              <a:gd name="T8" fmla="*/ 0 w 876"/>
              <a:gd name="T9" fmla="*/ 0 h 138"/>
              <a:gd name="T10" fmla="*/ 0 60000 65536"/>
              <a:gd name="T11" fmla="*/ 0 60000 65536"/>
              <a:gd name="T12" fmla="*/ 0 60000 65536"/>
              <a:gd name="T13" fmla="*/ 0 60000 65536"/>
              <a:gd name="T14" fmla="*/ 0 60000 65536"/>
              <a:gd name="T15" fmla="*/ 0 w 876"/>
              <a:gd name="T16" fmla="*/ 0 h 138"/>
              <a:gd name="T17" fmla="*/ 876 w 876"/>
              <a:gd name="T18" fmla="*/ 138 h 138"/>
            </a:gdLst>
            <a:ahLst/>
            <a:cxnLst>
              <a:cxn ang="T10">
                <a:pos x="T0" y="T1"/>
              </a:cxn>
              <a:cxn ang="T11">
                <a:pos x="T2" y="T3"/>
              </a:cxn>
              <a:cxn ang="T12">
                <a:pos x="T4" y="T5"/>
              </a:cxn>
              <a:cxn ang="T13">
                <a:pos x="T6" y="T7"/>
              </a:cxn>
              <a:cxn ang="T14">
                <a:pos x="T8" y="T9"/>
              </a:cxn>
            </a:cxnLst>
            <a:rect l="T15" t="T16" r="T17" b="T18"/>
            <a:pathLst>
              <a:path w="876" h="138">
                <a:moveTo>
                  <a:pt x="876" y="138"/>
                </a:moveTo>
                <a:cubicBezTo>
                  <a:pt x="791" y="126"/>
                  <a:pt x="711" y="97"/>
                  <a:pt x="624" y="90"/>
                </a:cubicBezTo>
                <a:cubicBezTo>
                  <a:pt x="572" y="86"/>
                  <a:pt x="468" y="78"/>
                  <a:pt x="468" y="78"/>
                </a:cubicBezTo>
                <a:cubicBezTo>
                  <a:pt x="396" y="66"/>
                  <a:pt x="325" y="60"/>
                  <a:pt x="252" y="54"/>
                </a:cubicBezTo>
                <a:cubicBezTo>
                  <a:pt x="169" y="37"/>
                  <a:pt x="84" y="0"/>
                  <a:pt x="0"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21548" name="Freeform 12">
            <a:extLst>
              <a:ext uri="{FF2B5EF4-FFF2-40B4-BE49-F238E27FC236}">
                <a16:creationId xmlns:a16="http://schemas.microsoft.com/office/drawing/2014/main" id="{77118F35-4E76-4C7A-A427-D29A2975FF15}"/>
              </a:ext>
            </a:extLst>
          </p:cNvPr>
          <p:cNvSpPr>
            <a:spLocks/>
          </p:cNvSpPr>
          <p:nvPr/>
        </p:nvSpPr>
        <p:spPr bwMode="auto">
          <a:xfrm>
            <a:off x="1162050" y="2914650"/>
            <a:ext cx="1143000" cy="323850"/>
          </a:xfrm>
          <a:custGeom>
            <a:avLst/>
            <a:gdLst>
              <a:gd name="T0" fmla="*/ 2147483647 w 720"/>
              <a:gd name="T1" fmla="*/ 2147483647 h 204"/>
              <a:gd name="T2" fmla="*/ 2147483647 w 720"/>
              <a:gd name="T3" fmla="*/ 2147483647 h 204"/>
              <a:gd name="T4" fmla="*/ 2147483647 w 720"/>
              <a:gd name="T5" fmla="*/ 2147483647 h 204"/>
              <a:gd name="T6" fmla="*/ 2147483647 w 720"/>
              <a:gd name="T7" fmla="*/ 2147483647 h 204"/>
              <a:gd name="T8" fmla="*/ 2147483647 w 720"/>
              <a:gd name="T9" fmla="*/ 2147483647 h 204"/>
              <a:gd name="T10" fmla="*/ 0 w 720"/>
              <a:gd name="T11" fmla="*/ 0 h 204"/>
              <a:gd name="T12" fmla="*/ 0 60000 65536"/>
              <a:gd name="T13" fmla="*/ 0 60000 65536"/>
              <a:gd name="T14" fmla="*/ 0 60000 65536"/>
              <a:gd name="T15" fmla="*/ 0 60000 65536"/>
              <a:gd name="T16" fmla="*/ 0 60000 65536"/>
              <a:gd name="T17" fmla="*/ 0 60000 65536"/>
              <a:gd name="T18" fmla="*/ 0 w 720"/>
              <a:gd name="T19" fmla="*/ 0 h 204"/>
              <a:gd name="T20" fmla="*/ 720 w 720"/>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720" h="204">
                <a:moveTo>
                  <a:pt x="720" y="204"/>
                </a:moveTo>
                <a:cubicBezTo>
                  <a:pt x="649" y="190"/>
                  <a:pt x="579" y="161"/>
                  <a:pt x="510" y="138"/>
                </a:cubicBezTo>
                <a:cubicBezTo>
                  <a:pt x="491" y="132"/>
                  <a:pt x="470" y="132"/>
                  <a:pt x="450" y="126"/>
                </a:cubicBezTo>
                <a:cubicBezTo>
                  <a:pt x="372" y="104"/>
                  <a:pt x="293" y="80"/>
                  <a:pt x="216" y="54"/>
                </a:cubicBezTo>
                <a:cubicBezTo>
                  <a:pt x="165" y="37"/>
                  <a:pt x="112" y="28"/>
                  <a:pt x="60" y="18"/>
                </a:cubicBezTo>
                <a:cubicBezTo>
                  <a:pt x="41" y="14"/>
                  <a:pt x="20" y="0"/>
                  <a:pt x="0"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21549" name="Freeform 13">
            <a:extLst>
              <a:ext uri="{FF2B5EF4-FFF2-40B4-BE49-F238E27FC236}">
                <a16:creationId xmlns:a16="http://schemas.microsoft.com/office/drawing/2014/main" id="{6BD9E8AB-1A34-456F-93C7-D654187C21BD}"/>
              </a:ext>
            </a:extLst>
          </p:cNvPr>
          <p:cNvSpPr>
            <a:spLocks/>
          </p:cNvSpPr>
          <p:nvPr/>
        </p:nvSpPr>
        <p:spPr bwMode="auto">
          <a:xfrm>
            <a:off x="87313" y="2619375"/>
            <a:ext cx="1066800" cy="295275"/>
          </a:xfrm>
          <a:custGeom>
            <a:avLst/>
            <a:gdLst>
              <a:gd name="T0" fmla="*/ 2147483647 w 672"/>
              <a:gd name="T1" fmla="*/ 2147483647 h 186"/>
              <a:gd name="T2" fmla="*/ 2147483647 w 672"/>
              <a:gd name="T3" fmla="*/ 2147483647 h 186"/>
              <a:gd name="T4" fmla="*/ 2147483647 w 672"/>
              <a:gd name="T5" fmla="*/ 2147483647 h 186"/>
              <a:gd name="T6" fmla="*/ 2147483647 w 672"/>
              <a:gd name="T7" fmla="*/ 2147483647 h 186"/>
              <a:gd name="T8" fmla="*/ 0 w 672"/>
              <a:gd name="T9" fmla="*/ 0 h 186"/>
              <a:gd name="T10" fmla="*/ 0 60000 65536"/>
              <a:gd name="T11" fmla="*/ 0 60000 65536"/>
              <a:gd name="T12" fmla="*/ 0 60000 65536"/>
              <a:gd name="T13" fmla="*/ 0 60000 65536"/>
              <a:gd name="T14" fmla="*/ 0 60000 65536"/>
              <a:gd name="T15" fmla="*/ 0 w 672"/>
              <a:gd name="T16" fmla="*/ 0 h 186"/>
              <a:gd name="T17" fmla="*/ 672 w 672"/>
              <a:gd name="T18" fmla="*/ 186 h 186"/>
            </a:gdLst>
            <a:ahLst/>
            <a:cxnLst>
              <a:cxn ang="T10">
                <a:pos x="T0" y="T1"/>
              </a:cxn>
              <a:cxn ang="T11">
                <a:pos x="T2" y="T3"/>
              </a:cxn>
              <a:cxn ang="T12">
                <a:pos x="T4" y="T5"/>
              </a:cxn>
              <a:cxn ang="T13">
                <a:pos x="T6" y="T7"/>
              </a:cxn>
              <a:cxn ang="T14">
                <a:pos x="T8" y="T9"/>
              </a:cxn>
            </a:cxnLst>
            <a:rect l="T15" t="T16" r="T17" b="T18"/>
            <a:pathLst>
              <a:path w="672" h="186">
                <a:moveTo>
                  <a:pt x="672" y="186"/>
                </a:moveTo>
                <a:cubicBezTo>
                  <a:pt x="575" y="154"/>
                  <a:pt x="487" y="134"/>
                  <a:pt x="384" y="126"/>
                </a:cubicBezTo>
                <a:cubicBezTo>
                  <a:pt x="294" y="110"/>
                  <a:pt x="212" y="83"/>
                  <a:pt x="126" y="54"/>
                </a:cubicBezTo>
                <a:cubicBezTo>
                  <a:pt x="107" y="48"/>
                  <a:pt x="91" y="36"/>
                  <a:pt x="72" y="30"/>
                </a:cubicBezTo>
                <a:cubicBezTo>
                  <a:pt x="58" y="25"/>
                  <a:pt x="0" y="12"/>
                  <a:pt x="0"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21550" name="Text Box 14">
            <a:extLst>
              <a:ext uri="{FF2B5EF4-FFF2-40B4-BE49-F238E27FC236}">
                <a16:creationId xmlns:a16="http://schemas.microsoft.com/office/drawing/2014/main" id="{D365D808-5595-4807-B534-40432397CFA1}"/>
              </a:ext>
            </a:extLst>
          </p:cNvPr>
          <p:cNvSpPr txBox="1">
            <a:spLocks noChangeArrowheads="1"/>
          </p:cNvSpPr>
          <p:nvPr/>
        </p:nvSpPr>
        <p:spPr bwMode="auto">
          <a:xfrm>
            <a:off x="8382000" y="4038600"/>
            <a:ext cx="76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b="1">
                <a:solidFill>
                  <a:srgbClr val="FF3300"/>
                </a:solidFill>
                <a:latin typeface="Arial" panose="020B0604020202020204" pitchFamily="34" charset="0"/>
                <a:cs typeface="Arial" panose="020B0604020202020204" pitchFamily="34" charset="0"/>
              </a:rPr>
              <a:t>8%</a:t>
            </a:r>
          </a:p>
        </p:txBody>
      </p:sp>
      <p:sp>
        <p:nvSpPr>
          <p:cNvPr id="321551" name="Text Box 15">
            <a:extLst>
              <a:ext uri="{FF2B5EF4-FFF2-40B4-BE49-F238E27FC236}">
                <a16:creationId xmlns:a16="http://schemas.microsoft.com/office/drawing/2014/main" id="{CD612893-BA53-4EF0-99C5-1E153BB20D77}"/>
              </a:ext>
            </a:extLst>
          </p:cNvPr>
          <p:cNvSpPr txBox="1">
            <a:spLocks noChangeArrowheads="1"/>
          </p:cNvSpPr>
          <p:nvPr/>
        </p:nvSpPr>
        <p:spPr bwMode="auto">
          <a:xfrm>
            <a:off x="6705600" y="3886200"/>
            <a:ext cx="76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b="1">
                <a:solidFill>
                  <a:srgbClr val="FF3300"/>
                </a:solidFill>
                <a:latin typeface="Arial" panose="020B0604020202020204" pitchFamily="34" charset="0"/>
                <a:cs typeface="Arial" panose="020B0604020202020204" pitchFamily="34" charset="0"/>
              </a:rPr>
              <a:t>7%</a:t>
            </a:r>
          </a:p>
        </p:txBody>
      </p:sp>
      <p:sp>
        <p:nvSpPr>
          <p:cNvPr id="321552" name="Text Box 16">
            <a:extLst>
              <a:ext uri="{FF2B5EF4-FFF2-40B4-BE49-F238E27FC236}">
                <a16:creationId xmlns:a16="http://schemas.microsoft.com/office/drawing/2014/main" id="{3BC013DC-BC55-44B3-896B-D88F3868D0D6}"/>
              </a:ext>
            </a:extLst>
          </p:cNvPr>
          <p:cNvSpPr txBox="1">
            <a:spLocks noChangeArrowheads="1"/>
          </p:cNvSpPr>
          <p:nvPr/>
        </p:nvSpPr>
        <p:spPr bwMode="auto">
          <a:xfrm>
            <a:off x="4572000" y="3657600"/>
            <a:ext cx="914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b="1">
                <a:solidFill>
                  <a:srgbClr val="FF3300"/>
                </a:solidFill>
                <a:latin typeface="Arial" panose="020B0604020202020204" pitchFamily="34" charset="0"/>
                <a:cs typeface="Arial" panose="020B0604020202020204" pitchFamily="34" charset="0"/>
              </a:rPr>
              <a:t>6%</a:t>
            </a:r>
          </a:p>
        </p:txBody>
      </p:sp>
      <p:sp>
        <p:nvSpPr>
          <p:cNvPr id="321553" name="Text Box 17">
            <a:extLst>
              <a:ext uri="{FF2B5EF4-FFF2-40B4-BE49-F238E27FC236}">
                <a16:creationId xmlns:a16="http://schemas.microsoft.com/office/drawing/2014/main" id="{8217B230-32B5-4EF4-84D2-92663DB67506}"/>
              </a:ext>
            </a:extLst>
          </p:cNvPr>
          <p:cNvSpPr txBox="1">
            <a:spLocks noChangeArrowheads="1"/>
          </p:cNvSpPr>
          <p:nvPr/>
        </p:nvSpPr>
        <p:spPr bwMode="auto">
          <a:xfrm>
            <a:off x="2667000" y="3505200"/>
            <a:ext cx="990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b="1">
                <a:solidFill>
                  <a:srgbClr val="FF3300"/>
                </a:solidFill>
                <a:latin typeface="Arial" panose="020B0604020202020204" pitchFamily="34" charset="0"/>
                <a:cs typeface="Arial" panose="020B0604020202020204" pitchFamily="34" charset="0"/>
              </a:rPr>
              <a:t>9%</a:t>
            </a:r>
          </a:p>
        </p:txBody>
      </p:sp>
      <p:sp>
        <p:nvSpPr>
          <p:cNvPr id="321554" name="Text Box 18">
            <a:extLst>
              <a:ext uri="{FF2B5EF4-FFF2-40B4-BE49-F238E27FC236}">
                <a16:creationId xmlns:a16="http://schemas.microsoft.com/office/drawing/2014/main" id="{7CDCBD9F-B524-4638-B7FC-1B998C85A44C}"/>
              </a:ext>
            </a:extLst>
          </p:cNvPr>
          <p:cNvSpPr txBox="1">
            <a:spLocks noChangeArrowheads="1"/>
          </p:cNvSpPr>
          <p:nvPr/>
        </p:nvSpPr>
        <p:spPr bwMode="auto">
          <a:xfrm>
            <a:off x="1371600" y="3276600"/>
            <a:ext cx="838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b="1">
                <a:solidFill>
                  <a:srgbClr val="FF3300"/>
                </a:solidFill>
                <a:latin typeface="Arial" panose="020B0604020202020204" pitchFamily="34" charset="0"/>
                <a:cs typeface="Arial" panose="020B0604020202020204" pitchFamily="34" charset="0"/>
              </a:rPr>
              <a:t>10%</a:t>
            </a:r>
          </a:p>
        </p:txBody>
      </p:sp>
      <p:sp>
        <p:nvSpPr>
          <p:cNvPr id="321555" name="Text Box 19">
            <a:extLst>
              <a:ext uri="{FF2B5EF4-FFF2-40B4-BE49-F238E27FC236}">
                <a16:creationId xmlns:a16="http://schemas.microsoft.com/office/drawing/2014/main" id="{D5EFE0A8-37FA-46AC-9ECA-55F94C332C4A}"/>
              </a:ext>
            </a:extLst>
          </p:cNvPr>
          <p:cNvSpPr txBox="1">
            <a:spLocks noChangeArrowheads="1"/>
          </p:cNvSpPr>
          <p:nvPr/>
        </p:nvSpPr>
        <p:spPr bwMode="auto">
          <a:xfrm>
            <a:off x="228600" y="2895600"/>
            <a:ext cx="838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b="1">
                <a:solidFill>
                  <a:srgbClr val="FF3300"/>
                </a:solidFill>
                <a:latin typeface="Arial" panose="020B0604020202020204" pitchFamily="34" charset="0"/>
                <a:cs typeface="Arial" panose="020B0604020202020204" pitchFamily="34" charset="0"/>
              </a:rPr>
              <a:t>9%</a:t>
            </a:r>
          </a:p>
        </p:txBody>
      </p:sp>
      <p:sp>
        <p:nvSpPr>
          <p:cNvPr id="108564" name="Freeform 22">
            <a:extLst>
              <a:ext uri="{FF2B5EF4-FFF2-40B4-BE49-F238E27FC236}">
                <a16:creationId xmlns:a16="http://schemas.microsoft.com/office/drawing/2014/main" id="{9912F30F-7D9E-47C1-ADFC-579BEE93A70C}"/>
              </a:ext>
            </a:extLst>
          </p:cNvPr>
          <p:cNvSpPr>
            <a:spLocks/>
          </p:cNvSpPr>
          <p:nvPr/>
        </p:nvSpPr>
        <p:spPr bwMode="auto">
          <a:xfrm>
            <a:off x="2189163" y="2895600"/>
            <a:ext cx="6724650" cy="785813"/>
          </a:xfrm>
          <a:custGeom>
            <a:avLst/>
            <a:gdLst>
              <a:gd name="T0" fmla="*/ 2147483647 w 4236"/>
              <a:gd name="T1" fmla="*/ 2147483647 h 495"/>
              <a:gd name="T2" fmla="*/ 2147483647 w 4236"/>
              <a:gd name="T3" fmla="*/ 2147483647 h 495"/>
              <a:gd name="T4" fmla="*/ 2147483647 w 4236"/>
              <a:gd name="T5" fmla="*/ 2147483647 h 495"/>
              <a:gd name="T6" fmla="*/ 2147483647 w 4236"/>
              <a:gd name="T7" fmla="*/ 2147483647 h 495"/>
              <a:gd name="T8" fmla="*/ 2147483647 w 4236"/>
              <a:gd name="T9" fmla="*/ 2147483647 h 495"/>
              <a:gd name="T10" fmla="*/ 2147483647 w 4236"/>
              <a:gd name="T11" fmla="*/ 2147483647 h 495"/>
              <a:gd name="T12" fmla="*/ 2147483647 w 4236"/>
              <a:gd name="T13" fmla="*/ 2147483647 h 495"/>
              <a:gd name="T14" fmla="*/ 2147483647 w 4236"/>
              <a:gd name="T15" fmla="*/ 2147483647 h 495"/>
              <a:gd name="T16" fmla="*/ 2147483647 w 4236"/>
              <a:gd name="T17" fmla="*/ 2147483647 h 495"/>
              <a:gd name="T18" fmla="*/ 2147483647 w 4236"/>
              <a:gd name="T19" fmla="*/ 2147483647 h 495"/>
              <a:gd name="T20" fmla="*/ 2147483647 w 4236"/>
              <a:gd name="T21" fmla="*/ 2147483647 h 495"/>
              <a:gd name="T22" fmla="*/ 2147483647 w 4236"/>
              <a:gd name="T23" fmla="*/ 2147483647 h 495"/>
              <a:gd name="T24" fmla="*/ 2147483647 w 4236"/>
              <a:gd name="T25" fmla="*/ 2147483647 h 495"/>
              <a:gd name="T26" fmla="*/ 2147483647 w 4236"/>
              <a:gd name="T27" fmla="*/ 2147483647 h 495"/>
              <a:gd name="T28" fmla="*/ 2147483647 w 4236"/>
              <a:gd name="T29" fmla="*/ 2147483647 h 495"/>
              <a:gd name="T30" fmla="*/ 2147483647 w 4236"/>
              <a:gd name="T31" fmla="*/ 2147483647 h 495"/>
              <a:gd name="T32" fmla="*/ 2147483647 w 4236"/>
              <a:gd name="T33" fmla="*/ 2147483647 h 495"/>
              <a:gd name="T34" fmla="*/ 2147483647 w 4236"/>
              <a:gd name="T35" fmla="*/ 2147483647 h 495"/>
              <a:gd name="T36" fmla="*/ 2147483647 w 4236"/>
              <a:gd name="T37" fmla="*/ 2147483647 h 495"/>
              <a:gd name="T38" fmla="*/ 2147483647 w 4236"/>
              <a:gd name="T39" fmla="*/ 2147483647 h 495"/>
              <a:gd name="T40" fmla="*/ 2147483647 w 4236"/>
              <a:gd name="T41" fmla="*/ 2147483647 h 495"/>
              <a:gd name="T42" fmla="*/ 2147483647 w 4236"/>
              <a:gd name="T43" fmla="*/ 2147483647 h 495"/>
              <a:gd name="T44" fmla="*/ 2147483647 w 4236"/>
              <a:gd name="T45" fmla="*/ 2147483647 h 495"/>
              <a:gd name="T46" fmla="*/ 2147483647 w 4236"/>
              <a:gd name="T47" fmla="*/ 2147483647 h 4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36"/>
              <a:gd name="T73" fmla="*/ 0 h 495"/>
              <a:gd name="T74" fmla="*/ 4236 w 4236"/>
              <a:gd name="T75" fmla="*/ 495 h 49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36" h="495">
                <a:moveTo>
                  <a:pt x="4236" y="495"/>
                </a:moveTo>
                <a:cubicBezTo>
                  <a:pt x="4003" y="463"/>
                  <a:pt x="3921" y="463"/>
                  <a:pt x="3616" y="458"/>
                </a:cubicBezTo>
                <a:cubicBezTo>
                  <a:pt x="3546" y="435"/>
                  <a:pt x="3570" y="431"/>
                  <a:pt x="3478" y="422"/>
                </a:cubicBezTo>
                <a:cubicBezTo>
                  <a:pt x="3450" y="414"/>
                  <a:pt x="3431" y="404"/>
                  <a:pt x="3405" y="393"/>
                </a:cubicBezTo>
                <a:cubicBezTo>
                  <a:pt x="3384" y="384"/>
                  <a:pt x="3353" y="383"/>
                  <a:pt x="3332" y="378"/>
                </a:cubicBezTo>
                <a:cubicBezTo>
                  <a:pt x="3269" y="365"/>
                  <a:pt x="3206" y="348"/>
                  <a:pt x="3143" y="334"/>
                </a:cubicBezTo>
                <a:cubicBezTo>
                  <a:pt x="3103" y="325"/>
                  <a:pt x="3072" y="305"/>
                  <a:pt x="3033" y="298"/>
                </a:cubicBezTo>
                <a:cubicBezTo>
                  <a:pt x="2966" y="285"/>
                  <a:pt x="2897" y="284"/>
                  <a:pt x="2829" y="276"/>
                </a:cubicBezTo>
                <a:cubicBezTo>
                  <a:pt x="2682" y="229"/>
                  <a:pt x="2521" y="252"/>
                  <a:pt x="2370" y="269"/>
                </a:cubicBezTo>
                <a:cubicBezTo>
                  <a:pt x="2277" y="235"/>
                  <a:pt x="2201" y="295"/>
                  <a:pt x="2114" y="312"/>
                </a:cubicBezTo>
                <a:cubicBezTo>
                  <a:pt x="2083" y="318"/>
                  <a:pt x="2020" y="327"/>
                  <a:pt x="2020" y="327"/>
                </a:cubicBezTo>
                <a:cubicBezTo>
                  <a:pt x="1958" y="366"/>
                  <a:pt x="1887" y="345"/>
                  <a:pt x="1816" y="341"/>
                </a:cubicBezTo>
                <a:cubicBezTo>
                  <a:pt x="1751" y="320"/>
                  <a:pt x="1787" y="329"/>
                  <a:pt x="1706" y="320"/>
                </a:cubicBezTo>
                <a:cubicBezTo>
                  <a:pt x="1658" y="303"/>
                  <a:pt x="1609" y="295"/>
                  <a:pt x="1560" y="283"/>
                </a:cubicBezTo>
                <a:cubicBezTo>
                  <a:pt x="1505" y="248"/>
                  <a:pt x="1449" y="237"/>
                  <a:pt x="1385" y="232"/>
                </a:cubicBezTo>
                <a:cubicBezTo>
                  <a:pt x="1324" y="227"/>
                  <a:pt x="1203" y="218"/>
                  <a:pt x="1203" y="218"/>
                </a:cubicBezTo>
                <a:cubicBezTo>
                  <a:pt x="1154" y="205"/>
                  <a:pt x="1107" y="201"/>
                  <a:pt x="1057" y="196"/>
                </a:cubicBezTo>
                <a:cubicBezTo>
                  <a:pt x="964" y="170"/>
                  <a:pt x="867" y="192"/>
                  <a:pt x="773" y="174"/>
                </a:cubicBezTo>
                <a:cubicBezTo>
                  <a:pt x="661" y="129"/>
                  <a:pt x="535" y="124"/>
                  <a:pt x="416" y="115"/>
                </a:cubicBezTo>
                <a:cubicBezTo>
                  <a:pt x="406" y="113"/>
                  <a:pt x="396" y="109"/>
                  <a:pt x="386" y="108"/>
                </a:cubicBezTo>
                <a:cubicBezTo>
                  <a:pt x="362" y="105"/>
                  <a:pt x="338" y="106"/>
                  <a:pt x="314" y="101"/>
                </a:cubicBezTo>
                <a:cubicBezTo>
                  <a:pt x="247" y="87"/>
                  <a:pt x="303" y="90"/>
                  <a:pt x="255" y="72"/>
                </a:cubicBezTo>
                <a:cubicBezTo>
                  <a:pt x="231" y="63"/>
                  <a:pt x="199" y="63"/>
                  <a:pt x="175" y="57"/>
                </a:cubicBezTo>
                <a:cubicBezTo>
                  <a:pt x="124" y="44"/>
                  <a:pt x="0" y="0"/>
                  <a:pt x="29" y="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21560" name="Freeform 24">
            <a:extLst>
              <a:ext uri="{FF2B5EF4-FFF2-40B4-BE49-F238E27FC236}">
                <a16:creationId xmlns:a16="http://schemas.microsoft.com/office/drawing/2014/main" id="{DB8D4165-F60A-4E74-81E5-D079F44565E4}"/>
              </a:ext>
            </a:extLst>
          </p:cNvPr>
          <p:cNvSpPr>
            <a:spLocks/>
          </p:cNvSpPr>
          <p:nvPr/>
        </p:nvSpPr>
        <p:spPr bwMode="auto">
          <a:xfrm>
            <a:off x="76200" y="2514600"/>
            <a:ext cx="8915400" cy="1774825"/>
          </a:xfrm>
          <a:custGeom>
            <a:avLst/>
            <a:gdLst>
              <a:gd name="T0" fmla="*/ 2147483647 w 5616"/>
              <a:gd name="T1" fmla="*/ 2147483647 h 1118"/>
              <a:gd name="T2" fmla="*/ 2147483647 w 5616"/>
              <a:gd name="T3" fmla="*/ 2147483647 h 1118"/>
              <a:gd name="T4" fmla="*/ 2147483647 w 5616"/>
              <a:gd name="T5" fmla="*/ 2147483647 h 1118"/>
              <a:gd name="T6" fmla="*/ 2147483647 w 5616"/>
              <a:gd name="T7" fmla="*/ 2147483647 h 1118"/>
              <a:gd name="T8" fmla="*/ 2147483647 w 5616"/>
              <a:gd name="T9" fmla="*/ 2147483647 h 1118"/>
              <a:gd name="T10" fmla="*/ 2147483647 w 5616"/>
              <a:gd name="T11" fmla="*/ 2147483647 h 1118"/>
              <a:gd name="T12" fmla="*/ 2147483647 w 5616"/>
              <a:gd name="T13" fmla="*/ 2147483647 h 1118"/>
              <a:gd name="T14" fmla="*/ 2147483647 w 5616"/>
              <a:gd name="T15" fmla="*/ 2147483647 h 1118"/>
              <a:gd name="T16" fmla="*/ 2147483647 w 5616"/>
              <a:gd name="T17" fmla="*/ 2147483647 h 1118"/>
              <a:gd name="T18" fmla="*/ 2147483647 w 5616"/>
              <a:gd name="T19" fmla="*/ 2147483647 h 1118"/>
              <a:gd name="T20" fmla="*/ 2147483647 w 5616"/>
              <a:gd name="T21" fmla="*/ 2147483647 h 1118"/>
              <a:gd name="T22" fmla="*/ 2147483647 w 5616"/>
              <a:gd name="T23" fmla="*/ 2147483647 h 1118"/>
              <a:gd name="T24" fmla="*/ 2147483647 w 5616"/>
              <a:gd name="T25" fmla="*/ 2147483647 h 1118"/>
              <a:gd name="T26" fmla="*/ 2147483647 w 5616"/>
              <a:gd name="T27" fmla="*/ 2147483647 h 1118"/>
              <a:gd name="T28" fmla="*/ 2147483647 w 5616"/>
              <a:gd name="T29" fmla="*/ 2147483647 h 1118"/>
              <a:gd name="T30" fmla="*/ 2147483647 w 5616"/>
              <a:gd name="T31" fmla="*/ 2147483647 h 1118"/>
              <a:gd name="T32" fmla="*/ 2147483647 w 5616"/>
              <a:gd name="T33" fmla="*/ 2147483647 h 1118"/>
              <a:gd name="T34" fmla="*/ 2147483647 w 5616"/>
              <a:gd name="T35" fmla="*/ 2147483647 h 1118"/>
              <a:gd name="T36" fmla="*/ 2147483647 w 5616"/>
              <a:gd name="T37" fmla="*/ 2147483647 h 1118"/>
              <a:gd name="T38" fmla="*/ 2147483647 w 5616"/>
              <a:gd name="T39" fmla="*/ 2147483647 h 1118"/>
              <a:gd name="T40" fmla="*/ 2147483647 w 5616"/>
              <a:gd name="T41" fmla="*/ 2147483647 h 1118"/>
              <a:gd name="T42" fmla="*/ 2147483647 w 5616"/>
              <a:gd name="T43" fmla="*/ 2147483647 h 1118"/>
              <a:gd name="T44" fmla="*/ 2147483647 w 5616"/>
              <a:gd name="T45" fmla="*/ 2147483647 h 1118"/>
              <a:gd name="T46" fmla="*/ 2147483647 w 5616"/>
              <a:gd name="T47" fmla="*/ 2147483647 h 1118"/>
              <a:gd name="T48" fmla="*/ 2147483647 w 5616"/>
              <a:gd name="T49" fmla="*/ 2147483647 h 1118"/>
              <a:gd name="T50" fmla="*/ 2147483647 w 5616"/>
              <a:gd name="T51" fmla="*/ 2147483647 h 1118"/>
              <a:gd name="T52" fmla="*/ 2147483647 w 5616"/>
              <a:gd name="T53" fmla="*/ 2147483647 h 1118"/>
              <a:gd name="T54" fmla="*/ 2147483647 w 5616"/>
              <a:gd name="T55" fmla="*/ 2147483647 h 1118"/>
              <a:gd name="T56" fmla="*/ 2147483647 w 5616"/>
              <a:gd name="T57" fmla="*/ 2147483647 h 1118"/>
              <a:gd name="T58" fmla="*/ 2147483647 w 5616"/>
              <a:gd name="T59" fmla="*/ 2147483647 h 1118"/>
              <a:gd name="T60" fmla="*/ 2147483647 w 5616"/>
              <a:gd name="T61" fmla="*/ 2147483647 h 1118"/>
              <a:gd name="T62" fmla="*/ 2147483647 w 5616"/>
              <a:gd name="T63" fmla="*/ 2147483647 h 1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16"/>
              <a:gd name="T97" fmla="*/ 0 h 1118"/>
              <a:gd name="T98" fmla="*/ 5616 w 5616"/>
              <a:gd name="T99" fmla="*/ 1118 h 1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16" h="1118">
                <a:moveTo>
                  <a:pt x="5597" y="813"/>
                </a:moveTo>
                <a:cubicBezTo>
                  <a:pt x="5567" y="803"/>
                  <a:pt x="5542" y="782"/>
                  <a:pt x="5510" y="777"/>
                </a:cubicBezTo>
                <a:cubicBezTo>
                  <a:pt x="5469" y="770"/>
                  <a:pt x="5427" y="768"/>
                  <a:pt x="5386" y="762"/>
                </a:cubicBezTo>
                <a:cubicBezTo>
                  <a:pt x="5313" y="778"/>
                  <a:pt x="5239" y="767"/>
                  <a:pt x="5167" y="784"/>
                </a:cubicBezTo>
                <a:cubicBezTo>
                  <a:pt x="5055" y="782"/>
                  <a:pt x="4944" y="781"/>
                  <a:pt x="4832" y="777"/>
                </a:cubicBezTo>
                <a:cubicBezTo>
                  <a:pt x="4808" y="776"/>
                  <a:pt x="4764" y="754"/>
                  <a:pt x="4744" y="748"/>
                </a:cubicBezTo>
                <a:cubicBezTo>
                  <a:pt x="4737" y="746"/>
                  <a:pt x="4722" y="741"/>
                  <a:pt x="4722" y="741"/>
                </a:cubicBezTo>
                <a:cubicBezTo>
                  <a:pt x="4667" y="703"/>
                  <a:pt x="4589" y="704"/>
                  <a:pt x="4525" y="697"/>
                </a:cubicBezTo>
                <a:cubicBezTo>
                  <a:pt x="4515" y="695"/>
                  <a:pt x="4506" y="693"/>
                  <a:pt x="4496" y="690"/>
                </a:cubicBezTo>
                <a:cubicBezTo>
                  <a:pt x="4481" y="686"/>
                  <a:pt x="4453" y="675"/>
                  <a:pt x="4453" y="675"/>
                </a:cubicBezTo>
                <a:cubicBezTo>
                  <a:pt x="4403" y="641"/>
                  <a:pt x="4328" y="627"/>
                  <a:pt x="4270" y="609"/>
                </a:cubicBezTo>
                <a:cubicBezTo>
                  <a:pt x="4160" y="576"/>
                  <a:pt x="4049" y="570"/>
                  <a:pt x="3935" y="558"/>
                </a:cubicBezTo>
                <a:cubicBezTo>
                  <a:pt x="3854" y="549"/>
                  <a:pt x="3774" y="535"/>
                  <a:pt x="3694" y="522"/>
                </a:cubicBezTo>
                <a:cubicBezTo>
                  <a:pt x="3611" y="533"/>
                  <a:pt x="3529" y="522"/>
                  <a:pt x="3446" y="515"/>
                </a:cubicBezTo>
                <a:cubicBezTo>
                  <a:pt x="3382" y="492"/>
                  <a:pt x="3295" y="492"/>
                  <a:pt x="3228" y="485"/>
                </a:cubicBezTo>
                <a:cubicBezTo>
                  <a:pt x="3116" y="492"/>
                  <a:pt x="3024" y="498"/>
                  <a:pt x="2914" y="485"/>
                </a:cubicBezTo>
                <a:cubicBezTo>
                  <a:pt x="2673" y="509"/>
                  <a:pt x="2426" y="467"/>
                  <a:pt x="2185" y="456"/>
                </a:cubicBezTo>
                <a:cubicBezTo>
                  <a:pt x="2129" y="443"/>
                  <a:pt x="2074" y="439"/>
                  <a:pt x="2017" y="434"/>
                </a:cubicBezTo>
                <a:cubicBezTo>
                  <a:pt x="1954" y="419"/>
                  <a:pt x="1892" y="388"/>
                  <a:pt x="1828" y="376"/>
                </a:cubicBezTo>
                <a:cubicBezTo>
                  <a:pt x="1784" y="368"/>
                  <a:pt x="1740" y="360"/>
                  <a:pt x="1696" y="354"/>
                </a:cubicBezTo>
                <a:cubicBezTo>
                  <a:pt x="1642" y="336"/>
                  <a:pt x="1585" y="326"/>
                  <a:pt x="1529" y="318"/>
                </a:cubicBezTo>
                <a:cubicBezTo>
                  <a:pt x="1470" y="297"/>
                  <a:pt x="1408" y="282"/>
                  <a:pt x="1346" y="274"/>
                </a:cubicBezTo>
                <a:cubicBezTo>
                  <a:pt x="1287" y="253"/>
                  <a:pt x="1221" y="241"/>
                  <a:pt x="1164" y="216"/>
                </a:cubicBezTo>
                <a:cubicBezTo>
                  <a:pt x="1121" y="198"/>
                  <a:pt x="1138" y="193"/>
                  <a:pt x="1077" y="186"/>
                </a:cubicBezTo>
                <a:cubicBezTo>
                  <a:pt x="1033" y="181"/>
                  <a:pt x="989" y="181"/>
                  <a:pt x="945" y="179"/>
                </a:cubicBezTo>
                <a:cubicBezTo>
                  <a:pt x="892" y="166"/>
                  <a:pt x="839" y="156"/>
                  <a:pt x="785" y="150"/>
                </a:cubicBezTo>
                <a:cubicBezTo>
                  <a:pt x="743" y="137"/>
                  <a:pt x="704" y="130"/>
                  <a:pt x="661" y="121"/>
                </a:cubicBezTo>
                <a:cubicBezTo>
                  <a:pt x="607" y="109"/>
                  <a:pt x="555" y="80"/>
                  <a:pt x="501" y="70"/>
                </a:cubicBezTo>
                <a:cubicBezTo>
                  <a:pt x="448" y="60"/>
                  <a:pt x="400" y="44"/>
                  <a:pt x="348" y="33"/>
                </a:cubicBezTo>
                <a:cubicBezTo>
                  <a:pt x="276" y="18"/>
                  <a:pt x="202" y="11"/>
                  <a:pt x="129" y="4"/>
                </a:cubicBezTo>
                <a:cubicBezTo>
                  <a:pt x="102" y="7"/>
                  <a:pt x="68" y="0"/>
                  <a:pt x="49" y="19"/>
                </a:cubicBezTo>
                <a:cubicBezTo>
                  <a:pt x="35" y="33"/>
                  <a:pt x="29" y="82"/>
                  <a:pt x="12" y="106"/>
                </a:cubicBezTo>
                <a:cubicBezTo>
                  <a:pt x="0" y="142"/>
                  <a:pt x="8" y="187"/>
                  <a:pt x="41" y="208"/>
                </a:cubicBezTo>
                <a:cubicBezTo>
                  <a:pt x="54" y="227"/>
                  <a:pt x="56" y="235"/>
                  <a:pt x="78" y="245"/>
                </a:cubicBezTo>
                <a:cubicBezTo>
                  <a:pt x="92" y="251"/>
                  <a:pt x="122" y="259"/>
                  <a:pt x="122" y="259"/>
                </a:cubicBezTo>
                <a:cubicBezTo>
                  <a:pt x="161" y="287"/>
                  <a:pt x="209" y="294"/>
                  <a:pt x="253" y="310"/>
                </a:cubicBezTo>
                <a:cubicBezTo>
                  <a:pt x="276" y="318"/>
                  <a:pt x="295" y="332"/>
                  <a:pt x="318" y="340"/>
                </a:cubicBezTo>
                <a:cubicBezTo>
                  <a:pt x="356" y="353"/>
                  <a:pt x="328" y="342"/>
                  <a:pt x="384" y="354"/>
                </a:cubicBezTo>
                <a:cubicBezTo>
                  <a:pt x="436" y="365"/>
                  <a:pt x="483" y="383"/>
                  <a:pt x="537" y="391"/>
                </a:cubicBezTo>
                <a:cubicBezTo>
                  <a:pt x="552" y="396"/>
                  <a:pt x="566" y="400"/>
                  <a:pt x="581" y="405"/>
                </a:cubicBezTo>
                <a:cubicBezTo>
                  <a:pt x="612" y="415"/>
                  <a:pt x="676" y="420"/>
                  <a:pt x="676" y="420"/>
                </a:cubicBezTo>
                <a:cubicBezTo>
                  <a:pt x="773" y="451"/>
                  <a:pt x="876" y="499"/>
                  <a:pt x="975" y="515"/>
                </a:cubicBezTo>
                <a:cubicBezTo>
                  <a:pt x="1112" y="559"/>
                  <a:pt x="1256" y="579"/>
                  <a:pt x="1398" y="602"/>
                </a:cubicBezTo>
                <a:cubicBezTo>
                  <a:pt x="1449" y="620"/>
                  <a:pt x="1497" y="632"/>
                  <a:pt x="1551" y="639"/>
                </a:cubicBezTo>
                <a:cubicBezTo>
                  <a:pt x="1606" y="656"/>
                  <a:pt x="1663" y="664"/>
                  <a:pt x="1718" y="682"/>
                </a:cubicBezTo>
                <a:cubicBezTo>
                  <a:pt x="1725" y="684"/>
                  <a:pt x="1733" y="688"/>
                  <a:pt x="1740" y="690"/>
                </a:cubicBezTo>
                <a:cubicBezTo>
                  <a:pt x="1755" y="695"/>
                  <a:pt x="1769" y="699"/>
                  <a:pt x="1784" y="704"/>
                </a:cubicBezTo>
                <a:cubicBezTo>
                  <a:pt x="1791" y="706"/>
                  <a:pt x="1806" y="711"/>
                  <a:pt x="1806" y="711"/>
                </a:cubicBezTo>
                <a:cubicBezTo>
                  <a:pt x="1859" y="747"/>
                  <a:pt x="1940" y="755"/>
                  <a:pt x="2003" y="762"/>
                </a:cubicBezTo>
                <a:cubicBezTo>
                  <a:pt x="2181" y="782"/>
                  <a:pt x="2363" y="786"/>
                  <a:pt x="2542" y="792"/>
                </a:cubicBezTo>
                <a:cubicBezTo>
                  <a:pt x="2596" y="802"/>
                  <a:pt x="2648" y="808"/>
                  <a:pt x="2703" y="813"/>
                </a:cubicBezTo>
                <a:cubicBezTo>
                  <a:pt x="2822" y="835"/>
                  <a:pt x="2953" y="836"/>
                  <a:pt x="3074" y="843"/>
                </a:cubicBezTo>
                <a:cubicBezTo>
                  <a:pt x="3152" y="861"/>
                  <a:pt x="3220" y="855"/>
                  <a:pt x="3301" y="850"/>
                </a:cubicBezTo>
                <a:cubicBezTo>
                  <a:pt x="3474" y="826"/>
                  <a:pt x="3651" y="852"/>
                  <a:pt x="3825" y="857"/>
                </a:cubicBezTo>
                <a:cubicBezTo>
                  <a:pt x="3914" y="889"/>
                  <a:pt x="4010" y="893"/>
                  <a:pt x="4103" y="908"/>
                </a:cubicBezTo>
                <a:cubicBezTo>
                  <a:pt x="4169" y="918"/>
                  <a:pt x="4232" y="931"/>
                  <a:pt x="4299" y="937"/>
                </a:cubicBezTo>
                <a:cubicBezTo>
                  <a:pt x="4337" y="951"/>
                  <a:pt x="4377" y="958"/>
                  <a:pt x="4416" y="967"/>
                </a:cubicBezTo>
                <a:cubicBezTo>
                  <a:pt x="4431" y="970"/>
                  <a:pt x="4460" y="981"/>
                  <a:pt x="4460" y="981"/>
                </a:cubicBezTo>
                <a:cubicBezTo>
                  <a:pt x="4501" y="1009"/>
                  <a:pt x="4557" y="1023"/>
                  <a:pt x="4606" y="1032"/>
                </a:cubicBezTo>
                <a:cubicBezTo>
                  <a:pt x="4684" y="1062"/>
                  <a:pt x="4778" y="1074"/>
                  <a:pt x="4861" y="1083"/>
                </a:cubicBezTo>
                <a:cubicBezTo>
                  <a:pt x="4989" y="1118"/>
                  <a:pt x="5169" y="1087"/>
                  <a:pt x="5291" y="1083"/>
                </a:cubicBezTo>
                <a:cubicBezTo>
                  <a:pt x="5396" y="1070"/>
                  <a:pt x="5513" y="1105"/>
                  <a:pt x="5605" y="1047"/>
                </a:cubicBezTo>
                <a:cubicBezTo>
                  <a:pt x="5615" y="992"/>
                  <a:pt x="5616" y="1010"/>
                  <a:pt x="5605" y="937"/>
                </a:cubicBezTo>
                <a:cubicBezTo>
                  <a:pt x="5599" y="895"/>
                  <a:pt x="5574" y="849"/>
                  <a:pt x="5597" y="813"/>
                </a:cubicBezTo>
                <a:close/>
              </a:path>
            </a:pathLst>
          </a:custGeom>
          <a:solidFill>
            <a:srgbClr val="FFFF99">
              <a:alpha val="4313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21561" name="Oval 25">
            <a:extLst>
              <a:ext uri="{FF2B5EF4-FFF2-40B4-BE49-F238E27FC236}">
                <a16:creationId xmlns:a16="http://schemas.microsoft.com/office/drawing/2014/main" id="{AE425F0A-7F96-4E89-AE03-DC122AF01819}"/>
              </a:ext>
            </a:extLst>
          </p:cNvPr>
          <p:cNvSpPr>
            <a:spLocks noChangeArrowheads="1"/>
          </p:cNvSpPr>
          <p:nvPr/>
        </p:nvSpPr>
        <p:spPr bwMode="auto">
          <a:xfrm>
            <a:off x="8915400" y="3810000"/>
            <a:ext cx="1524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b="1">
              <a:latin typeface="Arial" panose="020B0604020202020204" pitchFamily="34" charset="0"/>
              <a:cs typeface="Arial" panose="020B0604020202020204" pitchFamily="34" charset="0"/>
            </a:endParaRPr>
          </a:p>
        </p:txBody>
      </p:sp>
      <p:sp>
        <p:nvSpPr>
          <p:cNvPr id="321562" name="Oval 26">
            <a:extLst>
              <a:ext uri="{FF2B5EF4-FFF2-40B4-BE49-F238E27FC236}">
                <a16:creationId xmlns:a16="http://schemas.microsoft.com/office/drawing/2014/main" id="{84B1EC32-AE27-4E00-A8E1-B6478D58C651}"/>
              </a:ext>
            </a:extLst>
          </p:cNvPr>
          <p:cNvSpPr>
            <a:spLocks noChangeArrowheads="1"/>
          </p:cNvSpPr>
          <p:nvPr/>
        </p:nvSpPr>
        <p:spPr bwMode="auto">
          <a:xfrm>
            <a:off x="76200" y="2590800"/>
            <a:ext cx="1524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b="1">
              <a:latin typeface="Arial" panose="020B0604020202020204" pitchFamily="34" charset="0"/>
              <a:cs typeface="Arial" panose="020B0604020202020204" pitchFamily="34" charset="0"/>
            </a:endParaRPr>
          </a:p>
        </p:txBody>
      </p:sp>
      <p:sp>
        <p:nvSpPr>
          <p:cNvPr id="321564" name="Text Box 28">
            <a:extLst>
              <a:ext uri="{FF2B5EF4-FFF2-40B4-BE49-F238E27FC236}">
                <a16:creationId xmlns:a16="http://schemas.microsoft.com/office/drawing/2014/main" id="{85460158-7613-49B5-BE83-1645CDC28654}"/>
              </a:ext>
            </a:extLst>
          </p:cNvPr>
          <p:cNvSpPr txBox="1">
            <a:spLocks noChangeArrowheads="1"/>
          </p:cNvSpPr>
          <p:nvPr/>
        </p:nvSpPr>
        <p:spPr bwMode="auto">
          <a:xfrm>
            <a:off x="5638800" y="990600"/>
            <a:ext cx="3352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sz="2800" b="1">
                <a:solidFill>
                  <a:srgbClr val="F2E540"/>
                </a:solidFill>
                <a:latin typeface="Arial" panose="020B0604020202020204" pitchFamily="34" charset="0"/>
                <a:cs typeface="Arial" panose="020B0604020202020204" pitchFamily="34" charset="0"/>
              </a:rPr>
              <a:t>160’ elevation / 2,000’ of run =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1561"/>
                                        </p:tgtEl>
                                        <p:attrNameLst>
                                          <p:attrName>style.visibility</p:attrName>
                                        </p:attrNameLst>
                                      </p:cBhvr>
                                      <p:to>
                                        <p:strVal val="visible"/>
                                      </p:to>
                                    </p:set>
                                    <p:anim calcmode="lin" valueType="num">
                                      <p:cBhvr additive="base">
                                        <p:cTn id="7" dur="500" fill="hold"/>
                                        <p:tgtEl>
                                          <p:spTgt spid="321561"/>
                                        </p:tgtEl>
                                        <p:attrNameLst>
                                          <p:attrName>ppt_x</p:attrName>
                                        </p:attrNameLst>
                                      </p:cBhvr>
                                      <p:tavLst>
                                        <p:tav tm="0">
                                          <p:val>
                                            <p:strVal val="0-#ppt_w/2"/>
                                          </p:val>
                                        </p:tav>
                                        <p:tav tm="100000">
                                          <p:val>
                                            <p:strVal val="#ppt_x"/>
                                          </p:val>
                                        </p:tav>
                                      </p:tavLst>
                                    </p:anim>
                                    <p:anim calcmode="lin" valueType="num">
                                      <p:cBhvr additive="base">
                                        <p:cTn id="8" dur="500" fill="hold"/>
                                        <p:tgtEl>
                                          <p:spTgt spid="3215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21562"/>
                                        </p:tgtEl>
                                        <p:attrNameLst>
                                          <p:attrName>style.visibility</p:attrName>
                                        </p:attrNameLst>
                                      </p:cBhvr>
                                      <p:to>
                                        <p:strVal val="visible"/>
                                      </p:to>
                                    </p:set>
                                    <p:anim calcmode="lin" valueType="num">
                                      <p:cBhvr additive="base">
                                        <p:cTn id="11" dur="500" fill="hold"/>
                                        <p:tgtEl>
                                          <p:spTgt spid="321562"/>
                                        </p:tgtEl>
                                        <p:attrNameLst>
                                          <p:attrName>ppt_x</p:attrName>
                                        </p:attrNameLst>
                                      </p:cBhvr>
                                      <p:tavLst>
                                        <p:tav tm="0">
                                          <p:val>
                                            <p:strVal val="0-#ppt_w/2"/>
                                          </p:val>
                                        </p:tav>
                                        <p:tav tm="100000">
                                          <p:val>
                                            <p:strVal val="#ppt_x"/>
                                          </p:val>
                                        </p:tav>
                                      </p:tavLst>
                                    </p:anim>
                                    <p:anim calcmode="lin" valueType="num">
                                      <p:cBhvr additive="base">
                                        <p:cTn id="12" dur="500" fill="hold"/>
                                        <p:tgtEl>
                                          <p:spTgt spid="32156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21564"/>
                                        </p:tgtEl>
                                        <p:attrNameLst>
                                          <p:attrName>style.visibility</p:attrName>
                                        </p:attrNameLst>
                                      </p:cBhvr>
                                      <p:to>
                                        <p:strVal val="visible"/>
                                      </p:to>
                                    </p:set>
                                    <p:anim calcmode="lin" valueType="num">
                                      <p:cBhvr additive="base">
                                        <p:cTn id="16" dur="1000" fill="hold"/>
                                        <p:tgtEl>
                                          <p:spTgt spid="321564"/>
                                        </p:tgtEl>
                                        <p:attrNameLst>
                                          <p:attrName>ppt_x</p:attrName>
                                        </p:attrNameLst>
                                      </p:cBhvr>
                                      <p:tavLst>
                                        <p:tav tm="0">
                                          <p:val>
                                            <p:strVal val="0-#ppt_w/2"/>
                                          </p:val>
                                        </p:tav>
                                        <p:tav tm="100000">
                                          <p:val>
                                            <p:strVal val="#ppt_x"/>
                                          </p:val>
                                        </p:tav>
                                      </p:tavLst>
                                    </p:anim>
                                    <p:anim calcmode="lin" valueType="num">
                                      <p:cBhvr additive="base">
                                        <p:cTn id="17" dur="1000" fill="hold"/>
                                        <p:tgtEl>
                                          <p:spTgt spid="321564"/>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21560"/>
                                        </p:tgtEl>
                                        <p:attrNameLst>
                                          <p:attrName>style.visibility</p:attrName>
                                        </p:attrNameLst>
                                      </p:cBhvr>
                                      <p:to>
                                        <p:strVal val="visible"/>
                                      </p:to>
                                    </p:set>
                                    <p:animEffect transition="in" filter="wipe(right)">
                                      <p:cBhvr>
                                        <p:cTn id="22" dur="1000"/>
                                        <p:tgtEl>
                                          <p:spTgt spid="321560"/>
                                        </p:tgtEl>
                                      </p:cBhvr>
                                    </p:animEffect>
                                  </p:childTnLst>
                                  <p:subTnLst>
                                    <p:set>
                                      <p:cBhvr override="childStyle">
                                        <p:cTn dur="1" fill="hold" display="0" masterRel="nextClick" afterEffect="1"/>
                                        <p:tgtEl>
                                          <p:spTgt spid="321560"/>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21539"/>
                                        </p:tgtEl>
                                        <p:attrNameLst>
                                          <p:attrName>style.visibility</p:attrName>
                                        </p:attrNameLst>
                                      </p:cBhvr>
                                      <p:to>
                                        <p:strVal val="visible"/>
                                      </p:to>
                                    </p:set>
                                    <p:anim calcmode="lin" valueType="num">
                                      <p:cBhvr additive="base">
                                        <p:cTn id="27" dur="500" fill="hold"/>
                                        <p:tgtEl>
                                          <p:spTgt spid="321539"/>
                                        </p:tgtEl>
                                        <p:attrNameLst>
                                          <p:attrName>ppt_x</p:attrName>
                                        </p:attrNameLst>
                                      </p:cBhvr>
                                      <p:tavLst>
                                        <p:tav tm="0">
                                          <p:val>
                                            <p:strVal val="0-#ppt_w/2"/>
                                          </p:val>
                                        </p:tav>
                                        <p:tav tm="100000">
                                          <p:val>
                                            <p:strVal val="#ppt_x"/>
                                          </p:val>
                                        </p:tav>
                                      </p:tavLst>
                                    </p:anim>
                                    <p:anim calcmode="lin" valueType="num">
                                      <p:cBhvr additive="base">
                                        <p:cTn id="28" dur="500" fill="hold"/>
                                        <p:tgtEl>
                                          <p:spTgt spid="321539"/>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 presetClass="entr" presetSubtype="8" fill="hold" grpId="0" nodeType="afterEffect">
                                  <p:stCondLst>
                                    <p:cond delay="0"/>
                                  </p:stCondLst>
                                  <p:childTnLst>
                                    <p:set>
                                      <p:cBhvr>
                                        <p:cTn id="31" dur="1" fill="hold">
                                          <p:stCondLst>
                                            <p:cond delay="0"/>
                                          </p:stCondLst>
                                        </p:cTn>
                                        <p:tgtEl>
                                          <p:spTgt spid="321541"/>
                                        </p:tgtEl>
                                        <p:attrNameLst>
                                          <p:attrName>style.visibility</p:attrName>
                                        </p:attrNameLst>
                                      </p:cBhvr>
                                      <p:to>
                                        <p:strVal val="visible"/>
                                      </p:to>
                                    </p:set>
                                    <p:anim calcmode="lin" valueType="num">
                                      <p:cBhvr additive="base">
                                        <p:cTn id="32" dur="500" fill="hold"/>
                                        <p:tgtEl>
                                          <p:spTgt spid="321541"/>
                                        </p:tgtEl>
                                        <p:attrNameLst>
                                          <p:attrName>ppt_x</p:attrName>
                                        </p:attrNameLst>
                                      </p:cBhvr>
                                      <p:tavLst>
                                        <p:tav tm="0">
                                          <p:val>
                                            <p:strVal val="0-#ppt_w/2"/>
                                          </p:val>
                                        </p:tav>
                                        <p:tav tm="100000">
                                          <p:val>
                                            <p:strVal val="#ppt_x"/>
                                          </p:val>
                                        </p:tav>
                                      </p:tavLst>
                                    </p:anim>
                                    <p:anim calcmode="lin" valueType="num">
                                      <p:cBhvr additive="base">
                                        <p:cTn id="33" dur="500" fill="hold"/>
                                        <p:tgtEl>
                                          <p:spTgt spid="321541"/>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1000"/>
                            </p:stCondLst>
                            <p:childTnLst>
                              <p:par>
                                <p:cTn id="35" presetID="2" presetClass="entr" presetSubtype="8" fill="hold" grpId="0" nodeType="afterEffect">
                                  <p:stCondLst>
                                    <p:cond delay="0"/>
                                  </p:stCondLst>
                                  <p:childTnLst>
                                    <p:set>
                                      <p:cBhvr>
                                        <p:cTn id="36" dur="1" fill="hold">
                                          <p:stCondLst>
                                            <p:cond delay="0"/>
                                          </p:stCondLst>
                                        </p:cTn>
                                        <p:tgtEl>
                                          <p:spTgt spid="321540"/>
                                        </p:tgtEl>
                                        <p:attrNameLst>
                                          <p:attrName>style.visibility</p:attrName>
                                        </p:attrNameLst>
                                      </p:cBhvr>
                                      <p:to>
                                        <p:strVal val="visible"/>
                                      </p:to>
                                    </p:set>
                                    <p:anim calcmode="lin" valueType="num">
                                      <p:cBhvr additive="base">
                                        <p:cTn id="37" dur="500" fill="hold"/>
                                        <p:tgtEl>
                                          <p:spTgt spid="321540"/>
                                        </p:tgtEl>
                                        <p:attrNameLst>
                                          <p:attrName>ppt_x</p:attrName>
                                        </p:attrNameLst>
                                      </p:cBhvr>
                                      <p:tavLst>
                                        <p:tav tm="0">
                                          <p:val>
                                            <p:strVal val="0-#ppt_w/2"/>
                                          </p:val>
                                        </p:tav>
                                        <p:tav tm="100000">
                                          <p:val>
                                            <p:strVal val="#ppt_x"/>
                                          </p:val>
                                        </p:tav>
                                      </p:tavLst>
                                    </p:anim>
                                    <p:anim calcmode="lin" valueType="num">
                                      <p:cBhvr additive="base">
                                        <p:cTn id="38" dur="500" fill="hold"/>
                                        <p:tgtEl>
                                          <p:spTgt spid="321540"/>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1500"/>
                            </p:stCondLst>
                            <p:childTnLst>
                              <p:par>
                                <p:cTn id="40" presetID="2" presetClass="entr" presetSubtype="8" fill="hold" grpId="0" nodeType="afterEffect">
                                  <p:stCondLst>
                                    <p:cond delay="0"/>
                                  </p:stCondLst>
                                  <p:childTnLst>
                                    <p:set>
                                      <p:cBhvr>
                                        <p:cTn id="41" dur="1" fill="hold">
                                          <p:stCondLst>
                                            <p:cond delay="0"/>
                                          </p:stCondLst>
                                        </p:cTn>
                                        <p:tgtEl>
                                          <p:spTgt spid="321542"/>
                                        </p:tgtEl>
                                        <p:attrNameLst>
                                          <p:attrName>style.visibility</p:attrName>
                                        </p:attrNameLst>
                                      </p:cBhvr>
                                      <p:to>
                                        <p:strVal val="visible"/>
                                      </p:to>
                                    </p:set>
                                    <p:anim calcmode="lin" valueType="num">
                                      <p:cBhvr additive="base">
                                        <p:cTn id="42" dur="500" fill="hold"/>
                                        <p:tgtEl>
                                          <p:spTgt spid="321542"/>
                                        </p:tgtEl>
                                        <p:attrNameLst>
                                          <p:attrName>ppt_x</p:attrName>
                                        </p:attrNameLst>
                                      </p:cBhvr>
                                      <p:tavLst>
                                        <p:tav tm="0">
                                          <p:val>
                                            <p:strVal val="0-#ppt_w/2"/>
                                          </p:val>
                                        </p:tav>
                                        <p:tav tm="100000">
                                          <p:val>
                                            <p:strVal val="#ppt_x"/>
                                          </p:val>
                                        </p:tav>
                                      </p:tavLst>
                                    </p:anim>
                                    <p:anim calcmode="lin" valueType="num">
                                      <p:cBhvr additive="base">
                                        <p:cTn id="43" dur="500" fill="hold"/>
                                        <p:tgtEl>
                                          <p:spTgt spid="321542"/>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321543"/>
                                        </p:tgtEl>
                                        <p:attrNameLst>
                                          <p:attrName>style.visibility</p:attrName>
                                        </p:attrNameLst>
                                      </p:cBhvr>
                                      <p:to>
                                        <p:strVal val="visible"/>
                                      </p:to>
                                    </p:set>
                                    <p:anim calcmode="lin" valueType="num">
                                      <p:cBhvr additive="base">
                                        <p:cTn id="47" dur="500" fill="hold"/>
                                        <p:tgtEl>
                                          <p:spTgt spid="321543"/>
                                        </p:tgtEl>
                                        <p:attrNameLst>
                                          <p:attrName>ppt_x</p:attrName>
                                        </p:attrNameLst>
                                      </p:cBhvr>
                                      <p:tavLst>
                                        <p:tav tm="0">
                                          <p:val>
                                            <p:strVal val="0-#ppt_w/2"/>
                                          </p:val>
                                        </p:tav>
                                        <p:tav tm="100000">
                                          <p:val>
                                            <p:strVal val="#ppt_x"/>
                                          </p:val>
                                        </p:tav>
                                      </p:tavLst>
                                    </p:anim>
                                    <p:anim calcmode="lin" valueType="num">
                                      <p:cBhvr additive="base">
                                        <p:cTn id="48" dur="500" fill="hold"/>
                                        <p:tgtEl>
                                          <p:spTgt spid="321543"/>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21550"/>
                                        </p:tgtEl>
                                        <p:attrNameLst>
                                          <p:attrName>style.visibility</p:attrName>
                                        </p:attrNameLst>
                                      </p:cBhvr>
                                      <p:to>
                                        <p:strVal val="visible"/>
                                      </p:to>
                                    </p:set>
                                    <p:anim calcmode="lin" valueType="num">
                                      <p:cBhvr additive="base">
                                        <p:cTn id="53" dur="500" fill="hold"/>
                                        <p:tgtEl>
                                          <p:spTgt spid="321550"/>
                                        </p:tgtEl>
                                        <p:attrNameLst>
                                          <p:attrName>ppt_x</p:attrName>
                                        </p:attrNameLst>
                                      </p:cBhvr>
                                      <p:tavLst>
                                        <p:tav tm="0">
                                          <p:val>
                                            <p:strVal val="0-#ppt_w/2"/>
                                          </p:val>
                                        </p:tav>
                                        <p:tav tm="100000">
                                          <p:val>
                                            <p:strVal val="#ppt_x"/>
                                          </p:val>
                                        </p:tav>
                                      </p:tavLst>
                                    </p:anim>
                                    <p:anim calcmode="lin" valueType="num">
                                      <p:cBhvr additive="base">
                                        <p:cTn id="54" dur="500" fill="hold"/>
                                        <p:tgtEl>
                                          <p:spTgt spid="321550"/>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500"/>
                            </p:stCondLst>
                            <p:childTnLst>
                              <p:par>
                                <p:cTn id="56" presetID="2" presetClass="entr" presetSubtype="8" fill="hold" grpId="0" nodeType="afterEffect">
                                  <p:stCondLst>
                                    <p:cond delay="0"/>
                                  </p:stCondLst>
                                  <p:childTnLst>
                                    <p:set>
                                      <p:cBhvr>
                                        <p:cTn id="57" dur="1" fill="hold">
                                          <p:stCondLst>
                                            <p:cond delay="0"/>
                                          </p:stCondLst>
                                        </p:cTn>
                                        <p:tgtEl>
                                          <p:spTgt spid="321551"/>
                                        </p:tgtEl>
                                        <p:attrNameLst>
                                          <p:attrName>style.visibility</p:attrName>
                                        </p:attrNameLst>
                                      </p:cBhvr>
                                      <p:to>
                                        <p:strVal val="visible"/>
                                      </p:to>
                                    </p:set>
                                    <p:anim calcmode="lin" valueType="num">
                                      <p:cBhvr additive="base">
                                        <p:cTn id="58" dur="500" fill="hold"/>
                                        <p:tgtEl>
                                          <p:spTgt spid="321551"/>
                                        </p:tgtEl>
                                        <p:attrNameLst>
                                          <p:attrName>ppt_x</p:attrName>
                                        </p:attrNameLst>
                                      </p:cBhvr>
                                      <p:tavLst>
                                        <p:tav tm="0">
                                          <p:val>
                                            <p:strVal val="0-#ppt_w/2"/>
                                          </p:val>
                                        </p:tav>
                                        <p:tav tm="100000">
                                          <p:val>
                                            <p:strVal val="#ppt_x"/>
                                          </p:val>
                                        </p:tav>
                                      </p:tavLst>
                                    </p:anim>
                                    <p:anim calcmode="lin" valueType="num">
                                      <p:cBhvr additive="base">
                                        <p:cTn id="59" dur="500" fill="hold"/>
                                        <p:tgtEl>
                                          <p:spTgt spid="321551"/>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1000"/>
                            </p:stCondLst>
                            <p:childTnLst>
                              <p:par>
                                <p:cTn id="61" presetID="2" presetClass="entr" presetSubtype="8" fill="hold" grpId="0" nodeType="afterEffect">
                                  <p:stCondLst>
                                    <p:cond delay="0"/>
                                  </p:stCondLst>
                                  <p:childTnLst>
                                    <p:set>
                                      <p:cBhvr>
                                        <p:cTn id="62" dur="1" fill="hold">
                                          <p:stCondLst>
                                            <p:cond delay="0"/>
                                          </p:stCondLst>
                                        </p:cTn>
                                        <p:tgtEl>
                                          <p:spTgt spid="321552"/>
                                        </p:tgtEl>
                                        <p:attrNameLst>
                                          <p:attrName>style.visibility</p:attrName>
                                        </p:attrNameLst>
                                      </p:cBhvr>
                                      <p:to>
                                        <p:strVal val="visible"/>
                                      </p:to>
                                    </p:set>
                                    <p:anim calcmode="lin" valueType="num">
                                      <p:cBhvr additive="base">
                                        <p:cTn id="63" dur="500" fill="hold"/>
                                        <p:tgtEl>
                                          <p:spTgt spid="321552"/>
                                        </p:tgtEl>
                                        <p:attrNameLst>
                                          <p:attrName>ppt_x</p:attrName>
                                        </p:attrNameLst>
                                      </p:cBhvr>
                                      <p:tavLst>
                                        <p:tav tm="0">
                                          <p:val>
                                            <p:strVal val="0-#ppt_w/2"/>
                                          </p:val>
                                        </p:tav>
                                        <p:tav tm="100000">
                                          <p:val>
                                            <p:strVal val="#ppt_x"/>
                                          </p:val>
                                        </p:tav>
                                      </p:tavLst>
                                    </p:anim>
                                    <p:anim calcmode="lin" valueType="num">
                                      <p:cBhvr additive="base">
                                        <p:cTn id="64" dur="500" fill="hold"/>
                                        <p:tgtEl>
                                          <p:spTgt spid="321552"/>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1500"/>
                            </p:stCondLst>
                            <p:childTnLst>
                              <p:par>
                                <p:cTn id="66" presetID="2" presetClass="entr" presetSubtype="8" fill="hold" grpId="0" nodeType="afterEffect">
                                  <p:stCondLst>
                                    <p:cond delay="0"/>
                                  </p:stCondLst>
                                  <p:childTnLst>
                                    <p:set>
                                      <p:cBhvr>
                                        <p:cTn id="67" dur="1" fill="hold">
                                          <p:stCondLst>
                                            <p:cond delay="0"/>
                                          </p:stCondLst>
                                        </p:cTn>
                                        <p:tgtEl>
                                          <p:spTgt spid="321553"/>
                                        </p:tgtEl>
                                        <p:attrNameLst>
                                          <p:attrName>style.visibility</p:attrName>
                                        </p:attrNameLst>
                                      </p:cBhvr>
                                      <p:to>
                                        <p:strVal val="visible"/>
                                      </p:to>
                                    </p:set>
                                    <p:anim calcmode="lin" valueType="num">
                                      <p:cBhvr additive="base">
                                        <p:cTn id="68" dur="500" fill="hold"/>
                                        <p:tgtEl>
                                          <p:spTgt spid="321553"/>
                                        </p:tgtEl>
                                        <p:attrNameLst>
                                          <p:attrName>ppt_x</p:attrName>
                                        </p:attrNameLst>
                                      </p:cBhvr>
                                      <p:tavLst>
                                        <p:tav tm="0">
                                          <p:val>
                                            <p:strVal val="0-#ppt_w/2"/>
                                          </p:val>
                                        </p:tav>
                                        <p:tav tm="100000">
                                          <p:val>
                                            <p:strVal val="#ppt_x"/>
                                          </p:val>
                                        </p:tav>
                                      </p:tavLst>
                                    </p:anim>
                                    <p:anim calcmode="lin" valueType="num">
                                      <p:cBhvr additive="base">
                                        <p:cTn id="69" dur="500" fill="hold"/>
                                        <p:tgtEl>
                                          <p:spTgt spid="321553"/>
                                        </p:tgtEl>
                                        <p:attrNameLst>
                                          <p:attrName>ppt_y</p:attrName>
                                        </p:attrNameLst>
                                      </p:cBhvr>
                                      <p:tavLst>
                                        <p:tav tm="0">
                                          <p:val>
                                            <p:strVal val="#ppt_y"/>
                                          </p:val>
                                        </p:tav>
                                        <p:tav tm="100000">
                                          <p:val>
                                            <p:strVal val="#ppt_y"/>
                                          </p:val>
                                        </p:tav>
                                      </p:tavLst>
                                    </p:anim>
                                  </p:childTnLst>
                                </p:cTn>
                              </p:par>
                            </p:childTnLst>
                          </p:cTn>
                        </p:par>
                        <p:par>
                          <p:cTn id="70" fill="hold" nodeType="afterGroup">
                            <p:stCondLst>
                              <p:cond delay="2000"/>
                            </p:stCondLst>
                            <p:childTnLst>
                              <p:par>
                                <p:cTn id="71" presetID="2" presetClass="entr" presetSubtype="8" fill="hold" grpId="0" nodeType="afterEffect">
                                  <p:stCondLst>
                                    <p:cond delay="0"/>
                                  </p:stCondLst>
                                  <p:childTnLst>
                                    <p:set>
                                      <p:cBhvr>
                                        <p:cTn id="72" dur="1" fill="hold">
                                          <p:stCondLst>
                                            <p:cond delay="0"/>
                                          </p:stCondLst>
                                        </p:cTn>
                                        <p:tgtEl>
                                          <p:spTgt spid="321554"/>
                                        </p:tgtEl>
                                        <p:attrNameLst>
                                          <p:attrName>style.visibility</p:attrName>
                                        </p:attrNameLst>
                                      </p:cBhvr>
                                      <p:to>
                                        <p:strVal val="visible"/>
                                      </p:to>
                                    </p:set>
                                    <p:anim calcmode="lin" valueType="num">
                                      <p:cBhvr additive="base">
                                        <p:cTn id="73" dur="500" fill="hold"/>
                                        <p:tgtEl>
                                          <p:spTgt spid="321554"/>
                                        </p:tgtEl>
                                        <p:attrNameLst>
                                          <p:attrName>ppt_x</p:attrName>
                                        </p:attrNameLst>
                                      </p:cBhvr>
                                      <p:tavLst>
                                        <p:tav tm="0">
                                          <p:val>
                                            <p:strVal val="0-#ppt_w/2"/>
                                          </p:val>
                                        </p:tav>
                                        <p:tav tm="100000">
                                          <p:val>
                                            <p:strVal val="#ppt_x"/>
                                          </p:val>
                                        </p:tav>
                                      </p:tavLst>
                                    </p:anim>
                                    <p:anim calcmode="lin" valueType="num">
                                      <p:cBhvr additive="base">
                                        <p:cTn id="74" dur="500" fill="hold"/>
                                        <p:tgtEl>
                                          <p:spTgt spid="321554"/>
                                        </p:tgtEl>
                                        <p:attrNameLst>
                                          <p:attrName>ppt_y</p:attrName>
                                        </p:attrNameLst>
                                      </p:cBhvr>
                                      <p:tavLst>
                                        <p:tav tm="0">
                                          <p:val>
                                            <p:strVal val="#ppt_y"/>
                                          </p:val>
                                        </p:tav>
                                        <p:tav tm="100000">
                                          <p:val>
                                            <p:strVal val="#ppt_y"/>
                                          </p:val>
                                        </p:tav>
                                      </p:tavLst>
                                    </p:anim>
                                  </p:childTnLst>
                                </p:cTn>
                              </p:par>
                            </p:childTnLst>
                          </p:cTn>
                        </p:par>
                        <p:par>
                          <p:cTn id="75" fill="hold" nodeType="afterGroup">
                            <p:stCondLst>
                              <p:cond delay="2500"/>
                            </p:stCondLst>
                            <p:childTnLst>
                              <p:par>
                                <p:cTn id="76" presetID="2" presetClass="entr" presetSubtype="8" fill="hold" grpId="0" nodeType="afterEffect">
                                  <p:stCondLst>
                                    <p:cond delay="0"/>
                                  </p:stCondLst>
                                  <p:childTnLst>
                                    <p:set>
                                      <p:cBhvr>
                                        <p:cTn id="77" dur="1" fill="hold">
                                          <p:stCondLst>
                                            <p:cond delay="0"/>
                                          </p:stCondLst>
                                        </p:cTn>
                                        <p:tgtEl>
                                          <p:spTgt spid="321555"/>
                                        </p:tgtEl>
                                        <p:attrNameLst>
                                          <p:attrName>style.visibility</p:attrName>
                                        </p:attrNameLst>
                                      </p:cBhvr>
                                      <p:to>
                                        <p:strVal val="visible"/>
                                      </p:to>
                                    </p:set>
                                    <p:anim calcmode="lin" valueType="num">
                                      <p:cBhvr additive="base">
                                        <p:cTn id="78" dur="500" fill="hold"/>
                                        <p:tgtEl>
                                          <p:spTgt spid="321555"/>
                                        </p:tgtEl>
                                        <p:attrNameLst>
                                          <p:attrName>ppt_x</p:attrName>
                                        </p:attrNameLst>
                                      </p:cBhvr>
                                      <p:tavLst>
                                        <p:tav tm="0">
                                          <p:val>
                                            <p:strVal val="0-#ppt_w/2"/>
                                          </p:val>
                                        </p:tav>
                                        <p:tav tm="100000">
                                          <p:val>
                                            <p:strVal val="#ppt_x"/>
                                          </p:val>
                                        </p:tav>
                                      </p:tavLst>
                                    </p:anim>
                                    <p:anim calcmode="lin" valueType="num">
                                      <p:cBhvr additive="base">
                                        <p:cTn id="79" dur="500" fill="hold"/>
                                        <p:tgtEl>
                                          <p:spTgt spid="321555"/>
                                        </p:tgtEl>
                                        <p:attrNameLst>
                                          <p:attrName>ppt_y</p:attrName>
                                        </p:attrNameLst>
                                      </p:cBhvr>
                                      <p:tavLst>
                                        <p:tav tm="0">
                                          <p:val>
                                            <p:strVal val="#ppt_y"/>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2" fill="hold" nodeType="clickEffect">
                                  <p:stCondLst>
                                    <p:cond delay="0"/>
                                  </p:stCondLst>
                                  <p:childTnLst>
                                    <p:set>
                                      <p:cBhvr>
                                        <p:cTn id="83" dur="1" fill="hold">
                                          <p:stCondLst>
                                            <p:cond delay="0"/>
                                          </p:stCondLst>
                                        </p:cTn>
                                        <p:tgtEl>
                                          <p:spTgt spid="321544"/>
                                        </p:tgtEl>
                                        <p:attrNameLst>
                                          <p:attrName>style.visibility</p:attrName>
                                        </p:attrNameLst>
                                      </p:cBhvr>
                                      <p:to>
                                        <p:strVal val="visible"/>
                                      </p:to>
                                    </p:set>
                                    <p:animEffect transition="in" filter="wipe(right)">
                                      <p:cBhvr>
                                        <p:cTn id="84" dur="1000"/>
                                        <p:tgtEl>
                                          <p:spTgt spid="321544"/>
                                        </p:tgtEl>
                                      </p:cBhvr>
                                    </p:animEffect>
                                  </p:childTnLst>
                                </p:cTn>
                              </p:par>
                            </p:childTnLst>
                          </p:cTn>
                        </p:par>
                        <p:par>
                          <p:cTn id="85" fill="hold" nodeType="afterGroup">
                            <p:stCondLst>
                              <p:cond delay="1000"/>
                            </p:stCondLst>
                            <p:childTnLst>
                              <p:par>
                                <p:cTn id="86" presetID="22" presetClass="entr" presetSubtype="2" fill="hold" nodeType="afterEffect">
                                  <p:stCondLst>
                                    <p:cond delay="0"/>
                                  </p:stCondLst>
                                  <p:childTnLst>
                                    <p:set>
                                      <p:cBhvr>
                                        <p:cTn id="87" dur="1" fill="hold">
                                          <p:stCondLst>
                                            <p:cond delay="0"/>
                                          </p:stCondLst>
                                        </p:cTn>
                                        <p:tgtEl>
                                          <p:spTgt spid="321545"/>
                                        </p:tgtEl>
                                        <p:attrNameLst>
                                          <p:attrName>style.visibility</p:attrName>
                                        </p:attrNameLst>
                                      </p:cBhvr>
                                      <p:to>
                                        <p:strVal val="visible"/>
                                      </p:to>
                                    </p:set>
                                    <p:animEffect transition="in" filter="wipe(right)">
                                      <p:cBhvr>
                                        <p:cTn id="88" dur="1000"/>
                                        <p:tgtEl>
                                          <p:spTgt spid="321545"/>
                                        </p:tgtEl>
                                      </p:cBhvr>
                                    </p:animEffect>
                                  </p:childTnLst>
                                </p:cTn>
                              </p:par>
                            </p:childTnLst>
                          </p:cTn>
                        </p:par>
                        <p:par>
                          <p:cTn id="89" fill="hold" nodeType="afterGroup">
                            <p:stCondLst>
                              <p:cond delay="2000"/>
                            </p:stCondLst>
                            <p:childTnLst>
                              <p:par>
                                <p:cTn id="90" presetID="22" presetClass="entr" presetSubtype="2" fill="hold" nodeType="afterEffect">
                                  <p:stCondLst>
                                    <p:cond delay="0"/>
                                  </p:stCondLst>
                                  <p:childTnLst>
                                    <p:set>
                                      <p:cBhvr>
                                        <p:cTn id="91" dur="1" fill="hold">
                                          <p:stCondLst>
                                            <p:cond delay="0"/>
                                          </p:stCondLst>
                                        </p:cTn>
                                        <p:tgtEl>
                                          <p:spTgt spid="321546"/>
                                        </p:tgtEl>
                                        <p:attrNameLst>
                                          <p:attrName>style.visibility</p:attrName>
                                        </p:attrNameLst>
                                      </p:cBhvr>
                                      <p:to>
                                        <p:strVal val="visible"/>
                                      </p:to>
                                    </p:set>
                                    <p:animEffect transition="in" filter="wipe(right)">
                                      <p:cBhvr>
                                        <p:cTn id="92" dur="1000"/>
                                        <p:tgtEl>
                                          <p:spTgt spid="321546"/>
                                        </p:tgtEl>
                                      </p:cBhvr>
                                    </p:animEffect>
                                  </p:childTnLst>
                                </p:cTn>
                              </p:par>
                            </p:childTnLst>
                          </p:cTn>
                        </p:par>
                        <p:par>
                          <p:cTn id="93" fill="hold" nodeType="afterGroup">
                            <p:stCondLst>
                              <p:cond delay="3000"/>
                            </p:stCondLst>
                            <p:childTnLst>
                              <p:par>
                                <p:cTn id="94" presetID="22" presetClass="entr" presetSubtype="2" fill="hold" nodeType="afterEffect">
                                  <p:stCondLst>
                                    <p:cond delay="0"/>
                                  </p:stCondLst>
                                  <p:childTnLst>
                                    <p:set>
                                      <p:cBhvr>
                                        <p:cTn id="95" dur="1" fill="hold">
                                          <p:stCondLst>
                                            <p:cond delay="0"/>
                                          </p:stCondLst>
                                        </p:cTn>
                                        <p:tgtEl>
                                          <p:spTgt spid="321547"/>
                                        </p:tgtEl>
                                        <p:attrNameLst>
                                          <p:attrName>style.visibility</p:attrName>
                                        </p:attrNameLst>
                                      </p:cBhvr>
                                      <p:to>
                                        <p:strVal val="visible"/>
                                      </p:to>
                                    </p:set>
                                    <p:animEffect transition="in" filter="wipe(right)">
                                      <p:cBhvr>
                                        <p:cTn id="96" dur="1000"/>
                                        <p:tgtEl>
                                          <p:spTgt spid="321547"/>
                                        </p:tgtEl>
                                      </p:cBhvr>
                                    </p:animEffect>
                                  </p:childTnLst>
                                </p:cTn>
                              </p:par>
                            </p:childTnLst>
                          </p:cTn>
                        </p:par>
                        <p:par>
                          <p:cTn id="97" fill="hold" nodeType="afterGroup">
                            <p:stCondLst>
                              <p:cond delay="4000"/>
                            </p:stCondLst>
                            <p:childTnLst>
                              <p:par>
                                <p:cTn id="98" presetID="22" presetClass="entr" presetSubtype="2" fill="hold" nodeType="afterEffect">
                                  <p:stCondLst>
                                    <p:cond delay="0"/>
                                  </p:stCondLst>
                                  <p:childTnLst>
                                    <p:set>
                                      <p:cBhvr>
                                        <p:cTn id="99" dur="1" fill="hold">
                                          <p:stCondLst>
                                            <p:cond delay="0"/>
                                          </p:stCondLst>
                                        </p:cTn>
                                        <p:tgtEl>
                                          <p:spTgt spid="321548"/>
                                        </p:tgtEl>
                                        <p:attrNameLst>
                                          <p:attrName>style.visibility</p:attrName>
                                        </p:attrNameLst>
                                      </p:cBhvr>
                                      <p:to>
                                        <p:strVal val="visible"/>
                                      </p:to>
                                    </p:set>
                                    <p:animEffect transition="in" filter="wipe(right)">
                                      <p:cBhvr>
                                        <p:cTn id="100" dur="1000"/>
                                        <p:tgtEl>
                                          <p:spTgt spid="321548"/>
                                        </p:tgtEl>
                                      </p:cBhvr>
                                    </p:animEffect>
                                  </p:childTnLst>
                                </p:cTn>
                              </p:par>
                            </p:childTnLst>
                          </p:cTn>
                        </p:par>
                        <p:par>
                          <p:cTn id="101" fill="hold" nodeType="afterGroup">
                            <p:stCondLst>
                              <p:cond delay="5000"/>
                            </p:stCondLst>
                            <p:childTnLst>
                              <p:par>
                                <p:cTn id="102" presetID="22" presetClass="entr" presetSubtype="2" fill="hold" nodeType="afterEffect">
                                  <p:stCondLst>
                                    <p:cond delay="0"/>
                                  </p:stCondLst>
                                  <p:childTnLst>
                                    <p:set>
                                      <p:cBhvr>
                                        <p:cTn id="103" dur="1" fill="hold">
                                          <p:stCondLst>
                                            <p:cond delay="0"/>
                                          </p:stCondLst>
                                        </p:cTn>
                                        <p:tgtEl>
                                          <p:spTgt spid="321549"/>
                                        </p:tgtEl>
                                        <p:attrNameLst>
                                          <p:attrName>style.visibility</p:attrName>
                                        </p:attrNameLst>
                                      </p:cBhvr>
                                      <p:to>
                                        <p:strVal val="visible"/>
                                      </p:to>
                                    </p:set>
                                    <p:animEffect transition="in" filter="wipe(right)">
                                      <p:cBhvr>
                                        <p:cTn id="104" dur="1000"/>
                                        <p:tgtEl>
                                          <p:spTgt spid="32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animBg="1"/>
      <p:bldP spid="321540" grpId="0" animBg="1"/>
      <p:bldP spid="321541" grpId="0" animBg="1"/>
      <p:bldP spid="321542" grpId="0" animBg="1"/>
      <p:bldP spid="321543" grpId="0" animBg="1"/>
      <p:bldP spid="321550" grpId="0" autoUpdateAnimBg="0"/>
      <p:bldP spid="321551" grpId="0" autoUpdateAnimBg="0"/>
      <p:bldP spid="321552" grpId="0" autoUpdateAnimBg="0"/>
      <p:bldP spid="321553" grpId="0" autoUpdateAnimBg="0"/>
      <p:bldP spid="321554" grpId="0" autoUpdateAnimBg="0"/>
      <p:bldP spid="321555" grpId="0" autoUpdateAnimBg="0"/>
      <p:bldP spid="321561" grpId="0" animBg="1"/>
      <p:bldP spid="321562" grpId="0" animBg="1"/>
      <p:bldP spid="32156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52D4CD-D586-4326-8E37-13F5BEBA13D3}"/>
              </a:ext>
            </a:extLst>
          </p:cNvPr>
          <p:cNvSpPr/>
          <p:nvPr/>
        </p:nvSpPr>
        <p:spPr>
          <a:xfrm>
            <a:off x="0" y="59531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55AB516-FFF6-4AF5-8354-974E89562520}"/>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9570" name="Rectangle 2">
            <a:extLst>
              <a:ext uri="{FF2B5EF4-FFF2-40B4-BE49-F238E27FC236}">
                <a16:creationId xmlns:a16="http://schemas.microsoft.com/office/drawing/2014/main" id="{B1249307-3F9A-4039-9949-17697AA79CF9}"/>
              </a:ext>
            </a:extLst>
          </p:cNvPr>
          <p:cNvSpPr>
            <a:spLocks noGrp="1" noChangeArrowheads="1"/>
          </p:cNvSpPr>
          <p:nvPr>
            <p:ph type="title"/>
          </p:nvPr>
        </p:nvSpPr>
        <p:spPr>
          <a:xfrm>
            <a:off x="457199" y="304800"/>
            <a:ext cx="8242183" cy="1143000"/>
          </a:xfrm>
        </p:spPr>
        <p:txBody>
          <a:bodyPr>
            <a:normAutofit fontScale="90000"/>
          </a:bodyPr>
          <a:lstStyle/>
          <a:p>
            <a:pPr algn="l"/>
            <a:r>
              <a:rPr lang="en-US" altLang="en-US" sz="4000">
                <a:latin typeface="Arial" panose="020B0604020202020204" pitchFamily="34" charset="0"/>
                <a:cs typeface="Arial" panose="020B0604020202020204" pitchFamily="34" charset="0"/>
              </a:rPr>
              <a:t>If the Average Linear Grade Exceeds the Prescribed Grade Additional Linear Run may be Required</a:t>
            </a:r>
            <a:r>
              <a:rPr lang="en-US" altLang="en-US">
                <a:latin typeface="Arial" panose="020B0604020202020204" pitchFamily="34" charset="0"/>
                <a:cs typeface="Arial" panose="020B0604020202020204" pitchFamily="34" charset="0"/>
              </a:rPr>
              <a:t> </a:t>
            </a:r>
          </a:p>
        </p:txBody>
      </p:sp>
      <p:pic>
        <p:nvPicPr>
          <p:cNvPr id="109571" name="Picture 5" descr="Topo Turn Base">
            <a:extLst>
              <a:ext uri="{FF2B5EF4-FFF2-40B4-BE49-F238E27FC236}">
                <a16:creationId xmlns:a16="http://schemas.microsoft.com/office/drawing/2014/main" id="{51924634-1F33-4731-A0EB-1035DE1F5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7467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Freeform 7">
            <a:extLst>
              <a:ext uri="{FF2B5EF4-FFF2-40B4-BE49-F238E27FC236}">
                <a16:creationId xmlns:a16="http://schemas.microsoft.com/office/drawing/2014/main" id="{6A32898F-3EFF-44D7-BBA5-CF3FA974A3A2}"/>
              </a:ext>
            </a:extLst>
          </p:cNvPr>
          <p:cNvSpPr>
            <a:spLocks/>
          </p:cNvSpPr>
          <p:nvPr/>
        </p:nvSpPr>
        <p:spPr bwMode="auto">
          <a:xfrm>
            <a:off x="1408113" y="2012950"/>
            <a:ext cx="4267200" cy="1963738"/>
          </a:xfrm>
          <a:custGeom>
            <a:avLst/>
            <a:gdLst>
              <a:gd name="T0" fmla="*/ 2147483647 w 2688"/>
              <a:gd name="T1" fmla="*/ 2147483647 h 1237"/>
              <a:gd name="T2" fmla="*/ 2147483647 w 2688"/>
              <a:gd name="T3" fmla="*/ 2147483647 h 1237"/>
              <a:gd name="T4" fmla="*/ 2147483647 w 2688"/>
              <a:gd name="T5" fmla="*/ 2147483647 h 1237"/>
              <a:gd name="T6" fmla="*/ 2147483647 w 2688"/>
              <a:gd name="T7" fmla="*/ 2147483647 h 1237"/>
              <a:gd name="T8" fmla="*/ 2147483647 w 2688"/>
              <a:gd name="T9" fmla="*/ 2147483647 h 1237"/>
              <a:gd name="T10" fmla="*/ 2147483647 w 2688"/>
              <a:gd name="T11" fmla="*/ 2147483647 h 1237"/>
              <a:gd name="T12" fmla="*/ 2147483647 w 2688"/>
              <a:gd name="T13" fmla="*/ 2147483647 h 1237"/>
              <a:gd name="T14" fmla="*/ 2147483647 w 2688"/>
              <a:gd name="T15" fmla="*/ 2147483647 h 1237"/>
              <a:gd name="T16" fmla="*/ 2147483647 w 2688"/>
              <a:gd name="T17" fmla="*/ 2147483647 h 1237"/>
              <a:gd name="T18" fmla="*/ 2147483647 w 2688"/>
              <a:gd name="T19" fmla="*/ 2147483647 h 1237"/>
              <a:gd name="T20" fmla="*/ 2147483647 w 2688"/>
              <a:gd name="T21" fmla="*/ 2147483647 h 1237"/>
              <a:gd name="T22" fmla="*/ 2147483647 w 2688"/>
              <a:gd name="T23" fmla="*/ 2147483647 h 1237"/>
              <a:gd name="T24" fmla="*/ 2147483647 w 2688"/>
              <a:gd name="T25" fmla="*/ 2147483647 h 1237"/>
              <a:gd name="T26" fmla="*/ 2147483647 w 2688"/>
              <a:gd name="T27" fmla="*/ 2147483647 h 1237"/>
              <a:gd name="T28" fmla="*/ 2147483647 w 2688"/>
              <a:gd name="T29" fmla="*/ 2147483647 h 1237"/>
              <a:gd name="T30" fmla="*/ 2147483647 w 2688"/>
              <a:gd name="T31" fmla="*/ 2147483647 h 1237"/>
              <a:gd name="T32" fmla="*/ 2147483647 w 2688"/>
              <a:gd name="T33" fmla="*/ 2147483647 h 1237"/>
              <a:gd name="T34" fmla="*/ 2147483647 w 2688"/>
              <a:gd name="T35" fmla="*/ 2147483647 h 1237"/>
              <a:gd name="T36" fmla="*/ 2147483647 w 2688"/>
              <a:gd name="T37" fmla="*/ 2147483647 h 1237"/>
              <a:gd name="T38" fmla="*/ 2147483647 w 2688"/>
              <a:gd name="T39" fmla="*/ 2147483647 h 1237"/>
              <a:gd name="T40" fmla="*/ 2147483647 w 2688"/>
              <a:gd name="T41" fmla="*/ 2147483647 h 1237"/>
              <a:gd name="T42" fmla="*/ 2147483647 w 2688"/>
              <a:gd name="T43" fmla="*/ 2147483647 h 1237"/>
              <a:gd name="T44" fmla="*/ 2147483647 w 2688"/>
              <a:gd name="T45" fmla="*/ 2147483647 h 1237"/>
              <a:gd name="T46" fmla="*/ 2147483647 w 2688"/>
              <a:gd name="T47" fmla="*/ 2147483647 h 1237"/>
              <a:gd name="T48" fmla="*/ 2147483647 w 2688"/>
              <a:gd name="T49" fmla="*/ 2147483647 h 1237"/>
              <a:gd name="T50" fmla="*/ 2147483647 w 2688"/>
              <a:gd name="T51" fmla="*/ 2147483647 h 1237"/>
              <a:gd name="T52" fmla="*/ 2147483647 w 2688"/>
              <a:gd name="T53" fmla="*/ 2147483647 h 1237"/>
              <a:gd name="T54" fmla="*/ 2147483647 w 2688"/>
              <a:gd name="T55" fmla="*/ 2147483647 h 1237"/>
              <a:gd name="T56" fmla="*/ 2147483647 w 2688"/>
              <a:gd name="T57" fmla="*/ 2147483647 h 1237"/>
              <a:gd name="T58" fmla="*/ 2147483647 w 2688"/>
              <a:gd name="T59" fmla="*/ 2147483647 h 1237"/>
              <a:gd name="T60" fmla="*/ 2147483647 w 2688"/>
              <a:gd name="T61" fmla="*/ 2147483647 h 1237"/>
              <a:gd name="T62" fmla="*/ 2147483647 w 2688"/>
              <a:gd name="T63" fmla="*/ 2147483647 h 1237"/>
              <a:gd name="T64" fmla="*/ 2147483647 w 2688"/>
              <a:gd name="T65" fmla="*/ 2147483647 h 1237"/>
              <a:gd name="T66" fmla="*/ 2147483647 w 2688"/>
              <a:gd name="T67" fmla="*/ 2147483647 h 1237"/>
              <a:gd name="T68" fmla="*/ 2147483647 w 2688"/>
              <a:gd name="T69" fmla="*/ 2147483647 h 1237"/>
              <a:gd name="T70" fmla="*/ 2147483647 w 2688"/>
              <a:gd name="T71" fmla="*/ 2147483647 h 1237"/>
              <a:gd name="T72" fmla="*/ 2147483647 w 2688"/>
              <a:gd name="T73" fmla="*/ 2147483647 h 1237"/>
              <a:gd name="T74" fmla="*/ 2147483647 w 2688"/>
              <a:gd name="T75" fmla="*/ 2147483647 h 1237"/>
              <a:gd name="T76" fmla="*/ 2147483647 w 2688"/>
              <a:gd name="T77" fmla="*/ 2147483647 h 1237"/>
              <a:gd name="T78" fmla="*/ 2147483647 w 2688"/>
              <a:gd name="T79" fmla="*/ 2147483647 h 1237"/>
              <a:gd name="T80" fmla="*/ 2147483647 w 2688"/>
              <a:gd name="T81" fmla="*/ 2147483647 h 1237"/>
              <a:gd name="T82" fmla="*/ 2147483647 w 2688"/>
              <a:gd name="T83" fmla="*/ 2147483647 h 1237"/>
              <a:gd name="T84" fmla="*/ 2147483647 w 2688"/>
              <a:gd name="T85" fmla="*/ 2147483647 h 1237"/>
              <a:gd name="T86" fmla="*/ 0 w 2688"/>
              <a:gd name="T87" fmla="*/ 2147483647 h 1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88"/>
              <a:gd name="T133" fmla="*/ 0 h 1237"/>
              <a:gd name="T134" fmla="*/ 2688 w 2688"/>
              <a:gd name="T135" fmla="*/ 1237 h 12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88" h="1237">
                <a:moveTo>
                  <a:pt x="2688" y="1073"/>
                </a:moveTo>
                <a:cubicBezTo>
                  <a:pt x="2649" y="1013"/>
                  <a:pt x="2607" y="961"/>
                  <a:pt x="2551" y="917"/>
                </a:cubicBezTo>
                <a:cubicBezTo>
                  <a:pt x="2520" y="893"/>
                  <a:pt x="2528" y="876"/>
                  <a:pt x="2487" y="862"/>
                </a:cubicBezTo>
                <a:cubicBezTo>
                  <a:pt x="2456" y="833"/>
                  <a:pt x="2426" y="811"/>
                  <a:pt x="2386" y="798"/>
                </a:cubicBezTo>
                <a:cubicBezTo>
                  <a:pt x="2304" y="808"/>
                  <a:pt x="2300" y="808"/>
                  <a:pt x="2258" y="871"/>
                </a:cubicBezTo>
                <a:cubicBezTo>
                  <a:pt x="2254" y="943"/>
                  <a:pt x="2245" y="1116"/>
                  <a:pt x="2212" y="1191"/>
                </a:cubicBezTo>
                <a:cubicBezTo>
                  <a:pt x="2204" y="1209"/>
                  <a:pt x="2187" y="1221"/>
                  <a:pt x="2176" y="1237"/>
                </a:cubicBezTo>
                <a:cubicBezTo>
                  <a:pt x="2136" y="1224"/>
                  <a:pt x="2120" y="1187"/>
                  <a:pt x="2084" y="1164"/>
                </a:cubicBezTo>
                <a:cubicBezTo>
                  <a:pt x="2057" y="1124"/>
                  <a:pt x="2026" y="1089"/>
                  <a:pt x="1993" y="1054"/>
                </a:cubicBezTo>
                <a:cubicBezTo>
                  <a:pt x="1990" y="1045"/>
                  <a:pt x="1991" y="1034"/>
                  <a:pt x="1984" y="1027"/>
                </a:cubicBezTo>
                <a:cubicBezTo>
                  <a:pt x="1977" y="1020"/>
                  <a:pt x="1964" y="1023"/>
                  <a:pt x="1956" y="1018"/>
                </a:cubicBezTo>
                <a:cubicBezTo>
                  <a:pt x="1949" y="1013"/>
                  <a:pt x="1945" y="1004"/>
                  <a:pt x="1938" y="999"/>
                </a:cubicBezTo>
                <a:cubicBezTo>
                  <a:pt x="1930" y="994"/>
                  <a:pt x="1919" y="995"/>
                  <a:pt x="1911" y="990"/>
                </a:cubicBezTo>
                <a:cubicBezTo>
                  <a:pt x="1864" y="964"/>
                  <a:pt x="1836" y="928"/>
                  <a:pt x="1792" y="899"/>
                </a:cubicBezTo>
                <a:cubicBezTo>
                  <a:pt x="1786" y="881"/>
                  <a:pt x="1780" y="862"/>
                  <a:pt x="1774" y="844"/>
                </a:cubicBezTo>
                <a:cubicBezTo>
                  <a:pt x="1771" y="835"/>
                  <a:pt x="1764" y="817"/>
                  <a:pt x="1764" y="817"/>
                </a:cubicBezTo>
                <a:cubicBezTo>
                  <a:pt x="1757" y="761"/>
                  <a:pt x="1743" y="684"/>
                  <a:pt x="1700" y="643"/>
                </a:cubicBezTo>
                <a:cubicBezTo>
                  <a:pt x="1660" y="519"/>
                  <a:pt x="1533" y="443"/>
                  <a:pt x="1417" y="405"/>
                </a:cubicBezTo>
                <a:cubicBezTo>
                  <a:pt x="1367" y="389"/>
                  <a:pt x="1262" y="378"/>
                  <a:pt x="1262" y="378"/>
                </a:cubicBezTo>
                <a:cubicBezTo>
                  <a:pt x="1229" y="345"/>
                  <a:pt x="1252" y="362"/>
                  <a:pt x="1188" y="341"/>
                </a:cubicBezTo>
                <a:cubicBezTo>
                  <a:pt x="1179" y="338"/>
                  <a:pt x="1170" y="335"/>
                  <a:pt x="1161" y="332"/>
                </a:cubicBezTo>
                <a:cubicBezTo>
                  <a:pt x="1152" y="329"/>
                  <a:pt x="1134" y="323"/>
                  <a:pt x="1134" y="323"/>
                </a:cubicBezTo>
                <a:cubicBezTo>
                  <a:pt x="1083" y="274"/>
                  <a:pt x="945" y="265"/>
                  <a:pt x="878" y="259"/>
                </a:cubicBezTo>
                <a:cubicBezTo>
                  <a:pt x="857" y="262"/>
                  <a:pt x="835" y="263"/>
                  <a:pt x="814" y="268"/>
                </a:cubicBezTo>
                <a:cubicBezTo>
                  <a:pt x="795" y="272"/>
                  <a:pt x="759" y="286"/>
                  <a:pt x="759" y="286"/>
                </a:cubicBezTo>
                <a:cubicBezTo>
                  <a:pt x="753" y="292"/>
                  <a:pt x="748" y="301"/>
                  <a:pt x="740" y="305"/>
                </a:cubicBezTo>
                <a:cubicBezTo>
                  <a:pt x="723" y="314"/>
                  <a:pt x="686" y="323"/>
                  <a:pt x="686" y="323"/>
                </a:cubicBezTo>
                <a:cubicBezTo>
                  <a:pt x="664" y="344"/>
                  <a:pt x="643" y="347"/>
                  <a:pt x="622" y="369"/>
                </a:cubicBezTo>
                <a:cubicBezTo>
                  <a:pt x="606" y="412"/>
                  <a:pt x="586" y="436"/>
                  <a:pt x="548" y="460"/>
                </a:cubicBezTo>
                <a:cubicBezTo>
                  <a:pt x="523" y="535"/>
                  <a:pt x="558" y="443"/>
                  <a:pt x="521" y="506"/>
                </a:cubicBezTo>
                <a:cubicBezTo>
                  <a:pt x="501" y="541"/>
                  <a:pt x="492" y="582"/>
                  <a:pt x="466" y="615"/>
                </a:cubicBezTo>
                <a:cubicBezTo>
                  <a:pt x="445" y="642"/>
                  <a:pt x="448" y="626"/>
                  <a:pt x="430" y="661"/>
                </a:cubicBezTo>
                <a:cubicBezTo>
                  <a:pt x="411" y="698"/>
                  <a:pt x="395" y="732"/>
                  <a:pt x="366" y="762"/>
                </a:cubicBezTo>
                <a:cubicBezTo>
                  <a:pt x="338" y="681"/>
                  <a:pt x="349" y="726"/>
                  <a:pt x="338" y="625"/>
                </a:cubicBezTo>
                <a:cubicBezTo>
                  <a:pt x="348" y="565"/>
                  <a:pt x="347" y="564"/>
                  <a:pt x="393" y="533"/>
                </a:cubicBezTo>
                <a:cubicBezTo>
                  <a:pt x="409" y="484"/>
                  <a:pt x="427" y="437"/>
                  <a:pt x="439" y="387"/>
                </a:cubicBezTo>
                <a:cubicBezTo>
                  <a:pt x="442" y="363"/>
                  <a:pt x="443" y="338"/>
                  <a:pt x="448" y="314"/>
                </a:cubicBezTo>
                <a:cubicBezTo>
                  <a:pt x="452" y="295"/>
                  <a:pt x="466" y="259"/>
                  <a:pt x="466" y="259"/>
                </a:cubicBezTo>
                <a:cubicBezTo>
                  <a:pt x="463" y="186"/>
                  <a:pt x="476" y="110"/>
                  <a:pt x="457" y="39"/>
                </a:cubicBezTo>
                <a:cubicBezTo>
                  <a:pt x="452" y="20"/>
                  <a:pt x="421" y="23"/>
                  <a:pt x="402" y="21"/>
                </a:cubicBezTo>
                <a:cubicBezTo>
                  <a:pt x="375" y="18"/>
                  <a:pt x="347" y="15"/>
                  <a:pt x="320" y="12"/>
                </a:cubicBezTo>
                <a:cubicBezTo>
                  <a:pt x="284" y="0"/>
                  <a:pt x="263" y="10"/>
                  <a:pt x="228" y="21"/>
                </a:cubicBezTo>
                <a:cubicBezTo>
                  <a:pt x="166" y="62"/>
                  <a:pt x="96" y="50"/>
                  <a:pt x="27" y="39"/>
                </a:cubicBezTo>
                <a:cubicBezTo>
                  <a:pt x="18" y="36"/>
                  <a:pt x="0" y="30"/>
                  <a:pt x="0" y="30"/>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000"/>
                                  </p:stCondLst>
                                  <p:childTnLst>
                                    <p:set>
                                      <p:cBhvr>
                                        <p:cTn id="6" dur="1" fill="hold">
                                          <p:stCondLst>
                                            <p:cond delay="0"/>
                                          </p:stCondLst>
                                        </p:cTn>
                                        <p:tgtEl>
                                          <p:spTgt spid="209927"/>
                                        </p:tgtEl>
                                        <p:attrNameLst>
                                          <p:attrName>style.visibility</p:attrName>
                                        </p:attrNameLst>
                                      </p:cBhvr>
                                      <p:to>
                                        <p:strVal val="visible"/>
                                      </p:to>
                                    </p:set>
                                    <p:animEffect transition="in" filter="wipe(left)">
                                      <p:cBhvr>
                                        <p:cTn id="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6C5F641-5D62-48AC-BAC7-1BDF02686DA9}"/>
              </a:ext>
            </a:extLst>
          </p:cNvPr>
          <p:cNvSpPr/>
          <p:nvPr/>
        </p:nvSpPr>
        <p:spPr>
          <a:xfrm>
            <a:off x="0" y="5962651"/>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A93B953-5D1B-4B69-BBFE-08DE11EA039D}"/>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0594" name="Rectangle 2">
            <a:extLst>
              <a:ext uri="{FF2B5EF4-FFF2-40B4-BE49-F238E27FC236}">
                <a16:creationId xmlns:a16="http://schemas.microsoft.com/office/drawing/2014/main" id="{9F216DBE-5D68-4BEE-BB68-C585BDA5A4D5}"/>
              </a:ext>
            </a:extLst>
          </p:cNvPr>
          <p:cNvSpPr>
            <a:spLocks noGrp="1" noChangeArrowheads="1"/>
          </p:cNvSpPr>
          <p:nvPr>
            <p:ph type="title"/>
          </p:nvPr>
        </p:nvSpPr>
        <p:spPr>
          <a:xfrm>
            <a:off x="381000" y="304800"/>
            <a:ext cx="8763000" cy="1143000"/>
          </a:xfrm>
        </p:spPr>
        <p:txBody>
          <a:bodyPr>
            <a:normAutofit fontScale="90000"/>
          </a:bodyPr>
          <a:lstStyle/>
          <a:p>
            <a:pPr algn="l"/>
            <a:r>
              <a:rPr lang="en-US" altLang="en-US" sz="4000">
                <a:latin typeface="Arial" panose="020B0604020202020204" pitchFamily="34" charset="0"/>
                <a:cs typeface="Arial" panose="020B0604020202020204" pitchFamily="34" charset="0"/>
              </a:rPr>
              <a:t>To Gain Additional Linear Run a Topographical Turn Should be Used First</a:t>
            </a:r>
            <a:r>
              <a:rPr lang="en-US" altLang="en-US">
                <a:latin typeface="Arial" panose="020B0604020202020204" pitchFamily="34" charset="0"/>
                <a:cs typeface="Arial" panose="020B0604020202020204" pitchFamily="34" charset="0"/>
              </a:rPr>
              <a:t> </a:t>
            </a:r>
          </a:p>
        </p:txBody>
      </p:sp>
      <p:pic>
        <p:nvPicPr>
          <p:cNvPr id="110595" name="Picture 3" descr="Topo Turn Base">
            <a:extLst>
              <a:ext uri="{FF2B5EF4-FFF2-40B4-BE49-F238E27FC236}">
                <a16:creationId xmlns:a16="http://schemas.microsoft.com/office/drawing/2014/main" id="{1E615D7B-5985-420B-BC1E-9DBA29AB2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7467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40" name="Freeform 8">
            <a:extLst>
              <a:ext uri="{FF2B5EF4-FFF2-40B4-BE49-F238E27FC236}">
                <a16:creationId xmlns:a16="http://schemas.microsoft.com/office/drawing/2014/main" id="{D5B39A1A-5544-46BB-A071-3E42D6E3FBC1}"/>
              </a:ext>
            </a:extLst>
          </p:cNvPr>
          <p:cNvSpPr>
            <a:spLocks/>
          </p:cNvSpPr>
          <p:nvPr/>
        </p:nvSpPr>
        <p:spPr bwMode="auto">
          <a:xfrm>
            <a:off x="1303338" y="2065338"/>
            <a:ext cx="715962" cy="1524000"/>
          </a:xfrm>
          <a:custGeom>
            <a:avLst/>
            <a:gdLst>
              <a:gd name="T0" fmla="*/ 2147483647 w 451"/>
              <a:gd name="T1" fmla="*/ 0 h 960"/>
              <a:gd name="T2" fmla="*/ 2147483647 w 451"/>
              <a:gd name="T3" fmla="*/ 2147483647 h 960"/>
              <a:gd name="T4" fmla="*/ 2147483647 w 451"/>
              <a:gd name="T5" fmla="*/ 2147483647 h 960"/>
              <a:gd name="T6" fmla="*/ 2147483647 w 451"/>
              <a:gd name="T7" fmla="*/ 2147483647 h 960"/>
              <a:gd name="T8" fmla="*/ 2147483647 w 451"/>
              <a:gd name="T9" fmla="*/ 2147483647 h 960"/>
              <a:gd name="T10" fmla="*/ 2147483647 w 451"/>
              <a:gd name="T11" fmla="*/ 2147483647 h 960"/>
              <a:gd name="T12" fmla="*/ 2147483647 w 451"/>
              <a:gd name="T13" fmla="*/ 2147483647 h 960"/>
              <a:gd name="T14" fmla="*/ 2147483647 w 451"/>
              <a:gd name="T15" fmla="*/ 2147483647 h 960"/>
              <a:gd name="T16" fmla="*/ 2147483647 w 451"/>
              <a:gd name="T17" fmla="*/ 2147483647 h 960"/>
              <a:gd name="T18" fmla="*/ 2147483647 w 451"/>
              <a:gd name="T19" fmla="*/ 2147483647 h 960"/>
              <a:gd name="T20" fmla="*/ 2147483647 w 451"/>
              <a:gd name="T21" fmla="*/ 2147483647 h 960"/>
              <a:gd name="T22" fmla="*/ 2147483647 w 451"/>
              <a:gd name="T23" fmla="*/ 2147483647 h 960"/>
              <a:gd name="T24" fmla="*/ 2147483647 w 451"/>
              <a:gd name="T25" fmla="*/ 2147483647 h 960"/>
              <a:gd name="T26" fmla="*/ 2147483647 w 451"/>
              <a:gd name="T27" fmla="*/ 2147483647 h 960"/>
              <a:gd name="T28" fmla="*/ 2147483647 w 451"/>
              <a:gd name="T29" fmla="*/ 2147483647 h 960"/>
              <a:gd name="T30" fmla="*/ 2147483647 w 451"/>
              <a:gd name="T31" fmla="*/ 2147483647 h 960"/>
              <a:gd name="T32" fmla="*/ 2147483647 w 451"/>
              <a:gd name="T33" fmla="*/ 2147483647 h 960"/>
              <a:gd name="T34" fmla="*/ 2147483647 w 451"/>
              <a:gd name="T35" fmla="*/ 2147483647 h 960"/>
              <a:gd name="T36" fmla="*/ 2147483647 w 451"/>
              <a:gd name="T37" fmla="*/ 2147483647 h 960"/>
              <a:gd name="T38" fmla="*/ 0 w 451"/>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1"/>
              <a:gd name="T61" fmla="*/ 0 h 960"/>
              <a:gd name="T62" fmla="*/ 451 w 451"/>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1" h="960">
                <a:moveTo>
                  <a:pt x="19" y="0"/>
                </a:moveTo>
                <a:cubicBezTo>
                  <a:pt x="25" y="17"/>
                  <a:pt x="45" y="78"/>
                  <a:pt x="57" y="86"/>
                </a:cubicBezTo>
                <a:cubicBezTo>
                  <a:pt x="83" y="102"/>
                  <a:pt x="126" y="107"/>
                  <a:pt x="153" y="110"/>
                </a:cubicBezTo>
                <a:cubicBezTo>
                  <a:pt x="196" y="124"/>
                  <a:pt x="268" y="127"/>
                  <a:pt x="317" y="134"/>
                </a:cubicBezTo>
                <a:cubicBezTo>
                  <a:pt x="348" y="145"/>
                  <a:pt x="384" y="148"/>
                  <a:pt x="417" y="153"/>
                </a:cubicBezTo>
                <a:cubicBezTo>
                  <a:pt x="436" y="166"/>
                  <a:pt x="443" y="189"/>
                  <a:pt x="451" y="211"/>
                </a:cubicBezTo>
                <a:cubicBezTo>
                  <a:pt x="440" y="242"/>
                  <a:pt x="450" y="210"/>
                  <a:pt x="441" y="269"/>
                </a:cubicBezTo>
                <a:cubicBezTo>
                  <a:pt x="435" y="305"/>
                  <a:pt x="424" y="345"/>
                  <a:pt x="413" y="379"/>
                </a:cubicBezTo>
                <a:cubicBezTo>
                  <a:pt x="405" y="404"/>
                  <a:pt x="394" y="414"/>
                  <a:pt x="384" y="437"/>
                </a:cubicBezTo>
                <a:cubicBezTo>
                  <a:pt x="376" y="456"/>
                  <a:pt x="368" y="475"/>
                  <a:pt x="360" y="494"/>
                </a:cubicBezTo>
                <a:cubicBezTo>
                  <a:pt x="356" y="503"/>
                  <a:pt x="358" y="517"/>
                  <a:pt x="350" y="523"/>
                </a:cubicBezTo>
                <a:cubicBezTo>
                  <a:pt x="318" y="546"/>
                  <a:pt x="301" y="587"/>
                  <a:pt x="278" y="619"/>
                </a:cubicBezTo>
                <a:cubicBezTo>
                  <a:pt x="264" y="671"/>
                  <a:pt x="256" y="736"/>
                  <a:pt x="197" y="753"/>
                </a:cubicBezTo>
                <a:cubicBezTo>
                  <a:pt x="178" y="765"/>
                  <a:pt x="155" y="775"/>
                  <a:pt x="134" y="782"/>
                </a:cubicBezTo>
                <a:cubicBezTo>
                  <a:pt x="125" y="789"/>
                  <a:pt x="113" y="793"/>
                  <a:pt x="105" y="801"/>
                </a:cubicBezTo>
                <a:cubicBezTo>
                  <a:pt x="93" y="813"/>
                  <a:pt x="84" y="832"/>
                  <a:pt x="72" y="845"/>
                </a:cubicBezTo>
                <a:cubicBezTo>
                  <a:pt x="63" y="872"/>
                  <a:pt x="74" y="847"/>
                  <a:pt x="53" y="873"/>
                </a:cubicBezTo>
                <a:cubicBezTo>
                  <a:pt x="46" y="882"/>
                  <a:pt x="33" y="902"/>
                  <a:pt x="33" y="902"/>
                </a:cubicBezTo>
                <a:cubicBezTo>
                  <a:pt x="25" y="933"/>
                  <a:pt x="35" y="902"/>
                  <a:pt x="9" y="945"/>
                </a:cubicBezTo>
                <a:cubicBezTo>
                  <a:pt x="6" y="950"/>
                  <a:pt x="0" y="960"/>
                  <a:pt x="0" y="960"/>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2" name="Freeform 10">
            <a:extLst>
              <a:ext uri="{FF2B5EF4-FFF2-40B4-BE49-F238E27FC236}">
                <a16:creationId xmlns:a16="http://schemas.microsoft.com/office/drawing/2014/main" id="{653F09CB-61C8-414C-8467-07BAE409A755}"/>
              </a:ext>
            </a:extLst>
          </p:cNvPr>
          <p:cNvSpPr>
            <a:spLocks/>
          </p:cNvSpPr>
          <p:nvPr/>
        </p:nvSpPr>
        <p:spPr bwMode="auto">
          <a:xfrm>
            <a:off x="1303338" y="3475038"/>
            <a:ext cx="1417637" cy="260350"/>
          </a:xfrm>
          <a:custGeom>
            <a:avLst/>
            <a:gdLst>
              <a:gd name="T0" fmla="*/ 0 w 893"/>
              <a:gd name="T1" fmla="*/ 2147483647 h 164"/>
              <a:gd name="T2" fmla="*/ 2147483647 w 893"/>
              <a:gd name="T3" fmla="*/ 2147483647 h 164"/>
              <a:gd name="T4" fmla="*/ 2147483647 w 893"/>
              <a:gd name="T5" fmla="*/ 2147483647 h 164"/>
              <a:gd name="T6" fmla="*/ 2147483647 w 893"/>
              <a:gd name="T7" fmla="*/ 0 h 164"/>
              <a:gd name="T8" fmla="*/ 2147483647 w 893"/>
              <a:gd name="T9" fmla="*/ 2147483647 h 164"/>
              <a:gd name="T10" fmla="*/ 2147483647 w 893"/>
              <a:gd name="T11" fmla="*/ 2147483647 h 164"/>
              <a:gd name="T12" fmla="*/ 2147483647 w 893"/>
              <a:gd name="T13" fmla="*/ 2147483647 h 164"/>
              <a:gd name="T14" fmla="*/ 2147483647 w 893"/>
              <a:gd name="T15" fmla="*/ 2147483647 h 164"/>
              <a:gd name="T16" fmla="*/ 2147483647 w 893"/>
              <a:gd name="T17" fmla="*/ 2147483647 h 164"/>
              <a:gd name="T18" fmla="*/ 2147483647 w 893"/>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
              <a:gd name="T31" fmla="*/ 0 h 164"/>
              <a:gd name="T32" fmla="*/ 893 w 893"/>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 h="164">
                <a:moveTo>
                  <a:pt x="0" y="72"/>
                </a:moveTo>
                <a:cubicBezTo>
                  <a:pt x="29" y="70"/>
                  <a:pt x="57" y="70"/>
                  <a:pt x="86" y="67"/>
                </a:cubicBezTo>
                <a:cubicBezTo>
                  <a:pt x="107" y="65"/>
                  <a:pt x="147" y="41"/>
                  <a:pt x="168" y="33"/>
                </a:cubicBezTo>
                <a:cubicBezTo>
                  <a:pt x="206" y="19"/>
                  <a:pt x="249" y="13"/>
                  <a:pt x="288" y="0"/>
                </a:cubicBezTo>
                <a:cubicBezTo>
                  <a:pt x="414" y="4"/>
                  <a:pt x="429" y="2"/>
                  <a:pt x="518" y="14"/>
                </a:cubicBezTo>
                <a:cubicBezTo>
                  <a:pt x="543" y="22"/>
                  <a:pt x="564" y="26"/>
                  <a:pt x="590" y="29"/>
                </a:cubicBezTo>
                <a:cubicBezTo>
                  <a:pt x="616" y="36"/>
                  <a:pt x="642" y="36"/>
                  <a:pt x="667" y="48"/>
                </a:cubicBezTo>
                <a:cubicBezTo>
                  <a:pt x="693" y="60"/>
                  <a:pt x="717" y="77"/>
                  <a:pt x="744" y="86"/>
                </a:cubicBezTo>
                <a:cubicBezTo>
                  <a:pt x="779" y="111"/>
                  <a:pt x="822" y="122"/>
                  <a:pt x="859" y="144"/>
                </a:cubicBezTo>
                <a:cubicBezTo>
                  <a:pt x="892" y="164"/>
                  <a:pt x="876" y="163"/>
                  <a:pt x="893" y="163"/>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3" name="Freeform 11">
            <a:extLst>
              <a:ext uri="{FF2B5EF4-FFF2-40B4-BE49-F238E27FC236}">
                <a16:creationId xmlns:a16="http://schemas.microsoft.com/office/drawing/2014/main" id="{83B512CD-BFAF-4FE9-8372-E897E608E40A}"/>
              </a:ext>
            </a:extLst>
          </p:cNvPr>
          <p:cNvSpPr>
            <a:spLocks/>
          </p:cNvSpPr>
          <p:nvPr/>
        </p:nvSpPr>
        <p:spPr bwMode="auto">
          <a:xfrm>
            <a:off x="2522538" y="2641600"/>
            <a:ext cx="411162" cy="1108075"/>
          </a:xfrm>
          <a:custGeom>
            <a:avLst/>
            <a:gdLst>
              <a:gd name="T0" fmla="*/ 2147483647 w 259"/>
              <a:gd name="T1" fmla="*/ 2147483647 h 698"/>
              <a:gd name="T2" fmla="*/ 2147483647 w 259"/>
              <a:gd name="T3" fmla="*/ 2147483647 h 698"/>
              <a:gd name="T4" fmla="*/ 2147483647 w 259"/>
              <a:gd name="T5" fmla="*/ 2147483647 h 698"/>
              <a:gd name="T6" fmla="*/ 2147483647 w 259"/>
              <a:gd name="T7" fmla="*/ 2147483647 h 698"/>
              <a:gd name="T8" fmla="*/ 2147483647 w 259"/>
              <a:gd name="T9" fmla="*/ 2147483647 h 698"/>
              <a:gd name="T10" fmla="*/ 2147483647 w 259"/>
              <a:gd name="T11" fmla="*/ 2147483647 h 698"/>
              <a:gd name="T12" fmla="*/ 2147483647 w 259"/>
              <a:gd name="T13" fmla="*/ 2147483647 h 698"/>
              <a:gd name="T14" fmla="*/ 0 w 259"/>
              <a:gd name="T15" fmla="*/ 2147483647 h 698"/>
              <a:gd name="T16" fmla="*/ 2147483647 w 259"/>
              <a:gd name="T17" fmla="*/ 2147483647 h 698"/>
              <a:gd name="T18" fmla="*/ 2147483647 w 259"/>
              <a:gd name="T19" fmla="*/ 2147483647 h 698"/>
              <a:gd name="T20" fmla="*/ 2147483647 w 259"/>
              <a:gd name="T21" fmla="*/ 2147483647 h 6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698"/>
              <a:gd name="T35" fmla="*/ 259 w 259"/>
              <a:gd name="T36" fmla="*/ 698 h 6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698">
                <a:moveTo>
                  <a:pt x="129" y="698"/>
                </a:moveTo>
                <a:cubicBezTo>
                  <a:pt x="143" y="656"/>
                  <a:pt x="141" y="677"/>
                  <a:pt x="125" y="640"/>
                </a:cubicBezTo>
                <a:cubicBezTo>
                  <a:pt x="121" y="631"/>
                  <a:pt x="118" y="621"/>
                  <a:pt x="115" y="611"/>
                </a:cubicBezTo>
                <a:cubicBezTo>
                  <a:pt x="113" y="606"/>
                  <a:pt x="110" y="597"/>
                  <a:pt x="110" y="597"/>
                </a:cubicBezTo>
                <a:cubicBezTo>
                  <a:pt x="118" y="573"/>
                  <a:pt x="111" y="553"/>
                  <a:pt x="91" y="539"/>
                </a:cubicBezTo>
                <a:cubicBezTo>
                  <a:pt x="84" y="519"/>
                  <a:pt x="70" y="512"/>
                  <a:pt x="53" y="501"/>
                </a:cubicBezTo>
                <a:cubicBezTo>
                  <a:pt x="35" y="474"/>
                  <a:pt x="17" y="442"/>
                  <a:pt x="9" y="410"/>
                </a:cubicBezTo>
                <a:cubicBezTo>
                  <a:pt x="5" y="395"/>
                  <a:pt x="0" y="366"/>
                  <a:pt x="0" y="366"/>
                </a:cubicBezTo>
                <a:cubicBezTo>
                  <a:pt x="3" y="345"/>
                  <a:pt x="6" y="325"/>
                  <a:pt x="9" y="304"/>
                </a:cubicBezTo>
                <a:cubicBezTo>
                  <a:pt x="20" y="216"/>
                  <a:pt x="46" y="51"/>
                  <a:pt x="144" y="16"/>
                </a:cubicBezTo>
                <a:cubicBezTo>
                  <a:pt x="190" y="0"/>
                  <a:pt x="153" y="11"/>
                  <a:pt x="259" y="11"/>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4" name="Freeform 12">
            <a:extLst>
              <a:ext uri="{FF2B5EF4-FFF2-40B4-BE49-F238E27FC236}">
                <a16:creationId xmlns:a16="http://schemas.microsoft.com/office/drawing/2014/main" id="{9F80827E-BC32-4DB8-AB3E-5E22EC7522E8}"/>
              </a:ext>
            </a:extLst>
          </p:cNvPr>
          <p:cNvSpPr>
            <a:spLocks/>
          </p:cNvSpPr>
          <p:nvPr/>
        </p:nvSpPr>
        <p:spPr bwMode="auto">
          <a:xfrm>
            <a:off x="2941638" y="2651125"/>
            <a:ext cx="1774825" cy="1936750"/>
          </a:xfrm>
          <a:custGeom>
            <a:avLst/>
            <a:gdLst>
              <a:gd name="T0" fmla="*/ 0 w 1118"/>
              <a:gd name="T1" fmla="*/ 0 h 1220"/>
              <a:gd name="T2" fmla="*/ 2147483647 w 1118"/>
              <a:gd name="T3" fmla="*/ 2147483647 h 1220"/>
              <a:gd name="T4" fmla="*/ 2147483647 w 1118"/>
              <a:gd name="T5" fmla="*/ 2147483647 h 1220"/>
              <a:gd name="T6" fmla="*/ 2147483647 w 1118"/>
              <a:gd name="T7" fmla="*/ 2147483647 h 1220"/>
              <a:gd name="T8" fmla="*/ 2147483647 w 1118"/>
              <a:gd name="T9" fmla="*/ 2147483647 h 1220"/>
              <a:gd name="T10" fmla="*/ 2147483647 w 1118"/>
              <a:gd name="T11" fmla="*/ 2147483647 h 1220"/>
              <a:gd name="T12" fmla="*/ 2147483647 w 1118"/>
              <a:gd name="T13" fmla="*/ 2147483647 h 1220"/>
              <a:gd name="T14" fmla="*/ 2147483647 w 1118"/>
              <a:gd name="T15" fmla="*/ 2147483647 h 1220"/>
              <a:gd name="T16" fmla="*/ 2147483647 w 1118"/>
              <a:gd name="T17" fmla="*/ 2147483647 h 1220"/>
              <a:gd name="T18" fmla="*/ 2147483647 w 1118"/>
              <a:gd name="T19" fmla="*/ 2147483647 h 1220"/>
              <a:gd name="T20" fmla="*/ 2147483647 w 1118"/>
              <a:gd name="T21" fmla="*/ 2147483647 h 1220"/>
              <a:gd name="T22" fmla="*/ 2147483647 w 1118"/>
              <a:gd name="T23" fmla="*/ 2147483647 h 1220"/>
              <a:gd name="T24" fmla="*/ 2147483647 w 1118"/>
              <a:gd name="T25" fmla="*/ 2147483647 h 1220"/>
              <a:gd name="T26" fmla="*/ 2147483647 w 1118"/>
              <a:gd name="T27" fmla="*/ 2147483647 h 1220"/>
              <a:gd name="T28" fmla="*/ 2147483647 w 1118"/>
              <a:gd name="T29" fmla="*/ 2147483647 h 1220"/>
              <a:gd name="T30" fmla="*/ 2147483647 w 1118"/>
              <a:gd name="T31" fmla="*/ 2147483647 h 1220"/>
              <a:gd name="T32" fmla="*/ 2147483647 w 1118"/>
              <a:gd name="T33" fmla="*/ 2147483647 h 1220"/>
              <a:gd name="T34" fmla="*/ 2147483647 w 1118"/>
              <a:gd name="T35" fmla="*/ 2147483647 h 1220"/>
              <a:gd name="T36" fmla="*/ 2147483647 w 1118"/>
              <a:gd name="T37" fmla="*/ 2147483647 h 1220"/>
              <a:gd name="T38" fmla="*/ 2147483647 w 1118"/>
              <a:gd name="T39" fmla="*/ 2147483647 h 1220"/>
              <a:gd name="T40" fmla="*/ 2147483647 w 1118"/>
              <a:gd name="T41" fmla="*/ 2147483647 h 1220"/>
              <a:gd name="T42" fmla="*/ 2147483647 w 1118"/>
              <a:gd name="T43" fmla="*/ 2147483647 h 1220"/>
              <a:gd name="T44" fmla="*/ 2147483647 w 1118"/>
              <a:gd name="T45" fmla="*/ 2147483647 h 1220"/>
              <a:gd name="T46" fmla="*/ 2147483647 w 1118"/>
              <a:gd name="T47" fmla="*/ 2147483647 h 1220"/>
              <a:gd name="T48" fmla="*/ 2147483647 w 1118"/>
              <a:gd name="T49" fmla="*/ 2147483647 h 1220"/>
              <a:gd name="T50" fmla="*/ 2147483647 w 1118"/>
              <a:gd name="T51" fmla="*/ 2147483647 h 1220"/>
              <a:gd name="T52" fmla="*/ 2147483647 w 1118"/>
              <a:gd name="T53" fmla="*/ 2147483647 h 1220"/>
              <a:gd name="T54" fmla="*/ 2147483647 w 1118"/>
              <a:gd name="T55" fmla="*/ 2147483647 h 12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8"/>
              <a:gd name="T85" fmla="*/ 0 h 1220"/>
              <a:gd name="T86" fmla="*/ 1118 w 1118"/>
              <a:gd name="T87" fmla="*/ 1220 h 12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8" h="1220">
                <a:moveTo>
                  <a:pt x="0" y="0"/>
                </a:moveTo>
                <a:cubicBezTo>
                  <a:pt x="34" y="24"/>
                  <a:pt x="70" y="31"/>
                  <a:pt x="110" y="39"/>
                </a:cubicBezTo>
                <a:cubicBezTo>
                  <a:pt x="121" y="41"/>
                  <a:pt x="144" y="48"/>
                  <a:pt x="144" y="48"/>
                </a:cubicBezTo>
                <a:cubicBezTo>
                  <a:pt x="167" y="64"/>
                  <a:pt x="194" y="75"/>
                  <a:pt x="221" y="82"/>
                </a:cubicBezTo>
                <a:cubicBezTo>
                  <a:pt x="268" y="115"/>
                  <a:pt x="373" y="119"/>
                  <a:pt x="427" y="125"/>
                </a:cubicBezTo>
                <a:cubicBezTo>
                  <a:pt x="447" y="132"/>
                  <a:pt x="468" y="138"/>
                  <a:pt x="489" y="144"/>
                </a:cubicBezTo>
                <a:cubicBezTo>
                  <a:pt x="503" y="185"/>
                  <a:pt x="482" y="134"/>
                  <a:pt x="509" y="168"/>
                </a:cubicBezTo>
                <a:cubicBezTo>
                  <a:pt x="512" y="172"/>
                  <a:pt x="511" y="178"/>
                  <a:pt x="513" y="183"/>
                </a:cubicBezTo>
                <a:cubicBezTo>
                  <a:pt x="523" y="201"/>
                  <a:pt x="544" y="238"/>
                  <a:pt x="561" y="250"/>
                </a:cubicBezTo>
                <a:cubicBezTo>
                  <a:pt x="571" y="278"/>
                  <a:pt x="585" y="315"/>
                  <a:pt x="609" y="332"/>
                </a:cubicBezTo>
                <a:cubicBezTo>
                  <a:pt x="620" y="362"/>
                  <a:pt x="643" y="387"/>
                  <a:pt x="653" y="418"/>
                </a:cubicBezTo>
                <a:cubicBezTo>
                  <a:pt x="658" y="432"/>
                  <a:pt x="667" y="461"/>
                  <a:pt x="667" y="461"/>
                </a:cubicBezTo>
                <a:cubicBezTo>
                  <a:pt x="670" y="477"/>
                  <a:pt x="676" y="531"/>
                  <a:pt x="681" y="543"/>
                </a:cubicBezTo>
                <a:cubicBezTo>
                  <a:pt x="681" y="544"/>
                  <a:pt x="709" y="552"/>
                  <a:pt x="710" y="552"/>
                </a:cubicBezTo>
                <a:cubicBezTo>
                  <a:pt x="716" y="571"/>
                  <a:pt x="736" y="589"/>
                  <a:pt x="753" y="600"/>
                </a:cubicBezTo>
                <a:cubicBezTo>
                  <a:pt x="759" y="617"/>
                  <a:pt x="773" y="628"/>
                  <a:pt x="787" y="639"/>
                </a:cubicBezTo>
                <a:cubicBezTo>
                  <a:pt x="796" y="646"/>
                  <a:pt x="816" y="658"/>
                  <a:pt x="816" y="658"/>
                </a:cubicBezTo>
                <a:cubicBezTo>
                  <a:pt x="838" y="691"/>
                  <a:pt x="824" y="683"/>
                  <a:pt x="849" y="692"/>
                </a:cubicBezTo>
                <a:cubicBezTo>
                  <a:pt x="864" y="706"/>
                  <a:pt x="871" y="719"/>
                  <a:pt x="888" y="730"/>
                </a:cubicBezTo>
                <a:cubicBezTo>
                  <a:pt x="900" y="748"/>
                  <a:pt x="918" y="766"/>
                  <a:pt x="936" y="778"/>
                </a:cubicBezTo>
                <a:cubicBezTo>
                  <a:pt x="942" y="794"/>
                  <a:pt x="950" y="807"/>
                  <a:pt x="960" y="821"/>
                </a:cubicBezTo>
                <a:cubicBezTo>
                  <a:pt x="973" y="860"/>
                  <a:pt x="954" y="813"/>
                  <a:pt x="979" y="845"/>
                </a:cubicBezTo>
                <a:cubicBezTo>
                  <a:pt x="982" y="849"/>
                  <a:pt x="981" y="856"/>
                  <a:pt x="984" y="860"/>
                </a:cubicBezTo>
                <a:cubicBezTo>
                  <a:pt x="988" y="866"/>
                  <a:pt x="993" y="869"/>
                  <a:pt x="998" y="874"/>
                </a:cubicBezTo>
                <a:cubicBezTo>
                  <a:pt x="1012" y="915"/>
                  <a:pt x="1025" y="953"/>
                  <a:pt x="1051" y="989"/>
                </a:cubicBezTo>
                <a:cubicBezTo>
                  <a:pt x="1058" y="1008"/>
                  <a:pt x="1064" y="1028"/>
                  <a:pt x="1070" y="1047"/>
                </a:cubicBezTo>
                <a:cubicBezTo>
                  <a:pt x="1075" y="1085"/>
                  <a:pt x="1077" y="1141"/>
                  <a:pt x="1089" y="1176"/>
                </a:cubicBezTo>
                <a:cubicBezTo>
                  <a:pt x="1093" y="1187"/>
                  <a:pt x="1105" y="1220"/>
                  <a:pt x="1118" y="1220"/>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5" name="Freeform 13">
            <a:extLst>
              <a:ext uri="{FF2B5EF4-FFF2-40B4-BE49-F238E27FC236}">
                <a16:creationId xmlns:a16="http://schemas.microsoft.com/office/drawing/2014/main" id="{F2744097-7947-4246-BA42-AD49B2E9F3B1}"/>
              </a:ext>
            </a:extLst>
          </p:cNvPr>
          <p:cNvSpPr>
            <a:spLocks/>
          </p:cNvSpPr>
          <p:nvPr/>
        </p:nvSpPr>
        <p:spPr bwMode="auto">
          <a:xfrm>
            <a:off x="4702175" y="3421063"/>
            <a:ext cx="525463" cy="1189037"/>
          </a:xfrm>
          <a:custGeom>
            <a:avLst/>
            <a:gdLst>
              <a:gd name="T0" fmla="*/ 0 w 331"/>
              <a:gd name="T1" fmla="*/ 2147483647 h 749"/>
              <a:gd name="T2" fmla="*/ 2147483647 w 331"/>
              <a:gd name="T3" fmla="*/ 2147483647 h 749"/>
              <a:gd name="T4" fmla="*/ 2147483647 w 331"/>
              <a:gd name="T5" fmla="*/ 2147483647 h 749"/>
              <a:gd name="T6" fmla="*/ 2147483647 w 331"/>
              <a:gd name="T7" fmla="*/ 2147483647 h 749"/>
              <a:gd name="T8" fmla="*/ 2147483647 w 331"/>
              <a:gd name="T9" fmla="*/ 2147483647 h 749"/>
              <a:gd name="T10" fmla="*/ 2147483647 w 331"/>
              <a:gd name="T11" fmla="*/ 2147483647 h 749"/>
              <a:gd name="T12" fmla="*/ 2147483647 w 331"/>
              <a:gd name="T13" fmla="*/ 2147483647 h 749"/>
              <a:gd name="T14" fmla="*/ 2147483647 w 331"/>
              <a:gd name="T15" fmla="*/ 2147483647 h 749"/>
              <a:gd name="T16" fmla="*/ 2147483647 w 331"/>
              <a:gd name="T17" fmla="*/ 2147483647 h 749"/>
              <a:gd name="T18" fmla="*/ 2147483647 w 331"/>
              <a:gd name="T19" fmla="*/ 2147483647 h 749"/>
              <a:gd name="T20" fmla="*/ 2147483647 w 331"/>
              <a:gd name="T21" fmla="*/ 2147483647 h 749"/>
              <a:gd name="T22" fmla="*/ 2147483647 w 331"/>
              <a:gd name="T23" fmla="*/ 0 h 7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1"/>
              <a:gd name="T37" fmla="*/ 0 h 749"/>
              <a:gd name="T38" fmla="*/ 331 w 331"/>
              <a:gd name="T39" fmla="*/ 749 h 7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1" h="749">
                <a:moveTo>
                  <a:pt x="0" y="749"/>
                </a:moveTo>
                <a:cubicBezTo>
                  <a:pt x="21" y="735"/>
                  <a:pt x="32" y="719"/>
                  <a:pt x="52" y="706"/>
                </a:cubicBezTo>
                <a:cubicBezTo>
                  <a:pt x="59" y="696"/>
                  <a:pt x="65" y="687"/>
                  <a:pt x="72" y="677"/>
                </a:cubicBezTo>
                <a:cubicBezTo>
                  <a:pt x="78" y="668"/>
                  <a:pt x="100" y="658"/>
                  <a:pt x="100" y="658"/>
                </a:cubicBezTo>
                <a:cubicBezTo>
                  <a:pt x="125" y="621"/>
                  <a:pt x="143" y="573"/>
                  <a:pt x="177" y="543"/>
                </a:cubicBezTo>
                <a:cubicBezTo>
                  <a:pt x="190" y="531"/>
                  <a:pt x="204" y="520"/>
                  <a:pt x="220" y="514"/>
                </a:cubicBezTo>
                <a:cubicBezTo>
                  <a:pt x="230" y="511"/>
                  <a:pt x="239" y="507"/>
                  <a:pt x="249" y="504"/>
                </a:cubicBezTo>
                <a:cubicBezTo>
                  <a:pt x="254" y="502"/>
                  <a:pt x="264" y="499"/>
                  <a:pt x="264" y="499"/>
                </a:cubicBezTo>
                <a:cubicBezTo>
                  <a:pt x="269" y="483"/>
                  <a:pt x="288" y="456"/>
                  <a:pt x="288" y="456"/>
                </a:cubicBezTo>
                <a:cubicBezTo>
                  <a:pt x="291" y="396"/>
                  <a:pt x="300" y="338"/>
                  <a:pt x="312" y="279"/>
                </a:cubicBezTo>
                <a:cubicBezTo>
                  <a:pt x="316" y="206"/>
                  <a:pt x="324" y="140"/>
                  <a:pt x="312" y="67"/>
                </a:cubicBezTo>
                <a:cubicBezTo>
                  <a:pt x="315" y="43"/>
                  <a:pt x="320" y="22"/>
                  <a:pt x="331" y="0"/>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7" name="Freeform 15">
            <a:extLst>
              <a:ext uri="{FF2B5EF4-FFF2-40B4-BE49-F238E27FC236}">
                <a16:creationId xmlns:a16="http://schemas.microsoft.com/office/drawing/2014/main" id="{2136BEDA-CC80-4F71-8ED3-C6542915A2E1}"/>
              </a:ext>
            </a:extLst>
          </p:cNvPr>
          <p:cNvSpPr>
            <a:spLocks/>
          </p:cNvSpPr>
          <p:nvPr/>
        </p:nvSpPr>
        <p:spPr bwMode="auto">
          <a:xfrm>
            <a:off x="4899025" y="3398838"/>
            <a:ext cx="503238" cy="2109787"/>
          </a:xfrm>
          <a:custGeom>
            <a:avLst/>
            <a:gdLst>
              <a:gd name="T0" fmla="*/ 2147483647 w 317"/>
              <a:gd name="T1" fmla="*/ 2147483647 h 1329"/>
              <a:gd name="T2" fmla="*/ 2147483647 w 317"/>
              <a:gd name="T3" fmla="*/ 0 h 1329"/>
              <a:gd name="T4" fmla="*/ 2147483647 w 317"/>
              <a:gd name="T5" fmla="*/ 2147483647 h 1329"/>
              <a:gd name="T6" fmla="*/ 2147483647 w 317"/>
              <a:gd name="T7" fmla="*/ 2147483647 h 1329"/>
              <a:gd name="T8" fmla="*/ 2147483647 w 317"/>
              <a:gd name="T9" fmla="*/ 2147483647 h 1329"/>
              <a:gd name="T10" fmla="*/ 2147483647 w 317"/>
              <a:gd name="T11" fmla="*/ 2147483647 h 1329"/>
              <a:gd name="T12" fmla="*/ 2147483647 w 317"/>
              <a:gd name="T13" fmla="*/ 2147483647 h 1329"/>
              <a:gd name="T14" fmla="*/ 2147483647 w 317"/>
              <a:gd name="T15" fmla="*/ 2147483647 h 1329"/>
              <a:gd name="T16" fmla="*/ 2147483647 w 317"/>
              <a:gd name="T17" fmla="*/ 2147483647 h 1329"/>
              <a:gd name="T18" fmla="*/ 2147483647 w 317"/>
              <a:gd name="T19" fmla="*/ 2147483647 h 1329"/>
              <a:gd name="T20" fmla="*/ 2147483647 w 317"/>
              <a:gd name="T21" fmla="*/ 2147483647 h 1329"/>
              <a:gd name="T22" fmla="*/ 2147483647 w 317"/>
              <a:gd name="T23" fmla="*/ 2147483647 h 1329"/>
              <a:gd name="T24" fmla="*/ 2147483647 w 317"/>
              <a:gd name="T25" fmla="*/ 2147483647 h 1329"/>
              <a:gd name="T26" fmla="*/ 2147483647 w 317"/>
              <a:gd name="T27" fmla="*/ 2147483647 h 1329"/>
              <a:gd name="T28" fmla="*/ 2147483647 w 317"/>
              <a:gd name="T29" fmla="*/ 2147483647 h 1329"/>
              <a:gd name="T30" fmla="*/ 2147483647 w 317"/>
              <a:gd name="T31" fmla="*/ 2147483647 h 1329"/>
              <a:gd name="T32" fmla="*/ 2147483647 w 317"/>
              <a:gd name="T33" fmla="*/ 2147483647 h 1329"/>
              <a:gd name="T34" fmla="*/ 2147483647 w 317"/>
              <a:gd name="T35" fmla="*/ 2147483647 h 1329"/>
              <a:gd name="T36" fmla="*/ 2147483647 w 317"/>
              <a:gd name="T37" fmla="*/ 2147483647 h 1329"/>
              <a:gd name="T38" fmla="*/ 0 w 317"/>
              <a:gd name="T39" fmla="*/ 2147483647 h 13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7"/>
              <a:gd name="T61" fmla="*/ 0 h 1329"/>
              <a:gd name="T62" fmla="*/ 317 w 317"/>
              <a:gd name="T63" fmla="*/ 1329 h 13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7" h="1329">
                <a:moveTo>
                  <a:pt x="192" y="24"/>
                </a:moveTo>
                <a:cubicBezTo>
                  <a:pt x="225" y="2"/>
                  <a:pt x="210" y="9"/>
                  <a:pt x="236" y="0"/>
                </a:cubicBezTo>
                <a:cubicBezTo>
                  <a:pt x="268" y="8"/>
                  <a:pt x="284" y="31"/>
                  <a:pt x="303" y="57"/>
                </a:cubicBezTo>
                <a:cubicBezTo>
                  <a:pt x="308" y="72"/>
                  <a:pt x="312" y="86"/>
                  <a:pt x="317" y="101"/>
                </a:cubicBezTo>
                <a:cubicBezTo>
                  <a:pt x="310" y="136"/>
                  <a:pt x="297" y="167"/>
                  <a:pt x="288" y="201"/>
                </a:cubicBezTo>
                <a:cubicBezTo>
                  <a:pt x="282" y="222"/>
                  <a:pt x="281" y="243"/>
                  <a:pt x="274" y="264"/>
                </a:cubicBezTo>
                <a:cubicBezTo>
                  <a:pt x="270" y="296"/>
                  <a:pt x="266" y="325"/>
                  <a:pt x="255" y="355"/>
                </a:cubicBezTo>
                <a:cubicBezTo>
                  <a:pt x="251" y="381"/>
                  <a:pt x="245" y="402"/>
                  <a:pt x="240" y="427"/>
                </a:cubicBezTo>
                <a:cubicBezTo>
                  <a:pt x="234" y="489"/>
                  <a:pt x="255" y="555"/>
                  <a:pt x="216" y="609"/>
                </a:cubicBezTo>
                <a:cubicBezTo>
                  <a:pt x="206" y="645"/>
                  <a:pt x="221" y="606"/>
                  <a:pt x="197" y="629"/>
                </a:cubicBezTo>
                <a:cubicBezTo>
                  <a:pt x="185" y="641"/>
                  <a:pt x="192" y="651"/>
                  <a:pt x="168" y="667"/>
                </a:cubicBezTo>
                <a:cubicBezTo>
                  <a:pt x="155" y="686"/>
                  <a:pt x="143" y="706"/>
                  <a:pt x="130" y="725"/>
                </a:cubicBezTo>
                <a:cubicBezTo>
                  <a:pt x="107" y="759"/>
                  <a:pt x="104" y="795"/>
                  <a:pt x="72" y="825"/>
                </a:cubicBezTo>
                <a:cubicBezTo>
                  <a:pt x="59" y="875"/>
                  <a:pt x="34" y="919"/>
                  <a:pt x="20" y="969"/>
                </a:cubicBezTo>
                <a:cubicBezTo>
                  <a:pt x="21" y="984"/>
                  <a:pt x="23" y="998"/>
                  <a:pt x="24" y="1013"/>
                </a:cubicBezTo>
                <a:cubicBezTo>
                  <a:pt x="26" y="1045"/>
                  <a:pt x="27" y="1077"/>
                  <a:pt x="29" y="1109"/>
                </a:cubicBezTo>
                <a:cubicBezTo>
                  <a:pt x="30" y="1122"/>
                  <a:pt x="32" y="1134"/>
                  <a:pt x="34" y="1147"/>
                </a:cubicBezTo>
                <a:cubicBezTo>
                  <a:pt x="37" y="1166"/>
                  <a:pt x="44" y="1205"/>
                  <a:pt x="44" y="1205"/>
                </a:cubicBezTo>
                <a:cubicBezTo>
                  <a:pt x="41" y="1235"/>
                  <a:pt x="39" y="1291"/>
                  <a:pt x="10" y="1310"/>
                </a:cubicBezTo>
                <a:cubicBezTo>
                  <a:pt x="4" y="1327"/>
                  <a:pt x="9" y="1322"/>
                  <a:pt x="0" y="1329"/>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8" name="Freeform 16">
            <a:extLst>
              <a:ext uri="{FF2B5EF4-FFF2-40B4-BE49-F238E27FC236}">
                <a16:creationId xmlns:a16="http://schemas.microsoft.com/office/drawing/2014/main" id="{BDB6976A-7D44-4586-A384-9855C2596798}"/>
              </a:ext>
            </a:extLst>
          </p:cNvPr>
          <p:cNvSpPr>
            <a:spLocks/>
          </p:cNvSpPr>
          <p:nvPr/>
        </p:nvSpPr>
        <p:spPr bwMode="auto">
          <a:xfrm>
            <a:off x="3954463" y="4587875"/>
            <a:ext cx="944562" cy="928688"/>
          </a:xfrm>
          <a:custGeom>
            <a:avLst/>
            <a:gdLst>
              <a:gd name="T0" fmla="*/ 2147483647 w 595"/>
              <a:gd name="T1" fmla="*/ 2147483647 h 585"/>
              <a:gd name="T2" fmla="*/ 2147483647 w 595"/>
              <a:gd name="T3" fmla="*/ 2147483647 h 585"/>
              <a:gd name="T4" fmla="*/ 2147483647 w 595"/>
              <a:gd name="T5" fmla="*/ 2147483647 h 585"/>
              <a:gd name="T6" fmla="*/ 2147483647 w 595"/>
              <a:gd name="T7" fmla="*/ 2147483647 h 585"/>
              <a:gd name="T8" fmla="*/ 2147483647 w 595"/>
              <a:gd name="T9" fmla="*/ 2147483647 h 585"/>
              <a:gd name="T10" fmla="*/ 2147483647 w 595"/>
              <a:gd name="T11" fmla="*/ 2147483647 h 585"/>
              <a:gd name="T12" fmla="*/ 2147483647 w 595"/>
              <a:gd name="T13" fmla="*/ 2147483647 h 585"/>
              <a:gd name="T14" fmla="*/ 2147483647 w 595"/>
              <a:gd name="T15" fmla="*/ 2147483647 h 585"/>
              <a:gd name="T16" fmla="*/ 2147483647 w 595"/>
              <a:gd name="T17" fmla="*/ 0 h 585"/>
              <a:gd name="T18" fmla="*/ 0 w 595"/>
              <a:gd name="T19" fmla="*/ 2147483647 h 5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5"/>
              <a:gd name="T31" fmla="*/ 0 h 585"/>
              <a:gd name="T32" fmla="*/ 595 w 595"/>
              <a:gd name="T33" fmla="*/ 585 h 5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5" h="585">
                <a:moveTo>
                  <a:pt x="595" y="585"/>
                </a:moveTo>
                <a:cubicBezTo>
                  <a:pt x="572" y="551"/>
                  <a:pt x="587" y="558"/>
                  <a:pt x="557" y="552"/>
                </a:cubicBezTo>
                <a:cubicBezTo>
                  <a:pt x="540" y="540"/>
                  <a:pt x="540" y="530"/>
                  <a:pt x="523" y="518"/>
                </a:cubicBezTo>
                <a:cubicBezTo>
                  <a:pt x="508" y="467"/>
                  <a:pt x="468" y="408"/>
                  <a:pt x="423" y="379"/>
                </a:cubicBezTo>
                <a:cubicBezTo>
                  <a:pt x="412" y="362"/>
                  <a:pt x="394" y="341"/>
                  <a:pt x="375" y="336"/>
                </a:cubicBezTo>
                <a:cubicBezTo>
                  <a:pt x="357" y="324"/>
                  <a:pt x="336" y="307"/>
                  <a:pt x="317" y="297"/>
                </a:cubicBezTo>
                <a:cubicBezTo>
                  <a:pt x="271" y="272"/>
                  <a:pt x="215" y="264"/>
                  <a:pt x="178" y="225"/>
                </a:cubicBezTo>
                <a:cubicBezTo>
                  <a:pt x="171" y="205"/>
                  <a:pt x="161" y="188"/>
                  <a:pt x="154" y="168"/>
                </a:cubicBezTo>
                <a:cubicBezTo>
                  <a:pt x="144" y="102"/>
                  <a:pt x="114" y="19"/>
                  <a:pt x="43" y="0"/>
                </a:cubicBezTo>
                <a:cubicBezTo>
                  <a:pt x="28" y="3"/>
                  <a:pt x="11" y="3"/>
                  <a:pt x="0" y="14"/>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50" name="Freeform 18">
            <a:extLst>
              <a:ext uri="{FF2B5EF4-FFF2-40B4-BE49-F238E27FC236}">
                <a16:creationId xmlns:a16="http://schemas.microsoft.com/office/drawing/2014/main" id="{1F31B2C8-E3B4-4D13-A621-6D51F385C713}"/>
              </a:ext>
            </a:extLst>
          </p:cNvPr>
          <p:cNvSpPr>
            <a:spLocks/>
          </p:cNvSpPr>
          <p:nvPr/>
        </p:nvSpPr>
        <p:spPr bwMode="auto">
          <a:xfrm>
            <a:off x="3543300" y="4602163"/>
            <a:ext cx="427038" cy="366712"/>
          </a:xfrm>
          <a:custGeom>
            <a:avLst/>
            <a:gdLst>
              <a:gd name="T0" fmla="*/ 2147483647 w 269"/>
              <a:gd name="T1" fmla="*/ 0 h 231"/>
              <a:gd name="T2" fmla="*/ 2147483647 w 269"/>
              <a:gd name="T3" fmla="*/ 2147483647 h 231"/>
              <a:gd name="T4" fmla="*/ 2147483647 w 269"/>
              <a:gd name="T5" fmla="*/ 2147483647 h 231"/>
              <a:gd name="T6" fmla="*/ 2147483647 w 269"/>
              <a:gd name="T7" fmla="*/ 2147483647 h 231"/>
              <a:gd name="T8" fmla="*/ 2147483647 w 269"/>
              <a:gd name="T9" fmla="*/ 2147483647 h 231"/>
              <a:gd name="T10" fmla="*/ 2147483647 w 269"/>
              <a:gd name="T11" fmla="*/ 2147483647 h 231"/>
              <a:gd name="T12" fmla="*/ 0 w 269"/>
              <a:gd name="T13" fmla="*/ 2147483647 h 231"/>
              <a:gd name="T14" fmla="*/ 0 60000 65536"/>
              <a:gd name="T15" fmla="*/ 0 60000 65536"/>
              <a:gd name="T16" fmla="*/ 0 60000 65536"/>
              <a:gd name="T17" fmla="*/ 0 60000 65536"/>
              <a:gd name="T18" fmla="*/ 0 60000 65536"/>
              <a:gd name="T19" fmla="*/ 0 60000 65536"/>
              <a:gd name="T20" fmla="*/ 0 60000 65536"/>
              <a:gd name="T21" fmla="*/ 0 w 269"/>
              <a:gd name="T22" fmla="*/ 0 h 231"/>
              <a:gd name="T23" fmla="*/ 269 w 269"/>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9" h="231">
                <a:moveTo>
                  <a:pt x="269" y="0"/>
                </a:moveTo>
                <a:cubicBezTo>
                  <a:pt x="248" y="14"/>
                  <a:pt x="234" y="34"/>
                  <a:pt x="211" y="48"/>
                </a:cubicBezTo>
                <a:cubicBezTo>
                  <a:pt x="202" y="75"/>
                  <a:pt x="199" y="98"/>
                  <a:pt x="173" y="115"/>
                </a:cubicBezTo>
                <a:cubicBezTo>
                  <a:pt x="150" y="149"/>
                  <a:pt x="123" y="181"/>
                  <a:pt x="101" y="216"/>
                </a:cubicBezTo>
                <a:cubicBezTo>
                  <a:pt x="98" y="220"/>
                  <a:pt x="91" y="220"/>
                  <a:pt x="86" y="221"/>
                </a:cubicBezTo>
                <a:cubicBezTo>
                  <a:pt x="73" y="225"/>
                  <a:pt x="61" y="228"/>
                  <a:pt x="48" y="231"/>
                </a:cubicBezTo>
                <a:cubicBezTo>
                  <a:pt x="13" y="225"/>
                  <a:pt x="29" y="226"/>
                  <a:pt x="0" y="226"/>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51" name="Freeform 19">
            <a:extLst>
              <a:ext uri="{FF2B5EF4-FFF2-40B4-BE49-F238E27FC236}">
                <a16:creationId xmlns:a16="http://schemas.microsoft.com/office/drawing/2014/main" id="{C0A6A1B2-3748-4A0D-A8BA-5CB7934D1492}"/>
              </a:ext>
            </a:extLst>
          </p:cNvPr>
          <p:cNvSpPr>
            <a:spLocks/>
          </p:cNvSpPr>
          <p:nvPr/>
        </p:nvSpPr>
        <p:spPr bwMode="auto">
          <a:xfrm>
            <a:off x="2987675" y="4883150"/>
            <a:ext cx="555625" cy="92075"/>
          </a:xfrm>
          <a:custGeom>
            <a:avLst/>
            <a:gdLst>
              <a:gd name="T0" fmla="*/ 2147483647 w 350"/>
              <a:gd name="T1" fmla="*/ 2147483647 h 58"/>
              <a:gd name="T2" fmla="*/ 2147483647 w 350"/>
              <a:gd name="T3" fmla="*/ 2147483647 h 58"/>
              <a:gd name="T4" fmla="*/ 2147483647 w 350"/>
              <a:gd name="T5" fmla="*/ 2147483647 h 58"/>
              <a:gd name="T6" fmla="*/ 2147483647 w 350"/>
              <a:gd name="T7" fmla="*/ 2147483647 h 58"/>
              <a:gd name="T8" fmla="*/ 2147483647 w 350"/>
              <a:gd name="T9" fmla="*/ 2147483647 h 58"/>
              <a:gd name="T10" fmla="*/ 0 w 350"/>
              <a:gd name="T11" fmla="*/ 2147483647 h 58"/>
              <a:gd name="T12" fmla="*/ 0 60000 65536"/>
              <a:gd name="T13" fmla="*/ 0 60000 65536"/>
              <a:gd name="T14" fmla="*/ 0 60000 65536"/>
              <a:gd name="T15" fmla="*/ 0 60000 65536"/>
              <a:gd name="T16" fmla="*/ 0 60000 65536"/>
              <a:gd name="T17" fmla="*/ 0 60000 65536"/>
              <a:gd name="T18" fmla="*/ 0 w 350"/>
              <a:gd name="T19" fmla="*/ 0 h 58"/>
              <a:gd name="T20" fmla="*/ 350 w 350"/>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350" h="58">
                <a:moveTo>
                  <a:pt x="350" y="49"/>
                </a:moveTo>
                <a:cubicBezTo>
                  <a:pt x="279" y="24"/>
                  <a:pt x="195" y="10"/>
                  <a:pt x="120" y="6"/>
                </a:cubicBezTo>
                <a:cubicBezTo>
                  <a:pt x="97" y="0"/>
                  <a:pt x="79" y="3"/>
                  <a:pt x="57" y="10"/>
                </a:cubicBezTo>
                <a:cubicBezTo>
                  <a:pt x="47" y="13"/>
                  <a:pt x="38" y="17"/>
                  <a:pt x="28" y="20"/>
                </a:cubicBezTo>
                <a:cubicBezTo>
                  <a:pt x="23" y="22"/>
                  <a:pt x="14" y="25"/>
                  <a:pt x="14" y="25"/>
                </a:cubicBezTo>
                <a:cubicBezTo>
                  <a:pt x="6" y="36"/>
                  <a:pt x="0" y="43"/>
                  <a:pt x="0" y="58"/>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52" name="Freeform 20">
            <a:extLst>
              <a:ext uri="{FF2B5EF4-FFF2-40B4-BE49-F238E27FC236}">
                <a16:creationId xmlns:a16="http://schemas.microsoft.com/office/drawing/2014/main" id="{F3135406-6537-45B9-ABD3-F7F3F537177B}"/>
              </a:ext>
            </a:extLst>
          </p:cNvPr>
          <p:cNvSpPr>
            <a:spLocks/>
          </p:cNvSpPr>
          <p:nvPr/>
        </p:nvSpPr>
        <p:spPr bwMode="auto">
          <a:xfrm>
            <a:off x="2933700" y="4960938"/>
            <a:ext cx="434975" cy="769937"/>
          </a:xfrm>
          <a:custGeom>
            <a:avLst/>
            <a:gdLst>
              <a:gd name="T0" fmla="*/ 2147483647 w 274"/>
              <a:gd name="T1" fmla="*/ 0 h 485"/>
              <a:gd name="T2" fmla="*/ 2147483647 w 274"/>
              <a:gd name="T3" fmla="*/ 2147483647 h 485"/>
              <a:gd name="T4" fmla="*/ 2147483647 w 274"/>
              <a:gd name="T5" fmla="*/ 2147483647 h 485"/>
              <a:gd name="T6" fmla="*/ 2147483647 w 274"/>
              <a:gd name="T7" fmla="*/ 2147483647 h 485"/>
              <a:gd name="T8" fmla="*/ 2147483647 w 274"/>
              <a:gd name="T9" fmla="*/ 2147483647 h 485"/>
              <a:gd name="T10" fmla="*/ 2147483647 w 274"/>
              <a:gd name="T11" fmla="*/ 2147483647 h 485"/>
              <a:gd name="T12" fmla="*/ 2147483647 w 274"/>
              <a:gd name="T13" fmla="*/ 2147483647 h 485"/>
              <a:gd name="T14" fmla="*/ 2147483647 w 274"/>
              <a:gd name="T15" fmla="*/ 2147483647 h 485"/>
              <a:gd name="T16" fmla="*/ 2147483647 w 274"/>
              <a:gd name="T17" fmla="*/ 2147483647 h 4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4"/>
              <a:gd name="T28" fmla="*/ 0 h 485"/>
              <a:gd name="T29" fmla="*/ 274 w 274"/>
              <a:gd name="T30" fmla="*/ 485 h 4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4" h="485">
                <a:moveTo>
                  <a:pt x="24" y="0"/>
                </a:moveTo>
                <a:cubicBezTo>
                  <a:pt x="0" y="68"/>
                  <a:pt x="72" y="132"/>
                  <a:pt x="101" y="187"/>
                </a:cubicBezTo>
                <a:cubicBezTo>
                  <a:pt x="111" y="206"/>
                  <a:pt x="118" y="227"/>
                  <a:pt x="130" y="245"/>
                </a:cubicBezTo>
                <a:cubicBezTo>
                  <a:pt x="137" y="268"/>
                  <a:pt x="142" y="283"/>
                  <a:pt x="163" y="297"/>
                </a:cubicBezTo>
                <a:cubicBezTo>
                  <a:pt x="172" y="323"/>
                  <a:pt x="170" y="336"/>
                  <a:pt x="192" y="350"/>
                </a:cubicBezTo>
                <a:cubicBezTo>
                  <a:pt x="202" y="365"/>
                  <a:pt x="206" y="379"/>
                  <a:pt x="216" y="393"/>
                </a:cubicBezTo>
                <a:cubicBezTo>
                  <a:pt x="218" y="398"/>
                  <a:pt x="217" y="404"/>
                  <a:pt x="221" y="408"/>
                </a:cubicBezTo>
                <a:cubicBezTo>
                  <a:pt x="224" y="412"/>
                  <a:pt x="232" y="409"/>
                  <a:pt x="235" y="413"/>
                </a:cubicBezTo>
                <a:cubicBezTo>
                  <a:pt x="245" y="427"/>
                  <a:pt x="249" y="485"/>
                  <a:pt x="274" y="485"/>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53" name="Freeform 21">
            <a:extLst>
              <a:ext uri="{FF2B5EF4-FFF2-40B4-BE49-F238E27FC236}">
                <a16:creationId xmlns:a16="http://schemas.microsoft.com/office/drawing/2014/main" id="{EBAF92D6-43F1-4669-85BE-95DCE1C7D099}"/>
              </a:ext>
            </a:extLst>
          </p:cNvPr>
          <p:cNvSpPr>
            <a:spLocks/>
          </p:cNvSpPr>
          <p:nvPr/>
        </p:nvSpPr>
        <p:spPr bwMode="auto">
          <a:xfrm>
            <a:off x="2225675" y="5699125"/>
            <a:ext cx="1135063" cy="1044575"/>
          </a:xfrm>
          <a:custGeom>
            <a:avLst/>
            <a:gdLst>
              <a:gd name="T0" fmla="*/ 2147483647 w 715"/>
              <a:gd name="T1" fmla="*/ 2147483647 h 658"/>
              <a:gd name="T2" fmla="*/ 2147483647 w 715"/>
              <a:gd name="T3" fmla="*/ 2147483647 h 658"/>
              <a:gd name="T4" fmla="*/ 2147483647 w 715"/>
              <a:gd name="T5" fmla="*/ 2147483647 h 658"/>
              <a:gd name="T6" fmla="*/ 2147483647 w 715"/>
              <a:gd name="T7" fmla="*/ 0 h 658"/>
              <a:gd name="T8" fmla="*/ 2147483647 w 715"/>
              <a:gd name="T9" fmla="*/ 2147483647 h 658"/>
              <a:gd name="T10" fmla="*/ 2147483647 w 715"/>
              <a:gd name="T11" fmla="*/ 2147483647 h 658"/>
              <a:gd name="T12" fmla="*/ 2147483647 w 715"/>
              <a:gd name="T13" fmla="*/ 2147483647 h 658"/>
              <a:gd name="T14" fmla="*/ 2147483647 w 715"/>
              <a:gd name="T15" fmla="*/ 2147483647 h 658"/>
              <a:gd name="T16" fmla="*/ 2147483647 w 715"/>
              <a:gd name="T17" fmla="*/ 2147483647 h 658"/>
              <a:gd name="T18" fmla="*/ 2147483647 w 715"/>
              <a:gd name="T19" fmla="*/ 2147483647 h 658"/>
              <a:gd name="T20" fmla="*/ 2147483647 w 715"/>
              <a:gd name="T21" fmla="*/ 2147483647 h 658"/>
              <a:gd name="T22" fmla="*/ 2147483647 w 715"/>
              <a:gd name="T23" fmla="*/ 2147483647 h 658"/>
              <a:gd name="T24" fmla="*/ 0 w 715"/>
              <a:gd name="T25" fmla="*/ 2147483647 h 658"/>
              <a:gd name="T26" fmla="*/ 2147483647 w 715"/>
              <a:gd name="T27" fmla="*/ 2147483647 h 658"/>
              <a:gd name="T28" fmla="*/ 2147483647 w 715"/>
              <a:gd name="T29" fmla="*/ 2147483647 h 658"/>
              <a:gd name="T30" fmla="*/ 2147483647 w 715"/>
              <a:gd name="T31" fmla="*/ 2147483647 h 658"/>
              <a:gd name="T32" fmla="*/ 2147483647 w 715"/>
              <a:gd name="T33" fmla="*/ 2147483647 h 658"/>
              <a:gd name="T34" fmla="*/ 2147483647 w 715"/>
              <a:gd name="T35" fmla="*/ 2147483647 h 6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5"/>
              <a:gd name="T55" fmla="*/ 0 h 658"/>
              <a:gd name="T56" fmla="*/ 715 w 715"/>
              <a:gd name="T57" fmla="*/ 658 h 6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5" h="658">
                <a:moveTo>
                  <a:pt x="715" y="24"/>
                </a:moveTo>
                <a:cubicBezTo>
                  <a:pt x="689" y="31"/>
                  <a:pt x="665" y="39"/>
                  <a:pt x="638" y="44"/>
                </a:cubicBezTo>
                <a:cubicBezTo>
                  <a:pt x="581" y="37"/>
                  <a:pt x="526" y="25"/>
                  <a:pt x="470" y="15"/>
                </a:cubicBezTo>
                <a:cubicBezTo>
                  <a:pt x="444" y="6"/>
                  <a:pt x="415" y="6"/>
                  <a:pt x="388" y="0"/>
                </a:cubicBezTo>
                <a:cubicBezTo>
                  <a:pt x="334" y="4"/>
                  <a:pt x="290" y="11"/>
                  <a:pt x="240" y="29"/>
                </a:cubicBezTo>
                <a:cubicBezTo>
                  <a:pt x="235" y="34"/>
                  <a:pt x="231" y="40"/>
                  <a:pt x="225" y="44"/>
                </a:cubicBezTo>
                <a:cubicBezTo>
                  <a:pt x="221" y="47"/>
                  <a:pt x="215" y="45"/>
                  <a:pt x="211" y="48"/>
                </a:cubicBezTo>
                <a:cubicBezTo>
                  <a:pt x="197" y="59"/>
                  <a:pt x="189" y="76"/>
                  <a:pt x="172" y="87"/>
                </a:cubicBezTo>
                <a:cubicBezTo>
                  <a:pt x="168" y="111"/>
                  <a:pt x="168" y="122"/>
                  <a:pt x="144" y="130"/>
                </a:cubicBezTo>
                <a:cubicBezTo>
                  <a:pt x="127" y="146"/>
                  <a:pt x="111" y="162"/>
                  <a:pt x="91" y="173"/>
                </a:cubicBezTo>
                <a:cubicBezTo>
                  <a:pt x="81" y="179"/>
                  <a:pt x="62" y="192"/>
                  <a:pt x="62" y="192"/>
                </a:cubicBezTo>
                <a:cubicBezTo>
                  <a:pt x="40" y="226"/>
                  <a:pt x="53" y="215"/>
                  <a:pt x="28" y="231"/>
                </a:cubicBezTo>
                <a:cubicBezTo>
                  <a:pt x="19" y="264"/>
                  <a:pt x="7" y="294"/>
                  <a:pt x="0" y="327"/>
                </a:cubicBezTo>
                <a:cubicBezTo>
                  <a:pt x="9" y="391"/>
                  <a:pt x="37" y="435"/>
                  <a:pt x="67" y="490"/>
                </a:cubicBezTo>
                <a:cubicBezTo>
                  <a:pt x="77" y="509"/>
                  <a:pt x="84" y="530"/>
                  <a:pt x="96" y="548"/>
                </a:cubicBezTo>
                <a:cubicBezTo>
                  <a:pt x="103" y="572"/>
                  <a:pt x="114" y="587"/>
                  <a:pt x="134" y="600"/>
                </a:cubicBezTo>
                <a:cubicBezTo>
                  <a:pt x="145" y="632"/>
                  <a:pt x="130" y="602"/>
                  <a:pt x="153" y="620"/>
                </a:cubicBezTo>
                <a:cubicBezTo>
                  <a:pt x="168" y="632"/>
                  <a:pt x="168" y="658"/>
                  <a:pt x="192" y="658"/>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76840"/>
                                        </p:tgtEl>
                                        <p:attrNameLst>
                                          <p:attrName>style.visibility</p:attrName>
                                        </p:attrNameLst>
                                      </p:cBhvr>
                                      <p:to>
                                        <p:strVal val="visible"/>
                                      </p:to>
                                    </p:set>
                                    <p:animEffect transition="in" filter="wipe(up)">
                                      <p:cBhvr>
                                        <p:cTn id="7" dur="500"/>
                                        <p:tgtEl>
                                          <p:spTgt spid="37684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76842"/>
                                        </p:tgtEl>
                                        <p:attrNameLst>
                                          <p:attrName>style.visibility</p:attrName>
                                        </p:attrNameLst>
                                      </p:cBhvr>
                                      <p:to>
                                        <p:strVal val="visible"/>
                                      </p:to>
                                    </p:set>
                                    <p:animEffect transition="in" filter="wipe(left)">
                                      <p:cBhvr>
                                        <p:cTn id="11" dur="500"/>
                                        <p:tgtEl>
                                          <p:spTgt spid="376842"/>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376843"/>
                                        </p:tgtEl>
                                        <p:attrNameLst>
                                          <p:attrName>style.visibility</p:attrName>
                                        </p:attrNameLst>
                                      </p:cBhvr>
                                      <p:to>
                                        <p:strVal val="visible"/>
                                      </p:to>
                                    </p:set>
                                    <p:animEffect transition="in" filter="wipe(down)">
                                      <p:cBhvr>
                                        <p:cTn id="15" dur="500"/>
                                        <p:tgtEl>
                                          <p:spTgt spid="376843"/>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376844"/>
                                        </p:tgtEl>
                                        <p:attrNameLst>
                                          <p:attrName>style.visibility</p:attrName>
                                        </p:attrNameLst>
                                      </p:cBhvr>
                                      <p:to>
                                        <p:strVal val="visible"/>
                                      </p:to>
                                    </p:set>
                                    <p:animEffect transition="in" filter="wipe(up)">
                                      <p:cBhvr>
                                        <p:cTn id="19" dur="500"/>
                                        <p:tgtEl>
                                          <p:spTgt spid="376844"/>
                                        </p:tgtEl>
                                      </p:cBhvr>
                                    </p:animEffect>
                                  </p:childTnLst>
                                </p:cTn>
                              </p:par>
                            </p:childTnLst>
                          </p:cTn>
                        </p:par>
                        <p:par>
                          <p:cTn id="20" fill="hold" nodeType="afterGroup">
                            <p:stCondLst>
                              <p:cond delay="2000"/>
                            </p:stCondLst>
                            <p:childTnLst>
                              <p:par>
                                <p:cTn id="21" presetID="22" presetClass="entr" presetSubtype="4" fill="hold" nodeType="afterEffect">
                                  <p:stCondLst>
                                    <p:cond delay="0"/>
                                  </p:stCondLst>
                                  <p:childTnLst>
                                    <p:set>
                                      <p:cBhvr>
                                        <p:cTn id="22" dur="1" fill="hold">
                                          <p:stCondLst>
                                            <p:cond delay="0"/>
                                          </p:stCondLst>
                                        </p:cTn>
                                        <p:tgtEl>
                                          <p:spTgt spid="376845"/>
                                        </p:tgtEl>
                                        <p:attrNameLst>
                                          <p:attrName>style.visibility</p:attrName>
                                        </p:attrNameLst>
                                      </p:cBhvr>
                                      <p:to>
                                        <p:strVal val="visible"/>
                                      </p:to>
                                    </p:set>
                                    <p:animEffect transition="in" filter="wipe(down)">
                                      <p:cBhvr>
                                        <p:cTn id="23" dur="500"/>
                                        <p:tgtEl>
                                          <p:spTgt spid="376845"/>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376847"/>
                                        </p:tgtEl>
                                        <p:attrNameLst>
                                          <p:attrName>style.visibility</p:attrName>
                                        </p:attrNameLst>
                                      </p:cBhvr>
                                      <p:to>
                                        <p:strVal val="visible"/>
                                      </p:to>
                                    </p:set>
                                    <p:animEffect transition="in" filter="wipe(up)">
                                      <p:cBhvr>
                                        <p:cTn id="27" dur="500"/>
                                        <p:tgtEl>
                                          <p:spTgt spid="376847"/>
                                        </p:tgtEl>
                                      </p:cBhvr>
                                    </p:animEffect>
                                  </p:childTnLst>
                                </p:cTn>
                              </p:par>
                            </p:childTnLst>
                          </p:cTn>
                        </p:par>
                        <p:par>
                          <p:cTn id="28" fill="hold" nodeType="afterGroup">
                            <p:stCondLst>
                              <p:cond delay="3000"/>
                            </p:stCondLst>
                            <p:childTnLst>
                              <p:par>
                                <p:cTn id="29" presetID="22" presetClass="entr" presetSubtype="4" fill="hold" nodeType="afterEffect">
                                  <p:stCondLst>
                                    <p:cond delay="0"/>
                                  </p:stCondLst>
                                  <p:childTnLst>
                                    <p:set>
                                      <p:cBhvr>
                                        <p:cTn id="30" dur="1" fill="hold">
                                          <p:stCondLst>
                                            <p:cond delay="0"/>
                                          </p:stCondLst>
                                        </p:cTn>
                                        <p:tgtEl>
                                          <p:spTgt spid="376848"/>
                                        </p:tgtEl>
                                        <p:attrNameLst>
                                          <p:attrName>style.visibility</p:attrName>
                                        </p:attrNameLst>
                                      </p:cBhvr>
                                      <p:to>
                                        <p:strVal val="visible"/>
                                      </p:to>
                                    </p:set>
                                    <p:animEffect transition="in" filter="wipe(down)">
                                      <p:cBhvr>
                                        <p:cTn id="31" dur="500"/>
                                        <p:tgtEl>
                                          <p:spTgt spid="376848"/>
                                        </p:tgtEl>
                                      </p:cBhvr>
                                    </p:animEffect>
                                  </p:childTnLst>
                                </p:cTn>
                              </p:par>
                            </p:childTnLst>
                          </p:cTn>
                        </p:par>
                        <p:par>
                          <p:cTn id="32" fill="hold" nodeType="afterGroup">
                            <p:stCondLst>
                              <p:cond delay="3500"/>
                            </p:stCondLst>
                            <p:childTnLst>
                              <p:par>
                                <p:cTn id="33" presetID="22" presetClass="entr" presetSubtype="2" fill="hold" nodeType="afterEffect">
                                  <p:stCondLst>
                                    <p:cond delay="0"/>
                                  </p:stCondLst>
                                  <p:childTnLst>
                                    <p:set>
                                      <p:cBhvr>
                                        <p:cTn id="34" dur="1" fill="hold">
                                          <p:stCondLst>
                                            <p:cond delay="0"/>
                                          </p:stCondLst>
                                        </p:cTn>
                                        <p:tgtEl>
                                          <p:spTgt spid="376850"/>
                                        </p:tgtEl>
                                        <p:attrNameLst>
                                          <p:attrName>style.visibility</p:attrName>
                                        </p:attrNameLst>
                                      </p:cBhvr>
                                      <p:to>
                                        <p:strVal val="visible"/>
                                      </p:to>
                                    </p:set>
                                    <p:animEffect transition="in" filter="wipe(right)">
                                      <p:cBhvr>
                                        <p:cTn id="35" dur="500"/>
                                        <p:tgtEl>
                                          <p:spTgt spid="376850"/>
                                        </p:tgtEl>
                                      </p:cBhvr>
                                    </p:animEffect>
                                  </p:childTnLst>
                                </p:cTn>
                              </p:par>
                            </p:childTnLst>
                          </p:cTn>
                        </p:par>
                        <p:par>
                          <p:cTn id="36" fill="hold" nodeType="afterGroup">
                            <p:stCondLst>
                              <p:cond delay="4000"/>
                            </p:stCondLst>
                            <p:childTnLst>
                              <p:par>
                                <p:cTn id="37" presetID="22" presetClass="entr" presetSubtype="2" fill="hold" nodeType="afterEffect">
                                  <p:stCondLst>
                                    <p:cond delay="0"/>
                                  </p:stCondLst>
                                  <p:childTnLst>
                                    <p:set>
                                      <p:cBhvr>
                                        <p:cTn id="38" dur="1" fill="hold">
                                          <p:stCondLst>
                                            <p:cond delay="0"/>
                                          </p:stCondLst>
                                        </p:cTn>
                                        <p:tgtEl>
                                          <p:spTgt spid="376851"/>
                                        </p:tgtEl>
                                        <p:attrNameLst>
                                          <p:attrName>style.visibility</p:attrName>
                                        </p:attrNameLst>
                                      </p:cBhvr>
                                      <p:to>
                                        <p:strVal val="visible"/>
                                      </p:to>
                                    </p:set>
                                    <p:animEffect transition="in" filter="wipe(right)">
                                      <p:cBhvr>
                                        <p:cTn id="39" dur="500"/>
                                        <p:tgtEl>
                                          <p:spTgt spid="376851"/>
                                        </p:tgtEl>
                                      </p:cBhvr>
                                    </p:animEffect>
                                  </p:childTnLst>
                                </p:cTn>
                              </p:par>
                            </p:childTnLst>
                          </p:cTn>
                        </p:par>
                        <p:par>
                          <p:cTn id="40" fill="hold" nodeType="afterGroup">
                            <p:stCondLst>
                              <p:cond delay="4500"/>
                            </p:stCondLst>
                            <p:childTnLst>
                              <p:par>
                                <p:cTn id="41" presetID="22" presetClass="entr" presetSubtype="1" fill="hold" nodeType="afterEffect">
                                  <p:stCondLst>
                                    <p:cond delay="0"/>
                                  </p:stCondLst>
                                  <p:childTnLst>
                                    <p:set>
                                      <p:cBhvr>
                                        <p:cTn id="42" dur="1" fill="hold">
                                          <p:stCondLst>
                                            <p:cond delay="0"/>
                                          </p:stCondLst>
                                        </p:cTn>
                                        <p:tgtEl>
                                          <p:spTgt spid="376852"/>
                                        </p:tgtEl>
                                        <p:attrNameLst>
                                          <p:attrName>style.visibility</p:attrName>
                                        </p:attrNameLst>
                                      </p:cBhvr>
                                      <p:to>
                                        <p:strVal val="visible"/>
                                      </p:to>
                                    </p:set>
                                    <p:animEffect transition="in" filter="wipe(up)">
                                      <p:cBhvr>
                                        <p:cTn id="43" dur="500"/>
                                        <p:tgtEl>
                                          <p:spTgt spid="376852"/>
                                        </p:tgtEl>
                                      </p:cBhvr>
                                    </p:animEffect>
                                  </p:childTnLst>
                                </p:cTn>
                              </p:par>
                            </p:childTnLst>
                          </p:cTn>
                        </p:par>
                        <p:par>
                          <p:cTn id="44" fill="hold" nodeType="afterGroup">
                            <p:stCondLst>
                              <p:cond delay="5000"/>
                            </p:stCondLst>
                            <p:childTnLst>
                              <p:par>
                                <p:cTn id="45" presetID="22" presetClass="entr" presetSubtype="1" fill="hold" nodeType="afterEffect">
                                  <p:stCondLst>
                                    <p:cond delay="0"/>
                                  </p:stCondLst>
                                  <p:childTnLst>
                                    <p:set>
                                      <p:cBhvr>
                                        <p:cTn id="46" dur="1" fill="hold">
                                          <p:stCondLst>
                                            <p:cond delay="0"/>
                                          </p:stCondLst>
                                        </p:cTn>
                                        <p:tgtEl>
                                          <p:spTgt spid="376853"/>
                                        </p:tgtEl>
                                        <p:attrNameLst>
                                          <p:attrName>style.visibility</p:attrName>
                                        </p:attrNameLst>
                                      </p:cBhvr>
                                      <p:to>
                                        <p:strVal val="visible"/>
                                      </p:to>
                                    </p:set>
                                    <p:animEffect transition="in" filter="wipe(up)">
                                      <p:cBhvr>
                                        <p:cTn id="47" dur="500"/>
                                        <p:tgtEl>
                                          <p:spTgt spid="376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DSCN0008">
            <a:extLst>
              <a:ext uri="{FF2B5EF4-FFF2-40B4-BE49-F238E27FC236}">
                <a16:creationId xmlns:a16="http://schemas.microsoft.com/office/drawing/2014/main" id="{4E51EB28-41F7-4FB3-BD32-FF02106DBDC1}"/>
              </a:ext>
            </a:extLst>
          </p:cNvPr>
          <p:cNvPicPr>
            <a:picLocks noGrp="1" noChangeAspect="1" noChangeArrowheads="1"/>
          </p:cNvPicPr>
          <p:nvPr>
            <p:ph idx="4294967295"/>
          </p:nvPr>
        </p:nvPicPr>
        <p:blipFill>
          <a:blip r:embed="rId2">
            <a:lum bright="-6000" contrast="12000"/>
            <a:extLst>
              <a:ext uri="{28A0092B-C50C-407E-A947-70E740481C1C}">
                <a14:useLocalDpi xmlns:a14="http://schemas.microsoft.com/office/drawing/2010/main" val="0"/>
              </a:ext>
            </a:extLst>
          </a:blip>
          <a:srcRect/>
          <a:stretch>
            <a:fillRect/>
          </a:stretch>
        </p:blipFill>
        <p:spPr>
          <a:xfrm>
            <a:off x="76200" y="1219200"/>
            <a:ext cx="8991600" cy="4576763"/>
          </a:xfrm>
          <a:noFill/>
        </p:spPr>
      </p:pic>
      <p:sp>
        <p:nvSpPr>
          <p:cNvPr id="337930" name="Freeform 10">
            <a:extLst>
              <a:ext uri="{FF2B5EF4-FFF2-40B4-BE49-F238E27FC236}">
                <a16:creationId xmlns:a16="http://schemas.microsoft.com/office/drawing/2014/main" id="{ACE67433-0259-4F09-A74D-C8FCB4356181}"/>
              </a:ext>
            </a:extLst>
          </p:cNvPr>
          <p:cNvSpPr>
            <a:spLocks/>
          </p:cNvSpPr>
          <p:nvPr/>
        </p:nvSpPr>
        <p:spPr bwMode="auto">
          <a:xfrm>
            <a:off x="5827713" y="5070475"/>
            <a:ext cx="3211512" cy="427038"/>
          </a:xfrm>
          <a:custGeom>
            <a:avLst/>
            <a:gdLst>
              <a:gd name="T0" fmla="*/ 2147483647 w 2023"/>
              <a:gd name="T1" fmla="*/ 2147483647 h 269"/>
              <a:gd name="T2" fmla="*/ 2147483647 w 2023"/>
              <a:gd name="T3" fmla="*/ 2147483647 h 269"/>
              <a:gd name="T4" fmla="*/ 2147483647 w 2023"/>
              <a:gd name="T5" fmla="*/ 2147483647 h 269"/>
              <a:gd name="T6" fmla="*/ 2147483647 w 2023"/>
              <a:gd name="T7" fmla="*/ 2147483647 h 269"/>
              <a:gd name="T8" fmla="*/ 2147483647 w 2023"/>
              <a:gd name="T9" fmla="*/ 2147483647 h 269"/>
              <a:gd name="T10" fmla="*/ 2147483647 w 2023"/>
              <a:gd name="T11" fmla="*/ 2147483647 h 269"/>
              <a:gd name="T12" fmla="*/ 2147483647 w 2023"/>
              <a:gd name="T13" fmla="*/ 2147483647 h 269"/>
              <a:gd name="T14" fmla="*/ 2147483647 w 2023"/>
              <a:gd name="T15" fmla="*/ 2147483647 h 269"/>
              <a:gd name="T16" fmla="*/ 2147483647 w 2023"/>
              <a:gd name="T17" fmla="*/ 2147483647 h 269"/>
              <a:gd name="T18" fmla="*/ 2147483647 w 2023"/>
              <a:gd name="T19" fmla="*/ 2147483647 h 269"/>
              <a:gd name="T20" fmla="*/ 2147483647 w 2023"/>
              <a:gd name="T21" fmla="*/ 2147483647 h 269"/>
              <a:gd name="T22" fmla="*/ 2147483647 w 2023"/>
              <a:gd name="T23" fmla="*/ 2147483647 h 269"/>
              <a:gd name="T24" fmla="*/ 2147483647 w 2023"/>
              <a:gd name="T25" fmla="*/ 2147483647 h 269"/>
              <a:gd name="T26" fmla="*/ 2147483647 w 2023"/>
              <a:gd name="T27" fmla="*/ 2147483647 h 269"/>
              <a:gd name="T28" fmla="*/ 2147483647 w 2023"/>
              <a:gd name="T29" fmla="*/ 2147483647 h 269"/>
              <a:gd name="T30" fmla="*/ 2147483647 w 2023"/>
              <a:gd name="T31" fmla="*/ 0 h 2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23"/>
              <a:gd name="T49" fmla="*/ 0 h 269"/>
              <a:gd name="T50" fmla="*/ 2023 w 2023"/>
              <a:gd name="T51" fmla="*/ 269 h 2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23" h="269">
                <a:moveTo>
                  <a:pt x="2023" y="269"/>
                </a:moveTo>
                <a:cubicBezTo>
                  <a:pt x="1975" y="260"/>
                  <a:pt x="1926" y="254"/>
                  <a:pt x="1878" y="247"/>
                </a:cubicBezTo>
                <a:cubicBezTo>
                  <a:pt x="1839" y="241"/>
                  <a:pt x="1761" y="233"/>
                  <a:pt x="1761" y="233"/>
                </a:cubicBezTo>
                <a:cubicBezTo>
                  <a:pt x="1671" y="204"/>
                  <a:pt x="1559" y="208"/>
                  <a:pt x="1469" y="204"/>
                </a:cubicBezTo>
                <a:cubicBezTo>
                  <a:pt x="1403" y="186"/>
                  <a:pt x="1327" y="183"/>
                  <a:pt x="1258" y="175"/>
                </a:cubicBezTo>
                <a:cubicBezTo>
                  <a:pt x="1171" y="143"/>
                  <a:pt x="1130" y="163"/>
                  <a:pt x="1010" y="167"/>
                </a:cubicBezTo>
                <a:cubicBezTo>
                  <a:pt x="963" y="184"/>
                  <a:pt x="938" y="181"/>
                  <a:pt x="886" y="175"/>
                </a:cubicBezTo>
                <a:cubicBezTo>
                  <a:pt x="834" y="156"/>
                  <a:pt x="887" y="173"/>
                  <a:pt x="784" y="160"/>
                </a:cubicBezTo>
                <a:cubicBezTo>
                  <a:pt x="737" y="154"/>
                  <a:pt x="692" y="138"/>
                  <a:pt x="645" y="131"/>
                </a:cubicBezTo>
                <a:cubicBezTo>
                  <a:pt x="590" y="112"/>
                  <a:pt x="542" y="99"/>
                  <a:pt x="485" y="87"/>
                </a:cubicBezTo>
                <a:cubicBezTo>
                  <a:pt x="455" y="90"/>
                  <a:pt x="427" y="102"/>
                  <a:pt x="397" y="102"/>
                </a:cubicBezTo>
                <a:cubicBezTo>
                  <a:pt x="380" y="102"/>
                  <a:pt x="298" y="90"/>
                  <a:pt x="274" y="87"/>
                </a:cubicBezTo>
                <a:cubicBezTo>
                  <a:pt x="223" y="71"/>
                  <a:pt x="180" y="64"/>
                  <a:pt x="128" y="58"/>
                </a:cubicBezTo>
                <a:cubicBezTo>
                  <a:pt x="90" y="46"/>
                  <a:pt x="50" y="41"/>
                  <a:pt x="11" y="29"/>
                </a:cubicBezTo>
                <a:cubicBezTo>
                  <a:pt x="9" y="22"/>
                  <a:pt x="0" y="14"/>
                  <a:pt x="4" y="7"/>
                </a:cubicBezTo>
                <a:cubicBezTo>
                  <a:pt x="8" y="0"/>
                  <a:pt x="26" y="0"/>
                  <a:pt x="26"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931" name="Freeform 11">
            <a:extLst>
              <a:ext uri="{FF2B5EF4-FFF2-40B4-BE49-F238E27FC236}">
                <a16:creationId xmlns:a16="http://schemas.microsoft.com/office/drawing/2014/main" id="{9F2FCB4C-DC86-4CCB-8D3B-E18342B939B5}"/>
              </a:ext>
            </a:extLst>
          </p:cNvPr>
          <p:cNvSpPr>
            <a:spLocks/>
          </p:cNvSpPr>
          <p:nvPr/>
        </p:nvSpPr>
        <p:spPr bwMode="auto">
          <a:xfrm>
            <a:off x="6273800" y="4838700"/>
            <a:ext cx="1735138" cy="174625"/>
          </a:xfrm>
          <a:custGeom>
            <a:avLst/>
            <a:gdLst>
              <a:gd name="T0" fmla="*/ 0 w 1093"/>
              <a:gd name="T1" fmla="*/ 2147483647 h 110"/>
              <a:gd name="T2" fmla="*/ 2147483647 w 1093"/>
              <a:gd name="T3" fmla="*/ 2147483647 h 110"/>
              <a:gd name="T4" fmla="*/ 2147483647 w 1093"/>
              <a:gd name="T5" fmla="*/ 2147483647 h 110"/>
              <a:gd name="T6" fmla="*/ 2147483647 w 1093"/>
              <a:gd name="T7" fmla="*/ 2147483647 h 110"/>
              <a:gd name="T8" fmla="*/ 2147483647 w 1093"/>
              <a:gd name="T9" fmla="*/ 2147483647 h 110"/>
              <a:gd name="T10" fmla="*/ 2147483647 w 1093"/>
              <a:gd name="T11" fmla="*/ 2147483647 h 110"/>
              <a:gd name="T12" fmla="*/ 2147483647 w 1093"/>
              <a:gd name="T13" fmla="*/ 2147483647 h 110"/>
              <a:gd name="T14" fmla="*/ 2147483647 w 1093"/>
              <a:gd name="T15" fmla="*/ 0 h 110"/>
              <a:gd name="T16" fmla="*/ 0 60000 65536"/>
              <a:gd name="T17" fmla="*/ 0 60000 65536"/>
              <a:gd name="T18" fmla="*/ 0 60000 65536"/>
              <a:gd name="T19" fmla="*/ 0 60000 65536"/>
              <a:gd name="T20" fmla="*/ 0 60000 65536"/>
              <a:gd name="T21" fmla="*/ 0 60000 65536"/>
              <a:gd name="T22" fmla="*/ 0 60000 65536"/>
              <a:gd name="T23" fmla="*/ 0 60000 65536"/>
              <a:gd name="T24" fmla="*/ 0 w 1093"/>
              <a:gd name="T25" fmla="*/ 0 h 110"/>
              <a:gd name="T26" fmla="*/ 1093 w 1093"/>
              <a:gd name="T27" fmla="*/ 110 h 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3" h="110">
                <a:moveTo>
                  <a:pt x="0" y="109"/>
                </a:moveTo>
                <a:cubicBezTo>
                  <a:pt x="89" y="102"/>
                  <a:pt x="174" y="110"/>
                  <a:pt x="262" y="102"/>
                </a:cubicBezTo>
                <a:cubicBezTo>
                  <a:pt x="328" y="78"/>
                  <a:pt x="397" y="65"/>
                  <a:pt x="466" y="58"/>
                </a:cubicBezTo>
                <a:cubicBezTo>
                  <a:pt x="505" y="1"/>
                  <a:pt x="571" y="26"/>
                  <a:pt x="641" y="22"/>
                </a:cubicBezTo>
                <a:cubicBezTo>
                  <a:pt x="698" y="1"/>
                  <a:pt x="678" y="15"/>
                  <a:pt x="729" y="22"/>
                </a:cubicBezTo>
                <a:cubicBezTo>
                  <a:pt x="760" y="26"/>
                  <a:pt x="792" y="27"/>
                  <a:pt x="824" y="29"/>
                </a:cubicBezTo>
                <a:cubicBezTo>
                  <a:pt x="1031" y="12"/>
                  <a:pt x="773" y="29"/>
                  <a:pt x="1028" y="29"/>
                </a:cubicBezTo>
                <a:cubicBezTo>
                  <a:pt x="1053" y="29"/>
                  <a:pt x="1082" y="22"/>
                  <a:pt x="1093"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37930"/>
                                        </p:tgtEl>
                                        <p:attrNameLst>
                                          <p:attrName>style.visibility</p:attrName>
                                        </p:attrNameLst>
                                      </p:cBhvr>
                                      <p:to>
                                        <p:strVal val="visible"/>
                                      </p:to>
                                    </p:set>
                                    <p:animEffect transition="in" filter="wipe(right)">
                                      <p:cBhvr>
                                        <p:cTn id="7" dur="2000"/>
                                        <p:tgtEl>
                                          <p:spTgt spid="337930"/>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337931"/>
                                        </p:tgtEl>
                                        <p:attrNameLst>
                                          <p:attrName>style.visibility</p:attrName>
                                        </p:attrNameLst>
                                      </p:cBhvr>
                                      <p:to>
                                        <p:strVal val="visible"/>
                                      </p:to>
                                    </p:set>
                                    <p:animEffect transition="in" filter="wipe(left)">
                                      <p:cBhvr>
                                        <p:cTn id="11" dur="2000"/>
                                        <p:tgtEl>
                                          <p:spTgt spid="337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776398-7414-4676-9207-441C2BEA6D63}"/>
              </a:ext>
            </a:extLst>
          </p:cNvPr>
          <p:cNvSpPr/>
          <p:nvPr/>
        </p:nvSpPr>
        <p:spPr>
          <a:xfrm>
            <a:off x="0" y="595312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52C0FF-27D0-45CB-9006-50B2C50E1974}"/>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42" name="Picture 4" descr="DSCN0011">
            <a:extLst>
              <a:ext uri="{FF2B5EF4-FFF2-40B4-BE49-F238E27FC236}">
                <a16:creationId xmlns:a16="http://schemas.microsoft.com/office/drawing/2014/main" id="{D5BE5DB4-C42C-4282-A98F-AFD53FCC8D69}"/>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152400" y="153988"/>
            <a:ext cx="8839200" cy="66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5" name="Freeform 5">
            <a:extLst>
              <a:ext uri="{FF2B5EF4-FFF2-40B4-BE49-F238E27FC236}">
                <a16:creationId xmlns:a16="http://schemas.microsoft.com/office/drawing/2014/main" id="{C9CB9331-D517-41F2-93FD-8E578A878337}"/>
              </a:ext>
            </a:extLst>
          </p:cNvPr>
          <p:cNvSpPr>
            <a:spLocks/>
          </p:cNvSpPr>
          <p:nvPr/>
        </p:nvSpPr>
        <p:spPr bwMode="auto">
          <a:xfrm>
            <a:off x="185738" y="5011738"/>
            <a:ext cx="671512" cy="150812"/>
          </a:xfrm>
          <a:custGeom>
            <a:avLst/>
            <a:gdLst>
              <a:gd name="T0" fmla="*/ 0 w 423"/>
              <a:gd name="T1" fmla="*/ 2147483647 h 95"/>
              <a:gd name="T2" fmla="*/ 2147483647 w 423"/>
              <a:gd name="T3" fmla="*/ 2147483647 h 95"/>
              <a:gd name="T4" fmla="*/ 2147483647 w 423"/>
              <a:gd name="T5" fmla="*/ 2147483647 h 95"/>
              <a:gd name="T6" fmla="*/ 2147483647 w 423"/>
              <a:gd name="T7" fmla="*/ 2147483647 h 95"/>
              <a:gd name="T8" fmla="*/ 2147483647 w 423"/>
              <a:gd name="T9" fmla="*/ 0 h 95"/>
              <a:gd name="T10" fmla="*/ 0 60000 65536"/>
              <a:gd name="T11" fmla="*/ 0 60000 65536"/>
              <a:gd name="T12" fmla="*/ 0 60000 65536"/>
              <a:gd name="T13" fmla="*/ 0 60000 65536"/>
              <a:gd name="T14" fmla="*/ 0 60000 65536"/>
              <a:gd name="T15" fmla="*/ 0 w 423"/>
              <a:gd name="T16" fmla="*/ 0 h 95"/>
              <a:gd name="T17" fmla="*/ 423 w 423"/>
              <a:gd name="T18" fmla="*/ 95 h 95"/>
            </a:gdLst>
            <a:ahLst/>
            <a:cxnLst>
              <a:cxn ang="T10">
                <a:pos x="T0" y="T1"/>
              </a:cxn>
              <a:cxn ang="T11">
                <a:pos x="T2" y="T3"/>
              </a:cxn>
              <a:cxn ang="T12">
                <a:pos x="T4" y="T5"/>
              </a:cxn>
              <a:cxn ang="T13">
                <a:pos x="T6" y="T7"/>
              </a:cxn>
              <a:cxn ang="T14">
                <a:pos x="T8" y="T9"/>
              </a:cxn>
            </a:cxnLst>
            <a:rect l="T15" t="T16" r="T17" b="T18"/>
            <a:pathLst>
              <a:path w="423" h="95">
                <a:moveTo>
                  <a:pt x="0" y="95"/>
                </a:moveTo>
                <a:cubicBezTo>
                  <a:pt x="80" y="41"/>
                  <a:pt x="173" y="62"/>
                  <a:pt x="269" y="58"/>
                </a:cubicBezTo>
                <a:cubicBezTo>
                  <a:pt x="281" y="56"/>
                  <a:pt x="294" y="54"/>
                  <a:pt x="306" y="51"/>
                </a:cubicBezTo>
                <a:cubicBezTo>
                  <a:pt x="321" y="47"/>
                  <a:pt x="350" y="37"/>
                  <a:pt x="350" y="37"/>
                </a:cubicBezTo>
                <a:cubicBezTo>
                  <a:pt x="374" y="21"/>
                  <a:pt x="402" y="18"/>
                  <a:pt x="423" y="0"/>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046" name="Freeform 6">
            <a:extLst>
              <a:ext uri="{FF2B5EF4-FFF2-40B4-BE49-F238E27FC236}">
                <a16:creationId xmlns:a16="http://schemas.microsoft.com/office/drawing/2014/main" id="{302084B3-55A7-4F23-91EA-0BC6012DF3C0}"/>
              </a:ext>
            </a:extLst>
          </p:cNvPr>
          <p:cNvSpPr>
            <a:spLocks/>
          </p:cNvSpPr>
          <p:nvPr/>
        </p:nvSpPr>
        <p:spPr bwMode="auto">
          <a:xfrm>
            <a:off x="1933575" y="4283075"/>
            <a:ext cx="1233488" cy="346075"/>
          </a:xfrm>
          <a:custGeom>
            <a:avLst/>
            <a:gdLst>
              <a:gd name="T0" fmla="*/ 0 w 777"/>
              <a:gd name="T1" fmla="*/ 2147483647 h 218"/>
              <a:gd name="T2" fmla="*/ 2147483647 w 777"/>
              <a:gd name="T3" fmla="*/ 2147483647 h 218"/>
              <a:gd name="T4" fmla="*/ 2147483647 w 777"/>
              <a:gd name="T5" fmla="*/ 2147483647 h 218"/>
              <a:gd name="T6" fmla="*/ 2147483647 w 777"/>
              <a:gd name="T7" fmla="*/ 2147483647 h 218"/>
              <a:gd name="T8" fmla="*/ 2147483647 w 777"/>
              <a:gd name="T9" fmla="*/ 2147483647 h 218"/>
              <a:gd name="T10" fmla="*/ 2147483647 w 777"/>
              <a:gd name="T11" fmla="*/ 2147483647 h 218"/>
              <a:gd name="T12" fmla="*/ 2147483647 w 777"/>
              <a:gd name="T13" fmla="*/ 2147483647 h 218"/>
              <a:gd name="T14" fmla="*/ 2147483647 w 777"/>
              <a:gd name="T15" fmla="*/ 2147483647 h 218"/>
              <a:gd name="T16" fmla="*/ 2147483647 w 777"/>
              <a:gd name="T17" fmla="*/ 0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7"/>
              <a:gd name="T28" fmla="*/ 0 h 218"/>
              <a:gd name="T29" fmla="*/ 777 w 777"/>
              <a:gd name="T30" fmla="*/ 218 h 2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7" h="218">
                <a:moveTo>
                  <a:pt x="0" y="218"/>
                </a:moveTo>
                <a:cubicBezTo>
                  <a:pt x="31" y="216"/>
                  <a:pt x="63" y="216"/>
                  <a:pt x="94" y="211"/>
                </a:cubicBezTo>
                <a:cubicBezTo>
                  <a:pt x="151" y="202"/>
                  <a:pt x="200" y="163"/>
                  <a:pt x="255" y="146"/>
                </a:cubicBezTo>
                <a:cubicBezTo>
                  <a:pt x="272" y="133"/>
                  <a:pt x="286" y="115"/>
                  <a:pt x="306" y="109"/>
                </a:cubicBezTo>
                <a:cubicBezTo>
                  <a:pt x="322" y="104"/>
                  <a:pt x="340" y="105"/>
                  <a:pt x="357" y="102"/>
                </a:cubicBezTo>
                <a:cubicBezTo>
                  <a:pt x="383" y="98"/>
                  <a:pt x="405" y="85"/>
                  <a:pt x="430" y="80"/>
                </a:cubicBezTo>
                <a:cubicBezTo>
                  <a:pt x="480" y="69"/>
                  <a:pt x="532" y="61"/>
                  <a:pt x="583" y="51"/>
                </a:cubicBezTo>
                <a:cubicBezTo>
                  <a:pt x="626" y="43"/>
                  <a:pt x="663" y="15"/>
                  <a:pt x="707" y="7"/>
                </a:cubicBezTo>
                <a:cubicBezTo>
                  <a:pt x="749" y="0"/>
                  <a:pt x="777" y="0"/>
                  <a:pt x="751" y="0"/>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048" name="Freeform 8">
            <a:extLst>
              <a:ext uri="{FF2B5EF4-FFF2-40B4-BE49-F238E27FC236}">
                <a16:creationId xmlns:a16="http://schemas.microsoft.com/office/drawing/2014/main" id="{A2BB6121-FED4-4B67-A921-DAADE76E155A}"/>
              </a:ext>
            </a:extLst>
          </p:cNvPr>
          <p:cNvSpPr>
            <a:spLocks/>
          </p:cNvSpPr>
          <p:nvPr/>
        </p:nvSpPr>
        <p:spPr bwMode="auto">
          <a:xfrm>
            <a:off x="4652963" y="3084513"/>
            <a:ext cx="985837" cy="1030287"/>
          </a:xfrm>
          <a:custGeom>
            <a:avLst/>
            <a:gdLst>
              <a:gd name="T0" fmla="*/ 2147483647 w 621"/>
              <a:gd name="T1" fmla="*/ 2147483647 h 649"/>
              <a:gd name="T2" fmla="*/ 2147483647 w 621"/>
              <a:gd name="T3" fmla="*/ 2147483647 h 649"/>
              <a:gd name="T4" fmla="*/ 2147483647 w 621"/>
              <a:gd name="T5" fmla="*/ 2147483647 h 649"/>
              <a:gd name="T6" fmla="*/ 2147483647 w 621"/>
              <a:gd name="T7" fmla="*/ 2147483647 h 649"/>
              <a:gd name="T8" fmla="*/ 2147483647 w 621"/>
              <a:gd name="T9" fmla="*/ 2147483647 h 649"/>
              <a:gd name="T10" fmla="*/ 2147483647 w 621"/>
              <a:gd name="T11" fmla="*/ 2147483647 h 649"/>
              <a:gd name="T12" fmla="*/ 2147483647 w 621"/>
              <a:gd name="T13" fmla="*/ 2147483647 h 649"/>
              <a:gd name="T14" fmla="*/ 2147483647 w 621"/>
              <a:gd name="T15" fmla="*/ 2147483647 h 649"/>
              <a:gd name="T16" fmla="*/ 2147483647 w 621"/>
              <a:gd name="T17" fmla="*/ 2147483647 h 649"/>
              <a:gd name="T18" fmla="*/ 2147483647 w 621"/>
              <a:gd name="T19" fmla="*/ 2147483647 h 649"/>
              <a:gd name="T20" fmla="*/ 2147483647 w 621"/>
              <a:gd name="T21" fmla="*/ 2147483647 h 649"/>
              <a:gd name="T22" fmla="*/ 2147483647 w 621"/>
              <a:gd name="T23" fmla="*/ 2147483647 h 649"/>
              <a:gd name="T24" fmla="*/ 2147483647 w 621"/>
              <a:gd name="T25" fmla="*/ 2147483647 h 649"/>
              <a:gd name="T26" fmla="*/ 2147483647 w 621"/>
              <a:gd name="T27" fmla="*/ 2147483647 h 649"/>
              <a:gd name="T28" fmla="*/ 2147483647 w 621"/>
              <a:gd name="T29" fmla="*/ 2147483647 h 649"/>
              <a:gd name="T30" fmla="*/ 2147483647 w 621"/>
              <a:gd name="T31" fmla="*/ 0 h 6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1"/>
              <a:gd name="T49" fmla="*/ 0 h 649"/>
              <a:gd name="T50" fmla="*/ 621 w 621"/>
              <a:gd name="T51" fmla="*/ 649 h 6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1" h="649">
                <a:moveTo>
                  <a:pt x="5" y="649"/>
                </a:moveTo>
                <a:cubicBezTo>
                  <a:pt x="64" y="627"/>
                  <a:pt x="0" y="648"/>
                  <a:pt x="136" y="634"/>
                </a:cubicBezTo>
                <a:cubicBezTo>
                  <a:pt x="161" y="631"/>
                  <a:pt x="179" y="614"/>
                  <a:pt x="201" y="605"/>
                </a:cubicBezTo>
                <a:cubicBezTo>
                  <a:pt x="233" y="592"/>
                  <a:pt x="270" y="586"/>
                  <a:pt x="303" y="576"/>
                </a:cubicBezTo>
                <a:cubicBezTo>
                  <a:pt x="333" y="567"/>
                  <a:pt x="362" y="557"/>
                  <a:pt x="391" y="546"/>
                </a:cubicBezTo>
                <a:cubicBezTo>
                  <a:pt x="405" y="541"/>
                  <a:pt x="435" y="532"/>
                  <a:pt x="435" y="532"/>
                </a:cubicBezTo>
                <a:cubicBezTo>
                  <a:pt x="485" y="498"/>
                  <a:pt x="468" y="517"/>
                  <a:pt x="493" y="481"/>
                </a:cubicBezTo>
                <a:cubicBezTo>
                  <a:pt x="506" y="442"/>
                  <a:pt x="512" y="467"/>
                  <a:pt x="537" y="430"/>
                </a:cubicBezTo>
                <a:cubicBezTo>
                  <a:pt x="554" y="378"/>
                  <a:pt x="530" y="441"/>
                  <a:pt x="566" y="386"/>
                </a:cubicBezTo>
                <a:cubicBezTo>
                  <a:pt x="593" y="344"/>
                  <a:pt x="546" y="381"/>
                  <a:pt x="595" y="350"/>
                </a:cubicBezTo>
                <a:cubicBezTo>
                  <a:pt x="600" y="334"/>
                  <a:pt x="616" y="322"/>
                  <a:pt x="617" y="306"/>
                </a:cubicBezTo>
                <a:cubicBezTo>
                  <a:pt x="621" y="252"/>
                  <a:pt x="615" y="226"/>
                  <a:pt x="602" y="182"/>
                </a:cubicBezTo>
                <a:cubicBezTo>
                  <a:pt x="591" y="146"/>
                  <a:pt x="595" y="160"/>
                  <a:pt x="566" y="116"/>
                </a:cubicBezTo>
                <a:cubicBezTo>
                  <a:pt x="561" y="109"/>
                  <a:pt x="551" y="94"/>
                  <a:pt x="551" y="94"/>
                </a:cubicBezTo>
                <a:cubicBezTo>
                  <a:pt x="534" y="42"/>
                  <a:pt x="476" y="27"/>
                  <a:pt x="427" y="14"/>
                </a:cubicBezTo>
                <a:cubicBezTo>
                  <a:pt x="420" y="9"/>
                  <a:pt x="406" y="0"/>
                  <a:pt x="406" y="0"/>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049" name="Freeform 9">
            <a:extLst>
              <a:ext uri="{FF2B5EF4-FFF2-40B4-BE49-F238E27FC236}">
                <a16:creationId xmlns:a16="http://schemas.microsoft.com/office/drawing/2014/main" id="{7C01FCC6-4C71-4B8B-93F1-A02B4F6A762A}"/>
              </a:ext>
            </a:extLst>
          </p:cNvPr>
          <p:cNvSpPr>
            <a:spLocks/>
          </p:cNvSpPr>
          <p:nvPr/>
        </p:nvSpPr>
        <p:spPr bwMode="auto">
          <a:xfrm>
            <a:off x="3519488" y="2857500"/>
            <a:ext cx="1098550" cy="114300"/>
          </a:xfrm>
          <a:custGeom>
            <a:avLst/>
            <a:gdLst>
              <a:gd name="T0" fmla="*/ 2147483647 w 692"/>
              <a:gd name="T1" fmla="*/ 2147483647 h 72"/>
              <a:gd name="T2" fmla="*/ 2147483647 w 692"/>
              <a:gd name="T3" fmla="*/ 2147483647 h 72"/>
              <a:gd name="T4" fmla="*/ 2147483647 w 692"/>
              <a:gd name="T5" fmla="*/ 2147483647 h 72"/>
              <a:gd name="T6" fmla="*/ 2147483647 w 692"/>
              <a:gd name="T7" fmla="*/ 2147483647 h 72"/>
              <a:gd name="T8" fmla="*/ 2147483647 w 692"/>
              <a:gd name="T9" fmla="*/ 2147483647 h 72"/>
              <a:gd name="T10" fmla="*/ 0 w 692"/>
              <a:gd name="T11" fmla="*/ 0 h 72"/>
              <a:gd name="T12" fmla="*/ 0 60000 65536"/>
              <a:gd name="T13" fmla="*/ 0 60000 65536"/>
              <a:gd name="T14" fmla="*/ 0 60000 65536"/>
              <a:gd name="T15" fmla="*/ 0 60000 65536"/>
              <a:gd name="T16" fmla="*/ 0 60000 65536"/>
              <a:gd name="T17" fmla="*/ 0 60000 65536"/>
              <a:gd name="T18" fmla="*/ 0 w 692"/>
              <a:gd name="T19" fmla="*/ 0 h 72"/>
              <a:gd name="T20" fmla="*/ 692 w 692"/>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692" h="72">
                <a:moveTo>
                  <a:pt x="692" y="65"/>
                </a:moveTo>
                <a:cubicBezTo>
                  <a:pt x="634" y="63"/>
                  <a:pt x="575" y="56"/>
                  <a:pt x="517" y="58"/>
                </a:cubicBezTo>
                <a:cubicBezTo>
                  <a:pt x="492" y="59"/>
                  <a:pt x="444" y="72"/>
                  <a:pt x="444" y="72"/>
                </a:cubicBezTo>
                <a:cubicBezTo>
                  <a:pt x="368" y="67"/>
                  <a:pt x="345" y="66"/>
                  <a:pt x="284" y="51"/>
                </a:cubicBezTo>
                <a:cubicBezTo>
                  <a:pt x="237" y="27"/>
                  <a:pt x="219" y="27"/>
                  <a:pt x="160" y="21"/>
                </a:cubicBezTo>
                <a:cubicBezTo>
                  <a:pt x="111" y="6"/>
                  <a:pt x="50" y="0"/>
                  <a:pt x="0" y="0"/>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051" name="Freeform 11">
            <a:extLst>
              <a:ext uri="{FF2B5EF4-FFF2-40B4-BE49-F238E27FC236}">
                <a16:creationId xmlns:a16="http://schemas.microsoft.com/office/drawing/2014/main" id="{7F02B77C-1068-46AD-A974-7A9724330ACF}"/>
              </a:ext>
            </a:extLst>
          </p:cNvPr>
          <p:cNvSpPr>
            <a:spLocks/>
          </p:cNvSpPr>
          <p:nvPr/>
        </p:nvSpPr>
        <p:spPr bwMode="auto">
          <a:xfrm>
            <a:off x="173038" y="2001838"/>
            <a:ext cx="2049462" cy="474662"/>
          </a:xfrm>
          <a:custGeom>
            <a:avLst/>
            <a:gdLst>
              <a:gd name="T0" fmla="*/ 2147483647 w 1291"/>
              <a:gd name="T1" fmla="*/ 2147483647 h 299"/>
              <a:gd name="T2" fmla="*/ 2147483647 w 1291"/>
              <a:gd name="T3" fmla="*/ 2147483647 h 299"/>
              <a:gd name="T4" fmla="*/ 2147483647 w 1291"/>
              <a:gd name="T5" fmla="*/ 2147483647 h 299"/>
              <a:gd name="T6" fmla="*/ 2147483647 w 1291"/>
              <a:gd name="T7" fmla="*/ 2147483647 h 299"/>
              <a:gd name="T8" fmla="*/ 2147483647 w 1291"/>
              <a:gd name="T9" fmla="*/ 2147483647 h 299"/>
              <a:gd name="T10" fmla="*/ 2147483647 w 1291"/>
              <a:gd name="T11" fmla="*/ 2147483647 h 299"/>
              <a:gd name="T12" fmla="*/ 2147483647 w 1291"/>
              <a:gd name="T13" fmla="*/ 2147483647 h 299"/>
              <a:gd name="T14" fmla="*/ 2147483647 w 1291"/>
              <a:gd name="T15" fmla="*/ 2147483647 h 299"/>
              <a:gd name="T16" fmla="*/ 2147483647 w 1291"/>
              <a:gd name="T17" fmla="*/ 2147483647 h 299"/>
              <a:gd name="T18" fmla="*/ 0 w 1291"/>
              <a:gd name="T19" fmla="*/ 0 h 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1"/>
              <a:gd name="T31" fmla="*/ 0 h 299"/>
              <a:gd name="T32" fmla="*/ 1291 w 1291"/>
              <a:gd name="T33" fmla="*/ 299 h 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1" h="299">
                <a:moveTo>
                  <a:pt x="1291" y="299"/>
                </a:moveTo>
                <a:cubicBezTo>
                  <a:pt x="1229" y="279"/>
                  <a:pt x="1277" y="293"/>
                  <a:pt x="1145" y="270"/>
                </a:cubicBezTo>
                <a:cubicBezTo>
                  <a:pt x="1088" y="260"/>
                  <a:pt x="1034" y="242"/>
                  <a:pt x="977" y="234"/>
                </a:cubicBezTo>
                <a:cubicBezTo>
                  <a:pt x="918" y="211"/>
                  <a:pt x="844" y="211"/>
                  <a:pt x="781" y="197"/>
                </a:cubicBezTo>
                <a:cubicBezTo>
                  <a:pt x="695" y="178"/>
                  <a:pt x="613" y="149"/>
                  <a:pt x="525" y="139"/>
                </a:cubicBezTo>
                <a:cubicBezTo>
                  <a:pt x="486" y="127"/>
                  <a:pt x="450" y="122"/>
                  <a:pt x="409" y="117"/>
                </a:cubicBezTo>
                <a:cubicBezTo>
                  <a:pt x="346" y="97"/>
                  <a:pt x="446" y="128"/>
                  <a:pt x="343" y="102"/>
                </a:cubicBezTo>
                <a:cubicBezTo>
                  <a:pt x="328" y="98"/>
                  <a:pt x="299" y="88"/>
                  <a:pt x="299" y="88"/>
                </a:cubicBezTo>
                <a:cubicBezTo>
                  <a:pt x="255" y="58"/>
                  <a:pt x="189" y="53"/>
                  <a:pt x="139" y="37"/>
                </a:cubicBezTo>
                <a:cubicBezTo>
                  <a:pt x="96" y="23"/>
                  <a:pt x="44" y="0"/>
                  <a:pt x="0" y="0"/>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43045"/>
                                        </p:tgtEl>
                                        <p:attrNameLst>
                                          <p:attrName>style.visibility</p:attrName>
                                        </p:attrNameLst>
                                      </p:cBhvr>
                                      <p:to>
                                        <p:strVal val="visible"/>
                                      </p:to>
                                    </p:set>
                                    <p:animEffect transition="in" filter="wipe(left)">
                                      <p:cBhvr>
                                        <p:cTn id="7" dur="500"/>
                                        <p:tgtEl>
                                          <p:spTgt spid="34304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43046"/>
                                        </p:tgtEl>
                                        <p:attrNameLst>
                                          <p:attrName>style.visibility</p:attrName>
                                        </p:attrNameLst>
                                      </p:cBhvr>
                                      <p:to>
                                        <p:strVal val="visible"/>
                                      </p:to>
                                    </p:set>
                                    <p:animEffect transition="in" filter="wipe(left)">
                                      <p:cBhvr>
                                        <p:cTn id="11" dur="500"/>
                                        <p:tgtEl>
                                          <p:spTgt spid="34304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343048"/>
                                        </p:tgtEl>
                                        <p:attrNameLst>
                                          <p:attrName>style.visibility</p:attrName>
                                        </p:attrNameLst>
                                      </p:cBhvr>
                                      <p:to>
                                        <p:strVal val="visible"/>
                                      </p:to>
                                    </p:set>
                                    <p:animEffect transition="in" filter="wipe(down)">
                                      <p:cBhvr>
                                        <p:cTn id="15" dur="500"/>
                                        <p:tgtEl>
                                          <p:spTgt spid="343048"/>
                                        </p:tgtEl>
                                      </p:cBhvr>
                                    </p:animEffect>
                                  </p:childTnLst>
                                </p:cTn>
                              </p:par>
                            </p:childTnLst>
                          </p:cTn>
                        </p:par>
                        <p:par>
                          <p:cTn id="16" fill="hold" nodeType="afterGroup">
                            <p:stCondLst>
                              <p:cond delay="1500"/>
                            </p:stCondLst>
                            <p:childTnLst>
                              <p:par>
                                <p:cTn id="17" presetID="22" presetClass="entr" presetSubtype="2" fill="hold" nodeType="afterEffect">
                                  <p:stCondLst>
                                    <p:cond delay="0"/>
                                  </p:stCondLst>
                                  <p:childTnLst>
                                    <p:set>
                                      <p:cBhvr>
                                        <p:cTn id="18" dur="1" fill="hold">
                                          <p:stCondLst>
                                            <p:cond delay="0"/>
                                          </p:stCondLst>
                                        </p:cTn>
                                        <p:tgtEl>
                                          <p:spTgt spid="343049"/>
                                        </p:tgtEl>
                                        <p:attrNameLst>
                                          <p:attrName>style.visibility</p:attrName>
                                        </p:attrNameLst>
                                      </p:cBhvr>
                                      <p:to>
                                        <p:strVal val="visible"/>
                                      </p:to>
                                    </p:set>
                                    <p:animEffect transition="in" filter="wipe(right)">
                                      <p:cBhvr>
                                        <p:cTn id="19" dur="500"/>
                                        <p:tgtEl>
                                          <p:spTgt spid="343049"/>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343051"/>
                                        </p:tgtEl>
                                        <p:attrNameLst>
                                          <p:attrName>style.visibility</p:attrName>
                                        </p:attrNameLst>
                                      </p:cBhvr>
                                      <p:to>
                                        <p:strVal val="visible"/>
                                      </p:to>
                                    </p:set>
                                    <p:animEffect transition="in" filter="wipe(right)">
                                      <p:cBhvr>
                                        <p:cTn id="23" dur="500"/>
                                        <p:tgtEl>
                                          <p:spTgt spid="343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045DDC-66EF-4344-B632-C962A3043E6E}"/>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3666" name="Rectangle 2">
            <a:extLst>
              <a:ext uri="{FF2B5EF4-FFF2-40B4-BE49-F238E27FC236}">
                <a16:creationId xmlns:a16="http://schemas.microsoft.com/office/drawing/2014/main" id="{E7855991-C571-4470-B16F-35B798A9790E}"/>
              </a:ext>
            </a:extLst>
          </p:cNvPr>
          <p:cNvSpPr>
            <a:spLocks noGrp="1" noChangeArrowheads="1"/>
          </p:cNvSpPr>
          <p:nvPr>
            <p:ph type="title"/>
          </p:nvPr>
        </p:nvSpPr>
        <p:spPr>
          <a:xfrm>
            <a:off x="152400" y="816078"/>
            <a:ext cx="8839200" cy="1143000"/>
          </a:xfrm>
        </p:spPr>
        <p:txBody>
          <a:bodyPr>
            <a:normAutofit fontScale="90000"/>
          </a:bodyPr>
          <a:lstStyle/>
          <a:p>
            <a:pPr algn="l"/>
            <a:r>
              <a:rPr lang="en-US" altLang="en-US" sz="4000" dirty="0">
                <a:latin typeface="Arial" panose="020B0604020202020204" pitchFamily="34" charset="0"/>
                <a:cs typeface="Arial" panose="020B0604020202020204" pitchFamily="34" charset="0"/>
              </a:rPr>
              <a:t>If a Topographic Turn Is Not Available Then a Climbing Turn or Switchback Can Be Used to Gain Linear Run</a:t>
            </a:r>
            <a:endParaRPr lang="en-US" altLang="en-US" dirty="0">
              <a:latin typeface="Arial" panose="020B0604020202020204" pitchFamily="34" charset="0"/>
              <a:cs typeface="Arial" panose="020B0604020202020204" pitchFamily="34" charset="0"/>
            </a:endParaRPr>
          </a:p>
        </p:txBody>
      </p:sp>
      <p:pic>
        <p:nvPicPr>
          <p:cNvPr id="113667" name="Picture 3" descr="sierra switchback2">
            <a:extLst>
              <a:ext uri="{FF2B5EF4-FFF2-40B4-BE49-F238E27FC236}">
                <a16:creationId xmlns:a16="http://schemas.microsoft.com/office/drawing/2014/main" id="{3F93EC11-5F80-4AB3-AE1B-9967724CE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429000"/>
            <a:ext cx="434340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descr="climbing turn">
            <a:extLst>
              <a:ext uri="{FF2B5EF4-FFF2-40B4-BE49-F238E27FC236}">
                <a16:creationId xmlns:a16="http://schemas.microsoft.com/office/drawing/2014/main" id="{F81A5C8D-9598-488A-A0A2-72C7C3B6F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43434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1" name="Freeform 5">
            <a:extLst>
              <a:ext uri="{FF2B5EF4-FFF2-40B4-BE49-F238E27FC236}">
                <a16:creationId xmlns:a16="http://schemas.microsoft.com/office/drawing/2014/main" id="{A7C1EFAA-D80B-4B79-9DFF-53948EC671B1}"/>
              </a:ext>
            </a:extLst>
          </p:cNvPr>
          <p:cNvSpPr>
            <a:spLocks/>
          </p:cNvSpPr>
          <p:nvPr/>
        </p:nvSpPr>
        <p:spPr bwMode="auto">
          <a:xfrm>
            <a:off x="1785938" y="3730625"/>
            <a:ext cx="869950" cy="231775"/>
          </a:xfrm>
          <a:custGeom>
            <a:avLst/>
            <a:gdLst>
              <a:gd name="T0" fmla="*/ 0 w 548"/>
              <a:gd name="T1" fmla="*/ 2147483647 h 146"/>
              <a:gd name="T2" fmla="*/ 2147483647 w 548"/>
              <a:gd name="T3" fmla="*/ 2147483647 h 146"/>
              <a:gd name="T4" fmla="*/ 2147483647 w 548"/>
              <a:gd name="T5" fmla="*/ 2147483647 h 146"/>
              <a:gd name="T6" fmla="*/ 2147483647 w 548"/>
              <a:gd name="T7" fmla="*/ 0 h 146"/>
              <a:gd name="T8" fmla="*/ 0 60000 65536"/>
              <a:gd name="T9" fmla="*/ 0 60000 65536"/>
              <a:gd name="T10" fmla="*/ 0 60000 65536"/>
              <a:gd name="T11" fmla="*/ 0 60000 65536"/>
              <a:gd name="T12" fmla="*/ 0 w 548"/>
              <a:gd name="T13" fmla="*/ 0 h 146"/>
              <a:gd name="T14" fmla="*/ 548 w 548"/>
              <a:gd name="T15" fmla="*/ 146 h 146"/>
            </a:gdLst>
            <a:ahLst/>
            <a:cxnLst>
              <a:cxn ang="T8">
                <a:pos x="T0" y="T1"/>
              </a:cxn>
              <a:cxn ang="T9">
                <a:pos x="T2" y="T3"/>
              </a:cxn>
              <a:cxn ang="T10">
                <a:pos x="T4" y="T5"/>
              </a:cxn>
              <a:cxn ang="T11">
                <a:pos x="T6" y="T7"/>
              </a:cxn>
            </a:cxnLst>
            <a:rect l="T12" t="T13" r="T14" b="T15"/>
            <a:pathLst>
              <a:path w="548" h="146">
                <a:moveTo>
                  <a:pt x="0" y="146"/>
                </a:moveTo>
                <a:cubicBezTo>
                  <a:pt x="118" y="122"/>
                  <a:pt x="230" y="72"/>
                  <a:pt x="347" y="45"/>
                </a:cubicBezTo>
                <a:cubicBezTo>
                  <a:pt x="383" y="37"/>
                  <a:pt x="451" y="31"/>
                  <a:pt x="484" y="27"/>
                </a:cubicBezTo>
                <a:cubicBezTo>
                  <a:pt x="543" y="8"/>
                  <a:pt x="525" y="23"/>
                  <a:pt x="548"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2" name="Freeform 6">
            <a:extLst>
              <a:ext uri="{FF2B5EF4-FFF2-40B4-BE49-F238E27FC236}">
                <a16:creationId xmlns:a16="http://schemas.microsoft.com/office/drawing/2014/main" id="{CDF9BF90-6666-44B0-9543-1E4E03C8A721}"/>
              </a:ext>
            </a:extLst>
          </p:cNvPr>
          <p:cNvSpPr>
            <a:spLocks/>
          </p:cNvSpPr>
          <p:nvPr/>
        </p:nvSpPr>
        <p:spPr bwMode="auto">
          <a:xfrm>
            <a:off x="1233488" y="3576638"/>
            <a:ext cx="1060450" cy="95250"/>
          </a:xfrm>
          <a:custGeom>
            <a:avLst/>
            <a:gdLst>
              <a:gd name="T0" fmla="*/ 2147483647 w 668"/>
              <a:gd name="T1" fmla="*/ 2147483647 h 60"/>
              <a:gd name="T2" fmla="*/ 2147483647 w 668"/>
              <a:gd name="T3" fmla="*/ 2147483647 h 60"/>
              <a:gd name="T4" fmla="*/ 2147483647 w 668"/>
              <a:gd name="T5" fmla="*/ 2147483647 h 60"/>
              <a:gd name="T6" fmla="*/ 0 w 668"/>
              <a:gd name="T7" fmla="*/ 2147483647 h 60"/>
              <a:gd name="T8" fmla="*/ 0 60000 65536"/>
              <a:gd name="T9" fmla="*/ 0 60000 65536"/>
              <a:gd name="T10" fmla="*/ 0 60000 65536"/>
              <a:gd name="T11" fmla="*/ 0 60000 65536"/>
              <a:gd name="T12" fmla="*/ 0 w 668"/>
              <a:gd name="T13" fmla="*/ 0 h 60"/>
              <a:gd name="T14" fmla="*/ 668 w 668"/>
              <a:gd name="T15" fmla="*/ 60 h 60"/>
            </a:gdLst>
            <a:ahLst/>
            <a:cxnLst>
              <a:cxn ang="T8">
                <a:pos x="T0" y="T1"/>
              </a:cxn>
              <a:cxn ang="T9">
                <a:pos x="T2" y="T3"/>
              </a:cxn>
              <a:cxn ang="T10">
                <a:pos x="T4" y="T5"/>
              </a:cxn>
              <a:cxn ang="T11">
                <a:pos x="T6" y="T7"/>
              </a:cxn>
            </a:cxnLst>
            <a:rect l="T12" t="T13" r="T14" b="T15"/>
            <a:pathLst>
              <a:path w="668" h="60">
                <a:moveTo>
                  <a:pt x="668" y="60"/>
                </a:moveTo>
                <a:cubicBezTo>
                  <a:pt x="554" y="46"/>
                  <a:pt x="445" y="24"/>
                  <a:pt x="329" y="14"/>
                </a:cubicBezTo>
                <a:cubicBezTo>
                  <a:pt x="272" y="0"/>
                  <a:pt x="221" y="16"/>
                  <a:pt x="165" y="24"/>
                </a:cubicBezTo>
                <a:cubicBezTo>
                  <a:pt x="89" y="34"/>
                  <a:pt x="66" y="33"/>
                  <a:pt x="0" y="33"/>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3" name="Freeform 7">
            <a:extLst>
              <a:ext uri="{FF2B5EF4-FFF2-40B4-BE49-F238E27FC236}">
                <a16:creationId xmlns:a16="http://schemas.microsoft.com/office/drawing/2014/main" id="{6D9A77BE-2B57-40EA-8196-E86BA47EECA2}"/>
              </a:ext>
            </a:extLst>
          </p:cNvPr>
          <p:cNvSpPr>
            <a:spLocks/>
          </p:cNvSpPr>
          <p:nvPr/>
        </p:nvSpPr>
        <p:spPr bwMode="auto">
          <a:xfrm>
            <a:off x="252413" y="3540125"/>
            <a:ext cx="533400" cy="44450"/>
          </a:xfrm>
          <a:custGeom>
            <a:avLst/>
            <a:gdLst>
              <a:gd name="T0" fmla="*/ 2147483647 w 336"/>
              <a:gd name="T1" fmla="*/ 2147483647 h 28"/>
              <a:gd name="T2" fmla="*/ 2147483647 w 336"/>
              <a:gd name="T3" fmla="*/ 2147483647 h 28"/>
              <a:gd name="T4" fmla="*/ 2147483647 w 336"/>
              <a:gd name="T5" fmla="*/ 2147483647 h 28"/>
              <a:gd name="T6" fmla="*/ 0 60000 65536"/>
              <a:gd name="T7" fmla="*/ 0 60000 65536"/>
              <a:gd name="T8" fmla="*/ 0 60000 65536"/>
              <a:gd name="T9" fmla="*/ 0 w 336"/>
              <a:gd name="T10" fmla="*/ 0 h 28"/>
              <a:gd name="T11" fmla="*/ 336 w 336"/>
              <a:gd name="T12" fmla="*/ 28 h 28"/>
            </a:gdLst>
            <a:ahLst/>
            <a:cxnLst>
              <a:cxn ang="T6">
                <a:pos x="T0" y="T1"/>
              </a:cxn>
              <a:cxn ang="T7">
                <a:pos x="T2" y="T3"/>
              </a:cxn>
              <a:cxn ang="T8">
                <a:pos x="T4" y="T5"/>
              </a:cxn>
            </a:cxnLst>
            <a:rect l="T9" t="T10" r="T11" b="T12"/>
            <a:pathLst>
              <a:path w="336" h="28">
                <a:moveTo>
                  <a:pt x="336" y="28"/>
                </a:moveTo>
                <a:cubicBezTo>
                  <a:pt x="281" y="25"/>
                  <a:pt x="226" y="25"/>
                  <a:pt x="171" y="19"/>
                </a:cubicBezTo>
                <a:cubicBezTo>
                  <a:pt x="0" y="0"/>
                  <a:pt x="145" y="1"/>
                  <a:pt x="80" y="1"/>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4" name="Line 8">
            <a:extLst>
              <a:ext uri="{FF2B5EF4-FFF2-40B4-BE49-F238E27FC236}">
                <a16:creationId xmlns:a16="http://schemas.microsoft.com/office/drawing/2014/main" id="{A6B785E5-58F7-40E4-ABC4-1E3D5E5A5614}"/>
              </a:ext>
            </a:extLst>
          </p:cNvPr>
          <p:cNvSpPr>
            <a:spLocks noChangeShapeType="1"/>
          </p:cNvSpPr>
          <p:nvPr/>
        </p:nvSpPr>
        <p:spPr bwMode="auto">
          <a:xfrm flipH="1" flipV="1">
            <a:off x="914400" y="3124200"/>
            <a:ext cx="1219200" cy="30480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5" name="Line 9">
            <a:extLst>
              <a:ext uri="{FF2B5EF4-FFF2-40B4-BE49-F238E27FC236}">
                <a16:creationId xmlns:a16="http://schemas.microsoft.com/office/drawing/2014/main" id="{8B6621F0-9EB9-4A7E-83F0-2D25DDA00C1C}"/>
              </a:ext>
            </a:extLst>
          </p:cNvPr>
          <p:cNvSpPr>
            <a:spLocks noChangeShapeType="1"/>
          </p:cNvSpPr>
          <p:nvPr/>
        </p:nvSpPr>
        <p:spPr bwMode="auto">
          <a:xfrm>
            <a:off x="3048000" y="3657600"/>
            <a:ext cx="1066800" cy="22860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6" name="Text Box 10">
            <a:extLst>
              <a:ext uri="{FF2B5EF4-FFF2-40B4-BE49-F238E27FC236}">
                <a16:creationId xmlns:a16="http://schemas.microsoft.com/office/drawing/2014/main" id="{11283273-AF85-4955-A2DF-98515CD2C225}"/>
              </a:ext>
            </a:extLst>
          </p:cNvPr>
          <p:cNvSpPr txBox="1">
            <a:spLocks noChangeArrowheads="1"/>
          </p:cNvSpPr>
          <p:nvPr/>
        </p:nvSpPr>
        <p:spPr bwMode="auto">
          <a:xfrm>
            <a:off x="2286000" y="3352800"/>
            <a:ext cx="68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sz="1800" b="1">
                <a:solidFill>
                  <a:srgbClr val="FF3300"/>
                </a:solidFill>
                <a:latin typeface="Arial" panose="020B0604020202020204" pitchFamily="34" charset="0"/>
                <a:cs typeface="Arial" panose="020B0604020202020204" pitchFamily="34" charset="0"/>
              </a:rPr>
              <a:t>&lt;30%</a:t>
            </a:r>
          </a:p>
        </p:txBody>
      </p:sp>
      <p:sp>
        <p:nvSpPr>
          <p:cNvPr id="285707" name="Freeform 11">
            <a:extLst>
              <a:ext uri="{FF2B5EF4-FFF2-40B4-BE49-F238E27FC236}">
                <a16:creationId xmlns:a16="http://schemas.microsoft.com/office/drawing/2014/main" id="{024D72AE-7ECE-4090-AF5E-E9A191A71EE5}"/>
              </a:ext>
            </a:extLst>
          </p:cNvPr>
          <p:cNvSpPr>
            <a:spLocks/>
          </p:cNvSpPr>
          <p:nvPr/>
        </p:nvSpPr>
        <p:spPr bwMode="auto">
          <a:xfrm>
            <a:off x="5935663" y="4645025"/>
            <a:ext cx="1149350" cy="800100"/>
          </a:xfrm>
          <a:custGeom>
            <a:avLst/>
            <a:gdLst>
              <a:gd name="T0" fmla="*/ 0 w 723"/>
              <a:gd name="T1" fmla="*/ 0 h 504"/>
              <a:gd name="T2" fmla="*/ 2147483647 w 723"/>
              <a:gd name="T3" fmla="*/ 2147483647 h 504"/>
              <a:gd name="T4" fmla="*/ 2147483647 w 723"/>
              <a:gd name="T5" fmla="*/ 2147483647 h 504"/>
              <a:gd name="T6" fmla="*/ 2147483647 w 723"/>
              <a:gd name="T7" fmla="*/ 2147483647 h 504"/>
              <a:gd name="T8" fmla="*/ 2147483647 w 723"/>
              <a:gd name="T9" fmla="*/ 2147483647 h 504"/>
              <a:gd name="T10" fmla="*/ 2147483647 w 723"/>
              <a:gd name="T11" fmla="*/ 2147483647 h 504"/>
              <a:gd name="T12" fmla="*/ 2147483647 w 723"/>
              <a:gd name="T13" fmla="*/ 2147483647 h 504"/>
              <a:gd name="T14" fmla="*/ 2147483647 w 723"/>
              <a:gd name="T15" fmla="*/ 2147483647 h 504"/>
              <a:gd name="T16" fmla="*/ 2147483647 w 723"/>
              <a:gd name="T17" fmla="*/ 2147483647 h 504"/>
              <a:gd name="T18" fmla="*/ 2147483647 w 723"/>
              <a:gd name="T19" fmla="*/ 2147483647 h 504"/>
              <a:gd name="T20" fmla="*/ 2147483647 w 723"/>
              <a:gd name="T21" fmla="*/ 2147483647 h 504"/>
              <a:gd name="T22" fmla="*/ 2147483647 w 723"/>
              <a:gd name="T23" fmla="*/ 2147483647 h 504"/>
              <a:gd name="T24" fmla="*/ 2147483647 w 723"/>
              <a:gd name="T25" fmla="*/ 2147483647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3"/>
              <a:gd name="T40" fmla="*/ 0 h 504"/>
              <a:gd name="T41" fmla="*/ 723 w 723"/>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3" h="504">
                <a:moveTo>
                  <a:pt x="0" y="0"/>
                </a:moveTo>
                <a:cubicBezTo>
                  <a:pt x="3" y="9"/>
                  <a:pt x="6" y="18"/>
                  <a:pt x="10" y="27"/>
                </a:cubicBezTo>
                <a:cubicBezTo>
                  <a:pt x="15" y="37"/>
                  <a:pt x="24" y="45"/>
                  <a:pt x="28" y="55"/>
                </a:cubicBezTo>
                <a:cubicBezTo>
                  <a:pt x="51" y="106"/>
                  <a:pt x="65" y="165"/>
                  <a:pt x="83" y="219"/>
                </a:cubicBezTo>
                <a:cubicBezTo>
                  <a:pt x="107" y="292"/>
                  <a:pt x="77" y="203"/>
                  <a:pt x="101" y="274"/>
                </a:cubicBezTo>
                <a:cubicBezTo>
                  <a:pt x="108" y="295"/>
                  <a:pt x="138" y="329"/>
                  <a:pt x="138" y="329"/>
                </a:cubicBezTo>
                <a:cubicBezTo>
                  <a:pt x="156" y="382"/>
                  <a:pt x="193" y="430"/>
                  <a:pt x="247" y="448"/>
                </a:cubicBezTo>
                <a:cubicBezTo>
                  <a:pt x="282" y="482"/>
                  <a:pt x="337" y="490"/>
                  <a:pt x="384" y="503"/>
                </a:cubicBezTo>
                <a:cubicBezTo>
                  <a:pt x="512" y="491"/>
                  <a:pt x="460" y="504"/>
                  <a:pt x="549" y="475"/>
                </a:cubicBezTo>
                <a:cubicBezTo>
                  <a:pt x="567" y="469"/>
                  <a:pt x="604" y="457"/>
                  <a:pt x="604" y="457"/>
                </a:cubicBezTo>
                <a:cubicBezTo>
                  <a:pt x="620" y="446"/>
                  <a:pt x="632" y="429"/>
                  <a:pt x="650" y="420"/>
                </a:cubicBezTo>
                <a:cubicBezTo>
                  <a:pt x="667" y="411"/>
                  <a:pt x="704" y="402"/>
                  <a:pt x="704" y="402"/>
                </a:cubicBezTo>
                <a:cubicBezTo>
                  <a:pt x="710" y="396"/>
                  <a:pt x="723" y="384"/>
                  <a:pt x="723" y="384"/>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8" name="Freeform 12">
            <a:extLst>
              <a:ext uri="{FF2B5EF4-FFF2-40B4-BE49-F238E27FC236}">
                <a16:creationId xmlns:a16="http://schemas.microsoft.com/office/drawing/2014/main" id="{24045AEA-95CF-4E22-9CFB-C43F5FBCFD0F}"/>
              </a:ext>
            </a:extLst>
          </p:cNvPr>
          <p:cNvSpPr>
            <a:spLocks/>
          </p:cNvSpPr>
          <p:nvPr/>
        </p:nvSpPr>
        <p:spPr bwMode="auto">
          <a:xfrm>
            <a:off x="7431088" y="4049713"/>
            <a:ext cx="517525" cy="914400"/>
          </a:xfrm>
          <a:custGeom>
            <a:avLst/>
            <a:gdLst>
              <a:gd name="T0" fmla="*/ 0 w 325"/>
              <a:gd name="T1" fmla="*/ 2147483647 h 576"/>
              <a:gd name="T2" fmla="*/ 2147483647 w 325"/>
              <a:gd name="T3" fmla="*/ 2147483647 h 576"/>
              <a:gd name="T4" fmla="*/ 2147483647 w 325"/>
              <a:gd name="T5" fmla="*/ 2147483647 h 576"/>
              <a:gd name="T6" fmla="*/ 2147483647 w 325"/>
              <a:gd name="T7" fmla="*/ 2147483647 h 576"/>
              <a:gd name="T8" fmla="*/ 2147483647 w 325"/>
              <a:gd name="T9" fmla="*/ 2147483647 h 576"/>
              <a:gd name="T10" fmla="*/ 2147483647 w 325"/>
              <a:gd name="T11" fmla="*/ 2147483647 h 576"/>
              <a:gd name="T12" fmla="*/ 2147483647 w 325"/>
              <a:gd name="T13" fmla="*/ 2147483647 h 576"/>
              <a:gd name="T14" fmla="*/ 2147483647 w 325"/>
              <a:gd name="T15" fmla="*/ 2147483647 h 576"/>
              <a:gd name="T16" fmla="*/ 2147483647 w 325"/>
              <a:gd name="T17" fmla="*/ 2147483647 h 576"/>
              <a:gd name="T18" fmla="*/ 2147483647 w 325"/>
              <a:gd name="T19" fmla="*/ 0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5"/>
              <a:gd name="T31" fmla="*/ 0 h 576"/>
              <a:gd name="T32" fmla="*/ 325 w 325"/>
              <a:gd name="T33" fmla="*/ 576 h 5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5" h="576">
                <a:moveTo>
                  <a:pt x="0" y="576"/>
                </a:moveTo>
                <a:cubicBezTo>
                  <a:pt x="35" y="565"/>
                  <a:pt x="65" y="538"/>
                  <a:pt x="92" y="512"/>
                </a:cubicBezTo>
                <a:cubicBezTo>
                  <a:pt x="104" y="473"/>
                  <a:pt x="140" y="453"/>
                  <a:pt x="165" y="420"/>
                </a:cubicBezTo>
                <a:cubicBezTo>
                  <a:pt x="182" y="397"/>
                  <a:pt x="248" y="316"/>
                  <a:pt x="256" y="292"/>
                </a:cubicBezTo>
                <a:cubicBezTo>
                  <a:pt x="268" y="257"/>
                  <a:pt x="258" y="272"/>
                  <a:pt x="284" y="247"/>
                </a:cubicBezTo>
                <a:cubicBezTo>
                  <a:pt x="290" y="229"/>
                  <a:pt x="296" y="210"/>
                  <a:pt x="302" y="192"/>
                </a:cubicBezTo>
                <a:cubicBezTo>
                  <a:pt x="305" y="183"/>
                  <a:pt x="311" y="164"/>
                  <a:pt x="311" y="164"/>
                </a:cubicBezTo>
                <a:cubicBezTo>
                  <a:pt x="300" y="62"/>
                  <a:pt x="325" y="95"/>
                  <a:pt x="247" y="46"/>
                </a:cubicBezTo>
                <a:cubicBezTo>
                  <a:pt x="188" y="8"/>
                  <a:pt x="220" y="25"/>
                  <a:pt x="165" y="9"/>
                </a:cubicBezTo>
                <a:cubicBezTo>
                  <a:pt x="156" y="6"/>
                  <a:pt x="137" y="0"/>
                  <a:pt x="137"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9" name="Line 13">
            <a:extLst>
              <a:ext uri="{FF2B5EF4-FFF2-40B4-BE49-F238E27FC236}">
                <a16:creationId xmlns:a16="http://schemas.microsoft.com/office/drawing/2014/main" id="{39616646-4F4C-4B4A-A836-8A245F4878CB}"/>
              </a:ext>
            </a:extLst>
          </p:cNvPr>
          <p:cNvSpPr>
            <a:spLocks noChangeShapeType="1"/>
          </p:cNvSpPr>
          <p:nvPr/>
        </p:nvSpPr>
        <p:spPr bwMode="auto">
          <a:xfrm flipH="1">
            <a:off x="5638800" y="5257800"/>
            <a:ext cx="457200" cy="30480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5710" name="Line 14">
            <a:extLst>
              <a:ext uri="{FF2B5EF4-FFF2-40B4-BE49-F238E27FC236}">
                <a16:creationId xmlns:a16="http://schemas.microsoft.com/office/drawing/2014/main" id="{8AB11AB5-0422-4026-8256-8819A1C3555F}"/>
              </a:ext>
            </a:extLst>
          </p:cNvPr>
          <p:cNvSpPr>
            <a:spLocks noChangeShapeType="1"/>
          </p:cNvSpPr>
          <p:nvPr/>
        </p:nvSpPr>
        <p:spPr bwMode="auto">
          <a:xfrm flipV="1">
            <a:off x="6705600" y="4648200"/>
            <a:ext cx="381000" cy="22860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5711" name="Text Box 15">
            <a:extLst>
              <a:ext uri="{FF2B5EF4-FFF2-40B4-BE49-F238E27FC236}">
                <a16:creationId xmlns:a16="http://schemas.microsoft.com/office/drawing/2014/main" id="{39816C1F-8789-4C8E-86F3-525EE5154A2A}"/>
              </a:ext>
            </a:extLst>
          </p:cNvPr>
          <p:cNvSpPr txBox="1">
            <a:spLocks noChangeArrowheads="1"/>
          </p:cNvSpPr>
          <p:nvPr/>
        </p:nvSpPr>
        <p:spPr bwMode="auto">
          <a:xfrm>
            <a:off x="6096000" y="4876800"/>
            <a:ext cx="76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sz="1800" b="1">
                <a:solidFill>
                  <a:srgbClr val="FF3300"/>
                </a:solidFill>
                <a:latin typeface="Arial" panose="020B0604020202020204" pitchFamily="34" charset="0"/>
                <a:cs typeface="Arial" panose="020B0604020202020204" pitchFamily="34" charset="0"/>
              </a:rPr>
              <a:t>&gt;30%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85701"/>
                                        </p:tgtEl>
                                        <p:attrNameLst>
                                          <p:attrName>style.visibility</p:attrName>
                                        </p:attrNameLst>
                                      </p:cBhvr>
                                      <p:to>
                                        <p:strVal val="visible"/>
                                      </p:to>
                                    </p:set>
                                    <p:animEffect transition="in" filter="wipe(left)">
                                      <p:cBhvr>
                                        <p:cTn id="7" dur="500"/>
                                        <p:tgtEl>
                                          <p:spTgt spid="285701"/>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285702"/>
                                        </p:tgtEl>
                                        <p:attrNameLst>
                                          <p:attrName>style.visibility</p:attrName>
                                        </p:attrNameLst>
                                      </p:cBhvr>
                                      <p:to>
                                        <p:strVal val="visible"/>
                                      </p:to>
                                    </p:set>
                                    <p:animEffect transition="in" filter="wipe(right)">
                                      <p:cBhvr>
                                        <p:cTn id="11" dur="500"/>
                                        <p:tgtEl>
                                          <p:spTgt spid="285702"/>
                                        </p:tgtEl>
                                      </p:cBhvr>
                                    </p:animEffect>
                                  </p:childTnLst>
                                </p:cTn>
                              </p:par>
                            </p:childTnLst>
                          </p:cTn>
                        </p:par>
                        <p:par>
                          <p:cTn id="12" fill="hold" nodeType="afterGroup">
                            <p:stCondLst>
                              <p:cond delay="1000"/>
                            </p:stCondLst>
                            <p:childTnLst>
                              <p:par>
                                <p:cTn id="13" presetID="22" presetClass="entr" presetSubtype="2" fill="hold" nodeType="afterEffect">
                                  <p:stCondLst>
                                    <p:cond delay="0"/>
                                  </p:stCondLst>
                                  <p:childTnLst>
                                    <p:set>
                                      <p:cBhvr>
                                        <p:cTn id="14" dur="1" fill="hold">
                                          <p:stCondLst>
                                            <p:cond delay="0"/>
                                          </p:stCondLst>
                                        </p:cTn>
                                        <p:tgtEl>
                                          <p:spTgt spid="285703"/>
                                        </p:tgtEl>
                                        <p:attrNameLst>
                                          <p:attrName>style.visibility</p:attrName>
                                        </p:attrNameLst>
                                      </p:cBhvr>
                                      <p:to>
                                        <p:strVal val="visible"/>
                                      </p:to>
                                    </p:set>
                                    <p:animEffect transition="in" filter="wipe(right)">
                                      <p:cBhvr>
                                        <p:cTn id="15" dur="500"/>
                                        <p:tgtEl>
                                          <p:spTgt spid="285703"/>
                                        </p:tgtEl>
                                      </p:cBhvr>
                                    </p:animEffect>
                                  </p:childTnLst>
                                </p:cTn>
                              </p:par>
                            </p:childTnLst>
                          </p:cTn>
                        </p:par>
                        <p:par>
                          <p:cTn id="16" fill="hold" nodeType="afterGroup">
                            <p:stCondLst>
                              <p:cond delay="1500"/>
                            </p:stCondLst>
                            <p:childTnLst>
                              <p:par>
                                <p:cTn id="17" presetID="22" presetClass="entr" presetSubtype="2" fill="hold" nodeType="afterEffect">
                                  <p:stCondLst>
                                    <p:cond delay="0"/>
                                  </p:stCondLst>
                                  <p:childTnLst>
                                    <p:set>
                                      <p:cBhvr>
                                        <p:cTn id="18" dur="1" fill="hold">
                                          <p:stCondLst>
                                            <p:cond delay="0"/>
                                          </p:stCondLst>
                                        </p:cTn>
                                        <p:tgtEl>
                                          <p:spTgt spid="285704"/>
                                        </p:tgtEl>
                                        <p:attrNameLst>
                                          <p:attrName>style.visibility</p:attrName>
                                        </p:attrNameLst>
                                      </p:cBhvr>
                                      <p:to>
                                        <p:strVal val="visible"/>
                                      </p:to>
                                    </p:set>
                                    <p:animEffect transition="in" filter="wipe(right)">
                                      <p:cBhvr>
                                        <p:cTn id="19" dur="500"/>
                                        <p:tgtEl>
                                          <p:spTgt spid="285704"/>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285705"/>
                                        </p:tgtEl>
                                        <p:attrNameLst>
                                          <p:attrName>style.visibility</p:attrName>
                                        </p:attrNameLst>
                                      </p:cBhvr>
                                      <p:to>
                                        <p:strVal val="visible"/>
                                      </p:to>
                                    </p:set>
                                    <p:animEffect transition="in" filter="wipe(left)">
                                      <p:cBhvr>
                                        <p:cTn id="23" dur="500"/>
                                        <p:tgtEl>
                                          <p:spTgt spid="285705"/>
                                        </p:tgtEl>
                                      </p:cBhvr>
                                    </p:animEffect>
                                  </p:childTnLst>
                                </p:cTn>
                              </p:par>
                            </p:childTnLst>
                          </p:cTn>
                        </p:par>
                        <p:par>
                          <p:cTn id="24" fill="hold" nodeType="afterGroup">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285706"/>
                                        </p:tgtEl>
                                        <p:attrNameLst>
                                          <p:attrName>style.visibility</p:attrName>
                                        </p:attrNameLst>
                                      </p:cBhvr>
                                      <p:to>
                                        <p:strVal val="visible"/>
                                      </p:to>
                                    </p:set>
                                    <p:anim calcmode="lin" valueType="num">
                                      <p:cBhvr additive="base">
                                        <p:cTn id="27" dur="500" fill="hold"/>
                                        <p:tgtEl>
                                          <p:spTgt spid="285706"/>
                                        </p:tgtEl>
                                        <p:attrNameLst>
                                          <p:attrName>ppt_x</p:attrName>
                                        </p:attrNameLst>
                                      </p:cBhvr>
                                      <p:tavLst>
                                        <p:tav tm="0">
                                          <p:val>
                                            <p:strVal val="0-#ppt_w/2"/>
                                          </p:val>
                                        </p:tav>
                                        <p:tav tm="100000">
                                          <p:val>
                                            <p:strVal val="#ppt_x"/>
                                          </p:val>
                                        </p:tav>
                                      </p:tavLst>
                                    </p:anim>
                                    <p:anim calcmode="lin" valueType="num">
                                      <p:cBhvr additive="base">
                                        <p:cTn id="28" dur="500" fill="hold"/>
                                        <p:tgtEl>
                                          <p:spTgt spid="285706"/>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285707"/>
                                        </p:tgtEl>
                                        <p:attrNameLst>
                                          <p:attrName>style.visibility</p:attrName>
                                        </p:attrNameLst>
                                      </p:cBhvr>
                                      <p:to>
                                        <p:strVal val="visible"/>
                                      </p:to>
                                    </p:set>
                                    <p:animEffect transition="in" filter="wipe(left)">
                                      <p:cBhvr>
                                        <p:cTn id="33" dur="500"/>
                                        <p:tgtEl>
                                          <p:spTgt spid="285707"/>
                                        </p:tgtEl>
                                      </p:cBhvr>
                                    </p:animEffect>
                                  </p:childTnLst>
                                </p:cTn>
                              </p:par>
                            </p:childTnLst>
                          </p:cTn>
                        </p:par>
                        <p:par>
                          <p:cTn id="34" fill="hold" nodeType="afterGroup">
                            <p:stCondLst>
                              <p:cond delay="500"/>
                            </p:stCondLst>
                            <p:childTnLst>
                              <p:par>
                                <p:cTn id="35" presetID="22" presetClass="entr" presetSubtype="4" fill="hold" nodeType="afterEffect">
                                  <p:stCondLst>
                                    <p:cond delay="0"/>
                                  </p:stCondLst>
                                  <p:childTnLst>
                                    <p:set>
                                      <p:cBhvr>
                                        <p:cTn id="36" dur="1" fill="hold">
                                          <p:stCondLst>
                                            <p:cond delay="0"/>
                                          </p:stCondLst>
                                        </p:cTn>
                                        <p:tgtEl>
                                          <p:spTgt spid="285708"/>
                                        </p:tgtEl>
                                        <p:attrNameLst>
                                          <p:attrName>style.visibility</p:attrName>
                                        </p:attrNameLst>
                                      </p:cBhvr>
                                      <p:to>
                                        <p:strVal val="visible"/>
                                      </p:to>
                                    </p:set>
                                    <p:animEffect transition="in" filter="wipe(down)">
                                      <p:cBhvr>
                                        <p:cTn id="37" dur="500"/>
                                        <p:tgtEl>
                                          <p:spTgt spid="285708"/>
                                        </p:tgtEl>
                                      </p:cBhvr>
                                    </p:animEffect>
                                  </p:childTnLst>
                                </p:cTn>
                              </p:par>
                            </p:childTnLst>
                          </p:cTn>
                        </p:par>
                        <p:par>
                          <p:cTn id="38" fill="hold" nodeType="afterGroup">
                            <p:stCondLst>
                              <p:cond delay="1000"/>
                            </p:stCondLst>
                            <p:childTnLst>
                              <p:par>
                                <p:cTn id="39" presetID="22" presetClass="entr" presetSubtype="1" fill="hold" nodeType="afterEffect">
                                  <p:stCondLst>
                                    <p:cond delay="0"/>
                                  </p:stCondLst>
                                  <p:childTnLst>
                                    <p:set>
                                      <p:cBhvr>
                                        <p:cTn id="40" dur="1" fill="hold">
                                          <p:stCondLst>
                                            <p:cond delay="0"/>
                                          </p:stCondLst>
                                        </p:cTn>
                                        <p:tgtEl>
                                          <p:spTgt spid="285709"/>
                                        </p:tgtEl>
                                        <p:attrNameLst>
                                          <p:attrName>style.visibility</p:attrName>
                                        </p:attrNameLst>
                                      </p:cBhvr>
                                      <p:to>
                                        <p:strVal val="visible"/>
                                      </p:to>
                                    </p:set>
                                    <p:animEffect transition="in" filter="wipe(up)">
                                      <p:cBhvr>
                                        <p:cTn id="41" dur="500"/>
                                        <p:tgtEl>
                                          <p:spTgt spid="285709"/>
                                        </p:tgtEl>
                                      </p:cBhvr>
                                    </p:animEffect>
                                  </p:childTnLst>
                                </p:cTn>
                              </p:par>
                            </p:childTnLst>
                          </p:cTn>
                        </p:par>
                        <p:par>
                          <p:cTn id="42" fill="hold" nodeType="afterGroup">
                            <p:stCondLst>
                              <p:cond delay="1500"/>
                            </p:stCondLst>
                            <p:childTnLst>
                              <p:par>
                                <p:cTn id="43" presetID="22" presetClass="entr" presetSubtype="4" fill="hold" nodeType="afterEffect">
                                  <p:stCondLst>
                                    <p:cond delay="0"/>
                                  </p:stCondLst>
                                  <p:childTnLst>
                                    <p:set>
                                      <p:cBhvr>
                                        <p:cTn id="44" dur="1" fill="hold">
                                          <p:stCondLst>
                                            <p:cond delay="0"/>
                                          </p:stCondLst>
                                        </p:cTn>
                                        <p:tgtEl>
                                          <p:spTgt spid="285710"/>
                                        </p:tgtEl>
                                        <p:attrNameLst>
                                          <p:attrName>style.visibility</p:attrName>
                                        </p:attrNameLst>
                                      </p:cBhvr>
                                      <p:to>
                                        <p:strVal val="visible"/>
                                      </p:to>
                                    </p:set>
                                    <p:animEffect transition="in" filter="wipe(down)">
                                      <p:cBhvr>
                                        <p:cTn id="45" dur="500"/>
                                        <p:tgtEl>
                                          <p:spTgt spid="285710"/>
                                        </p:tgtEl>
                                      </p:cBhvr>
                                    </p:animEffect>
                                  </p:childTnLst>
                                </p:cTn>
                              </p:par>
                            </p:childTnLst>
                          </p:cTn>
                        </p:par>
                        <p:par>
                          <p:cTn id="46" fill="hold" nodeType="afterGroup">
                            <p:stCondLst>
                              <p:cond delay="2000"/>
                            </p:stCondLst>
                            <p:childTnLst>
                              <p:par>
                                <p:cTn id="47" presetID="2" presetClass="entr" presetSubtype="8" fill="hold" grpId="0" nodeType="afterEffect">
                                  <p:stCondLst>
                                    <p:cond delay="0"/>
                                  </p:stCondLst>
                                  <p:childTnLst>
                                    <p:set>
                                      <p:cBhvr>
                                        <p:cTn id="48" dur="1" fill="hold">
                                          <p:stCondLst>
                                            <p:cond delay="0"/>
                                          </p:stCondLst>
                                        </p:cTn>
                                        <p:tgtEl>
                                          <p:spTgt spid="285711"/>
                                        </p:tgtEl>
                                        <p:attrNameLst>
                                          <p:attrName>style.visibility</p:attrName>
                                        </p:attrNameLst>
                                      </p:cBhvr>
                                      <p:to>
                                        <p:strVal val="visible"/>
                                      </p:to>
                                    </p:set>
                                    <p:anim calcmode="lin" valueType="num">
                                      <p:cBhvr additive="base">
                                        <p:cTn id="49" dur="500" fill="hold"/>
                                        <p:tgtEl>
                                          <p:spTgt spid="285711"/>
                                        </p:tgtEl>
                                        <p:attrNameLst>
                                          <p:attrName>ppt_x</p:attrName>
                                        </p:attrNameLst>
                                      </p:cBhvr>
                                      <p:tavLst>
                                        <p:tav tm="0">
                                          <p:val>
                                            <p:strVal val="0-#ppt_w/2"/>
                                          </p:val>
                                        </p:tav>
                                        <p:tav tm="100000">
                                          <p:val>
                                            <p:strVal val="#ppt_x"/>
                                          </p:val>
                                        </p:tav>
                                      </p:tavLst>
                                    </p:anim>
                                    <p:anim calcmode="lin" valueType="num">
                                      <p:cBhvr additive="base">
                                        <p:cTn id="50" dur="500" fill="hold"/>
                                        <p:tgtEl>
                                          <p:spTgt spid="2857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6" grpId="0" autoUpdateAnimBg="0"/>
      <p:bldP spid="28571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FA12D3-8962-4D97-B798-8831A182A88C}"/>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4690" name="Rectangle 2">
            <a:extLst>
              <a:ext uri="{FF2B5EF4-FFF2-40B4-BE49-F238E27FC236}">
                <a16:creationId xmlns:a16="http://schemas.microsoft.com/office/drawing/2014/main" id="{8EEE5922-87FD-41EC-B270-C55DA9F54919}"/>
              </a:ext>
            </a:extLst>
          </p:cNvPr>
          <p:cNvSpPr>
            <a:spLocks noGrp="1" noChangeArrowheads="1"/>
          </p:cNvSpPr>
          <p:nvPr>
            <p:ph type="title"/>
          </p:nvPr>
        </p:nvSpPr>
        <p:spPr>
          <a:xfrm>
            <a:off x="0" y="688258"/>
            <a:ext cx="9144000" cy="1143000"/>
          </a:xfrm>
        </p:spPr>
        <p:txBody>
          <a:bodyPr>
            <a:normAutofit/>
          </a:bodyPr>
          <a:lstStyle/>
          <a:p>
            <a:pPr algn="l"/>
            <a:r>
              <a:rPr lang="en-US" altLang="en-US" sz="2400" dirty="0">
                <a:latin typeface="Arial" panose="020B0604020202020204" pitchFamily="34" charset="0"/>
                <a:cs typeface="Arial" panose="020B0604020202020204" pitchFamily="34" charset="0"/>
              </a:rPr>
              <a:t>Climbing Turns and Switchbacks Need to Be Properly Placed</a:t>
            </a:r>
          </a:p>
        </p:txBody>
      </p:sp>
      <p:pic>
        <p:nvPicPr>
          <p:cNvPr id="114691" name="Picture 3" descr="Switchback slope break">
            <a:extLst>
              <a:ext uri="{FF2B5EF4-FFF2-40B4-BE49-F238E27FC236}">
                <a16:creationId xmlns:a16="http://schemas.microsoft.com/office/drawing/2014/main" id="{5C3BDA50-B407-4C90-8951-9DA3A4C8BC2A}"/>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4648200" y="3124200"/>
            <a:ext cx="44196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4" descr="sierra switchback 3">
            <a:extLst>
              <a:ext uri="{FF2B5EF4-FFF2-40B4-BE49-F238E27FC236}">
                <a16:creationId xmlns:a16="http://schemas.microsoft.com/office/drawing/2014/main" id="{D7F6BE51-CFF1-4CA5-8953-05E260F25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447800"/>
            <a:ext cx="44196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6B09373-4327-48B4-801E-587F1A778C42}"/>
              </a:ext>
            </a:extLst>
          </p:cNvPr>
          <p:cNvSpPr/>
          <p:nvPr/>
        </p:nvSpPr>
        <p:spPr>
          <a:xfrm>
            <a:off x="-50800" y="4570413"/>
            <a:ext cx="4546600" cy="1384995"/>
          </a:xfrm>
          <a:prstGeom prst="rect">
            <a:avLst/>
          </a:prstGeom>
        </p:spPr>
        <p:txBody>
          <a:bodyPr>
            <a:spAutoFit/>
          </a:bodyPr>
          <a:lstStyle/>
          <a:p>
            <a:pPr>
              <a:defRPr/>
            </a:pPr>
            <a:r>
              <a:rPr lang="en-US" sz="2800" b="1" kern="0" dirty="0">
                <a:solidFill>
                  <a:srgbClr val="000000"/>
                </a:solidFill>
                <a:latin typeface="Arial" panose="020B0604020202020204" pitchFamily="34" charset="0"/>
                <a:ea typeface="Roboto" panose="02000000000000000000" pitchFamily="2" charset="0"/>
                <a:cs typeface="Arial" panose="020B0604020202020204" pitchFamily="34" charset="0"/>
              </a:rPr>
              <a:t>A Good Place for a Turn then becomes a Control Point</a:t>
            </a:r>
            <a:endParaRPr lang="en-US" sz="1400" b="1" dirty="0">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849A5B-77FB-404B-AEC2-3C8E0D63F540}"/>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5714" name="Rectangle 2">
            <a:extLst>
              <a:ext uri="{FF2B5EF4-FFF2-40B4-BE49-F238E27FC236}">
                <a16:creationId xmlns:a16="http://schemas.microsoft.com/office/drawing/2014/main" id="{48C3190E-2881-47DB-B873-7391B97DAFEC}"/>
              </a:ext>
            </a:extLst>
          </p:cNvPr>
          <p:cNvSpPr>
            <a:spLocks noGrp="1" noChangeArrowheads="1"/>
          </p:cNvSpPr>
          <p:nvPr>
            <p:ph type="title"/>
          </p:nvPr>
        </p:nvSpPr>
        <p:spPr>
          <a:xfrm>
            <a:off x="-38100" y="800100"/>
            <a:ext cx="9182100" cy="1143000"/>
          </a:xfrm>
        </p:spPr>
        <p:txBody>
          <a:bodyPr>
            <a:normAutofit/>
          </a:bodyPr>
          <a:lstStyle/>
          <a:p>
            <a:pPr algn="ctr"/>
            <a:r>
              <a:rPr lang="en-US" altLang="en-US" sz="2400" dirty="0">
                <a:latin typeface="Arial" panose="020B0604020202020204" pitchFamily="34" charset="0"/>
                <a:cs typeface="Arial" panose="020B0604020202020204" pitchFamily="34" charset="0"/>
              </a:rPr>
              <a:t>Locate to Facilitate Drainage away from the Corner or Turn</a:t>
            </a:r>
          </a:p>
        </p:txBody>
      </p:sp>
      <p:pic>
        <p:nvPicPr>
          <p:cNvPr id="115715" name="Picture 3" descr="Switchback details">
            <a:extLst>
              <a:ext uri="{FF2B5EF4-FFF2-40B4-BE49-F238E27FC236}">
                <a16:creationId xmlns:a16="http://schemas.microsoft.com/office/drawing/2014/main" id="{173172AF-36F9-42BE-BFD2-A4DCBAD9B498}"/>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057400" y="1371600"/>
            <a:ext cx="49847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Line 4">
            <a:extLst>
              <a:ext uri="{FF2B5EF4-FFF2-40B4-BE49-F238E27FC236}">
                <a16:creationId xmlns:a16="http://schemas.microsoft.com/office/drawing/2014/main" id="{30455D57-DBC0-4248-932B-EBE9E473AD47}"/>
              </a:ext>
            </a:extLst>
          </p:cNvPr>
          <p:cNvSpPr>
            <a:spLocks noChangeShapeType="1"/>
          </p:cNvSpPr>
          <p:nvPr/>
        </p:nvSpPr>
        <p:spPr bwMode="auto">
          <a:xfrm>
            <a:off x="3429000" y="4419600"/>
            <a:ext cx="457200" cy="0"/>
          </a:xfrm>
          <a:prstGeom prst="line">
            <a:avLst/>
          </a:prstGeom>
          <a:noFill/>
          <a:ln w="25400">
            <a:solidFill>
              <a:schemeClr val="accent2"/>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653" name="Line 5">
            <a:extLst>
              <a:ext uri="{FF2B5EF4-FFF2-40B4-BE49-F238E27FC236}">
                <a16:creationId xmlns:a16="http://schemas.microsoft.com/office/drawing/2014/main" id="{FF8DFB66-9519-48EA-B1AB-85A705343215}"/>
              </a:ext>
            </a:extLst>
          </p:cNvPr>
          <p:cNvSpPr>
            <a:spLocks noChangeShapeType="1"/>
          </p:cNvSpPr>
          <p:nvPr/>
        </p:nvSpPr>
        <p:spPr bwMode="auto">
          <a:xfrm flipV="1">
            <a:off x="3657600" y="4572000"/>
            <a:ext cx="533400" cy="0"/>
          </a:xfrm>
          <a:prstGeom prst="line">
            <a:avLst/>
          </a:prstGeom>
          <a:noFill/>
          <a:ln w="25400">
            <a:solidFill>
              <a:schemeClr val="accent2"/>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654" name="Line 6">
            <a:extLst>
              <a:ext uri="{FF2B5EF4-FFF2-40B4-BE49-F238E27FC236}">
                <a16:creationId xmlns:a16="http://schemas.microsoft.com/office/drawing/2014/main" id="{167D8B6A-E7CB-4872-8B90-96EBCF62737E}"/>
              </a:ext>
            </a:extLst>
          </p:cNvPr>
          <p:cNvSpPr>
            <a:spLocks noChangeShapeType="1"/>
          </p:cNvSpPr>
          <p:nvPr/>
        </p:nvSpPr>
        <p:spPr bwMode="auto">
          <a:xfrm flipV="1">
            <a:off x="4114800" y="4724400"/>
            <a:ext cx="685800" cy="0"/>
          </a:xfrm>
          <a:prstGeom prst="line">
            <a:avLst/>
          </a:prstGeom>
          <a:noFill/>
          <a:ln w="25400">
            <a:solidFill>
              <a:schemeClr val="accent2"/>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655" name="Line 7">
            <a:extLst>
              <a:ext uri="{FF2B5EF4-FFF2-40B4-BE49-F238E27FC236}">
                <a16:creationId xmlns:a16="http://schemas.microsoft.com/office/drawing/2014/main" id="{2BD0F42C-E39A-4BFC-9330-3ADF39145F4C}"/>
              </a:ext>
            </a:extLst>
          </p:cNvPr>
          <p:cNvSpPr>
            <a:spLocks noChangeShapeType="1"/>
          </p:cNvSpPr>
          <p:nvPr/>
        </p:nvSpPr>
        <p:spPr bwMode="auto">
          <a:xfrm flipV="1">
            <a:off x="4572000" y="4876800"/>
            <a:ext cx="685800" cy="76200"/>
          </a:xfrm>
          <a:prstGeom prst="line">
            <a:avLst/>
          </a:prstGeom>
          <a:noFill/>
          <a:ln w="25400">
            <a:solidFill>
              <a:schemeClr val="accent2"/>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656" name="Freeform 8">
            <a:extLst>
              <a:ext uri="{FF2B5EF4-FFF2-40B4-BE49-F238E27FC236}">
                <a16:creationId xmlns:a16="http://schemas.microsoft.com/office/drawing/2014/main" id="{53F9C023-019B-45FC-BA94-3CC79FF0CE4F}"/>
              </a:ext>
            </a:extLst>
          </p:cNvPr>
          <p:cNvSpPr>
            <a:spLocks/>
          </p:cNvSpPr>
          <p:nvPr/>
        </p:nvSpPr>
        <p:spPr bwMode="auto">
          <a:xfrm>
            <a:off x="3338513" y="4224338"/>
            <a:ext cx="3644900" cy="1117600"/>
          </a:xfrm>
          <a:custGeom>
            <a:avLst/>
            <a:gdLst>
              <a:gd name="T0" fmla="*/ 0 w 2296"/>
              <a:gd name="T1" fmla="*/ 0 h 704"/>
              <a:gd name="T2" fmla="*/ 2147483647 w 2296"/>
              <a:gd name="T3" fmla="*/ 2147483647 h 704"/>
              <a:gd name="T4" fmla="*/ 2147483647 w 2296"/>
              <a:gd name="T5" fmla="*/ 2147483647 h 704"/>
              <a:gd name="T6" fmla="*/ 2147483647 w 2296"/>
              <a:gd name="T7" fmla="*/ 2147483647 h 704"/>
              <a:gd name="T8" fmla="*/ 2147483647 w 2296"/>
              <a:gd name="T9" fmla="*/ 2147483647 h 704"/>
              <a:gd name="T10" fmla="*/ 2147483647 w 2296"/>
              <a:gd name="T11" fmla="*/ 2147483647 h 704"/>
              <a:gd name="T12" fmla="*/ 2147483647 w 2296"/>
              <a:gd name="T13" fmla="*/ 2147483647 h 704"/>
              <a:gd name="T14" fmla="*/ 2147483647 w 2296"/>
              <a:gd name="T15" fmla="*/ 2147483647 h 704"/>
              <a:gd name="T16" fmla="*/ 2147483647 w 2296"/>
              <a:gd name="T17" fmla="*/ 2147483647 h 704"/>
              <a:gd name="T18" fmla="*/ 2147483647 w 2296"/>
              <a:gd name="T19" fmla="*/ 2147483647 h 704"/>
              <a:gd name="T20" fmla="*/ 2147483647 w 2296"/>
              <a:gd name="T21" fmla="*/ 2147483647 h 704"/>
              <a:gd name="T22" fmla="*/ 2147483647 w 2296"/>
              <a:gd name="T23" fmla="*/ 2147483647 h 704"/>
              <a:gd name="T24" fmla="*/ 2147483647 w 2296"/>
              <a:gd name="T25" fmla="*/ 2147483647 h 704"/>
              <a:gd name="T26" fmla="*/ 2147483647 w 2296"/>
              <a:gd name="T27" fmla="*/ 2147483647 h 704"/>
              <a:gd name="T28" fmla="*/ 2147483647 w 2296"/>
              <a:gd name="T29" fmla="*/ 2147483647 h 704"/>
              <a:gd name="T30" fmla="*/ 2147483647 w 2296"/>
              <a:gd name="T31" fmla="*/ 2147483647 h 704"/>
              <a:gd name="T32" fmla="*/ 2147483647 w 2296"/>
              <a:gd name="T33" fmla="*/ 2147483647 h 704"/>
              <a:gd name="T34" fmla="*/ 2147483647 w 2296"/>
              <a:gd name="T35" fmla="*/ 2147483647 h 7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96"/>
              <a:gd name="T55" fmla="*/ 0 h 704"/>
              <a:gd name="T56" fmla="*/ 2296 w 2296"/>
              <a:gd name="T57" fmla="*/ 704 h 7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96" h="704">
                <a:moveTo>
                  <a:pt x="0" y="0"/>
                </a:moveTo>
                <a:cubicBezTo>
                  <a:pt x="27" y="18"/>
                  <a:pt x="43" y="35"/>
                  <a:pt x="73" y="45"/>
                </a:cubicBezTo>
                <a:cubicBezTo>
                  <a:pt x="128" y="103"/>
                  <a:pt x="271" y="102"/>
                  <a:pt x="347" y="128"/>
                </a:cubicBezTo>
                <a:cubicBezTo>
                  <a:pt x="365" y="134"/>
                  <a:pt x="386" y="136"/>
                  <a:pt x="402" y="146"/>
                </a:cubicBezTo>
                <a:cubicBezTo>
                  <a:pt x="411" y="152"/>
                  <a:pt x="420" y="160"/>
                  <a:pt x="430" y="164"/>
                </a:cubicBezTo>
                <a:cubicBezTo>
                  <a:pt x="447" y="172"/>
                  <a:pt x="484" y="182"/>
                  <a:pt x="484" y="182"/>
                </a:cubicBezTo>
                <a:cubicBezTo>
                  <a:pt x="526" y="244"/>
                  <a:pt x="606" y="248"/>
                  <a:pt x="676" y="256"/>
                </a:cubicBezTo>
                <a:cubicBezTo>
                  <a:pt x="752" y="280"/>
                  <a:pt x="836" y="291"/>
                  <a:pt x="914" y="310"/>
                </a:cubicBezTo>
                <a:cubicBezTo>
                  <a:pt x="991" y="329"/>
                  <a:pt x="1077" y="358"/>
                  <a:pt x="1152" y="384"/>
                </a:cubicBezTo>
                <a:cubicBezTo>
                  <a:pt x="1237" y="413"/>
                  <a:pt x="1349" y="413"/>
                  <a:pt x="1435" y="420"/>
                </a:cubicBezTo>
                <a:cubicBezTo>
                  <a:pt x="1629" y="483"/>
                  <a:pt x="1594" y="458"/>
                  <a:pt x="1911" y="466"/>
                </a:cubicBezTo>
                <a:cubicBezTo>
                  <a:pt x="1952" y="479"/>
                  <a:pt x="1963" y="478"/>
                  <a:pt x="1993" y="502"/>
                </a:cubicBezTo>
                <a:cubicBezTo>
                  <a:pt x="2000" y="508"/>
                  <a:pt x="2003" y="517"/>
                  <a:pt x="2011" y="521"/>
                </a:cubicBezTo>
                <a:cubicBezTo>
                  <a:pt x="2021" y="526"/>
                  <a:pt x="2106" y="561"/>
                  <a:pt x="2121" y="566"/>
                </a:cubicBezTo>
                <a:cubicBezTo>
                  <a:pt x="2152" y="599"/>
                  <a:pt x="2131" y="582"/>
                  <a:pt x="2194" y="603"/>
                </a:cubicBezTo>
                <a:cubicBezTo>
                  <a:pt x="2203" y="606"/>
                  <a:pt x="2222" y="612"/>
                  <a:pt x="2222" y="612"/>
                </a:cubicBezTo>
                <a:cubicBezTo>
                  <a:pt x="2247" y="629"/>
                  <a:pt x="2264" y="647"/>
                  <a:pt x="2286" y="667"/>
                </a:cubicBezTo>
                <a:cubicBezTo>
                  <a:pt x="2296" y="697"/>
                  <a:pt x="2295" y="685"/>
                  <a:pt x="2295" y="704"/>
                </a:cubicBezTo>
              </a:path>
            </a:pathLst>
          </a:cu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15721" name="Line 9">
            <a:extLst>
              <a:ext uri="{FF2B5EF4-FFF2-40B4-BE49-F238E27FC236}">
                <a16:creationId xmlns:a16="http://schemas.microsoft.com/office/drawing/2014/main" id="{92D94804-FEF3-4802-B68D-1744F38B7E82}"/>
              </a:ext>
            </a:extLst>
          </p:cNvPr>
          <p:cNvSpPr>
            <a:spLocks noChangeShapeType="1"/>
          </p:cNvSpPr>
          <p:nvPr/>
        </p:nvSpPr>
        <p:spPr bwMode="auto">
          <a:xfrm>
            <a:off x="5638800" y="5181600"/>
            <a:ext cx="381000" cy="152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latin typeface="Arial" panose="020B0604020202020204" pitchFamily="34" charset="0"/>
              <a:cs typeface="Arial" panose="020B0604020202020204" pitchFamily="34" charset="0"/>
            </a:endParaRPr>
          </a:p>
        </p:txBody>
      </p:sp>
      <p:sp>
        <p:nvSpPr>
          <p:cNvPr id="27658" name="Line 10">
            <a:extLst>
              <a:ext uri="{FF2B5EF4-FFF2-40B4-BE49-F238E27FC236}">
                <a16:creationId xmlns:a16="http://schemas.microsoft.com/office/drawing/2014/main" id="{A1CE00DD-2336-418C-B1F1-F5BAC65C355A}"/>
              </a:ext>
            </a:extLst>
          </p:cNvPr>
          <p:cNvSpPr>
            <a:spLocks noChangeShapeType="1"/>
          </p:cNvSpPr>
          <p:nvPr/>
        </p:nvSpPr>
        <p:spPr bwMode="auto">
          <a:xfrm>
            <a:off x="5867400" y="5029200"/>
            <a:ext cx="304800" cy="152400"/>
          </a:xfrm>
          <a:prstGeom prst="line">
            <a:avLst/>
          </a:prstGeom>
          <a:noFill/>
          <a:ln w="25400">
            <a:solidFill>
              <a:schemeClr val="accent2"/>
            </a:solidFill>
            <a:round/>
            <a:headEnd/>
            <a:tailEnd type="arrow" w="sm"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662" name="Line 14">
            <a:extLst>
              <a:ext uri="{FF2B5EF4-FFF2-40B4-BE49-F238E27FC236}">
                <a16:creationId xmlns:a16="http://schemas.microsoft.com/office/drawing/2014/main" id="{E173DC7B-AAA8-453D-BE03-4062AAB772B6}"/>
              </a:ext>
            </a:extLst>
          </p:cNvPr>
          <p:cNvSpPr>
            <a:spLocks noChangeShapeType="1"/>
          </p:cNvSpPr>
          <p:nvPr/>
        </p:nvSpPr>
        <p:spPr bwMode="auto">
          <a:xfrm>
            <a:off x="5562600" y="5105400"/>
            <a:ext cx="0" cy="228600"/>
          </a:xfrm>
          <a:prstGeom prst="line">
            <a:avLst/>
          </a:prstGeom>
          <a:noFill/>
          <a:ln w="25400">
            <a:solidFill>
              <a:schemeClr val="accent2"/>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663" name="Line 15">
            <a:extLst>
              <a:ext uri="{FF2B5EF4-FFF2-40B4-BE49-F238E27FC236}">
                <a16:creationId xmlns:a16="http://schemas.microsoft.com/office/drawing/2014/main" id="{F0C06B6E-4C08-4770-8921-7B8C303AE0D0}"/>
              </a:ext>
            </a:extLst>
          </p:cNvPr>
          <p:cNvSpPr>
            <a:spLocks noChangeShapeType="1"/>
          </p:cNvSpPr>
          <p:nvPr/>
        </p:nvSpPr>
        <p:spPr bwMode="auto">
          <a:xfrm flipH="1">
            <a:off x="4953000" y="5257800"/>
            <a:ext cx="76200" cy="228600"/>
          </a:xfrm>
          <a:prstGeom prst="line">
            <a:avLst/>
          </a:prstGeom>
          <a:noFill/>
          <a:ln w="25400">
            <a:solidFill>
              <a:schemeClr val="accent2"/>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664" name="Line 16">
            <a:extLst>
              <a:ext uri="{FF2B5EF4-FFF2-40B4-BE49-F238E27FC236}">
                <a16:creationId xmlns:a16="http://schemas.microsoft.com/office/drawing/2014/main" id="{3DA25D09-7F32-400E-9C6A-991469B97278}"/>
              </a:ext>
            </a:extLst>
          </p:cNvPr>
          <p:cNvSpPr>
            <a:spLocks noChangeShapeType="1"/>
          </p:cNvSpPr>
          <p:nvPr/>
        </p:nvSpPr>
        <p:spPr bwMode="auto">
          <a:xfrm flipH="1">
            <a:off x="4495800" y="5410200"/>
            <a:ext cx="76200" cy="228600"/>
          </a:xfrm>
          <a:prstGeom prst="line">
            <a:avLst/>
          </a:prstGeom>
          <a:noFill/>
          <a:ln w="25400">
            <a:solidFill>
              <a:schemeClr val="accent2"/>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left)">
                                      <p:cBhvr>
                                        <p:cTn id="7" dur="500"/>
                                        <p:tgtEl>
                                          <p:spTgt spid="2765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7653"/>
                                        </p:tgtEl>
                                        <p:attrNameLst>
                                          <p:attrName>style.visibility</p:attrName>
                                        </p:attrNameLst>
                                      </p:cBhvr>
                                      <p:to>
                                        <p:strVal val="visible"/>
                                      </p:to>
                                    </p:set>
                                    <p:animEffect transition="in" filter="wipe(left)">
                                      <p:cBhvr>
                                        <p:cTn id="11" dur="500"/>
                                        <p:tgtEl>
                                          <p:spTgt spid="2765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7654"/>
                                        </p:tgtEl>
                                        <p:attrNameLst>
                                          <p:attrName>style.visibility</p:attrName>
                                        </p:attrNameLst>
                                      </p:cBhvr>
                                      <p:to>
                                        <p:strVal val="visible"/>
                                      </p:to>
                                    </p:set>
                                    <p:animEffect transition="in" filter="wipe(left)">
                                      <p:cBhvr>
                                        <p:cTn id="15" dur="500"/>
                                        <p:tgtEl>
                                          <p:spTgt spid="2765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655"/>
                                        </p:tgtEl>
                                        <p:attrNameLst>
                                          <p:attrName>style.visibility</p:attrName>
                                        </p:attrNameLst>
                                      </p:cBhvr>
                                      <p:to>
                                        <p:strVal val="visible"/>
                                      </p:to>
                                    </p:set>
                                    <p:animEffect transition="in" filter="wipe(left)">
                                      <p:cBhvr>
                                        <p:cTn id="19" dur="500"/>
                                        <p:tgtEl>
                                          <p:spTgt spid="27655"/>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27656"/>
                                        </p:tgtEl>
                                        <p:attrNameLst>
                                          <p:attrName>style.visibility</p:attrName>
                                        </p:attrNameLst>
                                      </p:cBhvr>
                                      <p:to>
                                        <p:strVal val="visible"/>
                                      </p:to>
                                    </p:set>
                                    <p:animEffect transition="in" filter="wipe(left)">
                                      <p:cBhvr>
                                        <p:cTn id="23" dur="500"/>
                                        <p:tgtEl>
                                          <p:spTgt spid="27656"/>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27658"/>
                                        </p:tgtEl>
                                        <p:attrNameLst>
                                          <p:attrName>style.visibility</p:attrName>
                                        </p:attrNameLst>
                                      </p:cBhvr>
                                      <p:to>
                                        <p:strVal val="visible"/>
                                      </p:to>
                                    </p:set>
                                    <p:animEffect transition="in" filter="wipe(left)">
                                      <p:cBhvr>
                                        <p:cTn id="27" dur="500"/>
                                        <p:tgtEl>
                                          <p:spTgt spid="27658"/>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27662"/>
                                        </p:tgtEl>
                                        <p:attrNameLst>
                                          <p:attrName>style.visibility</p:attrName>
                                        </p:attrNameLst>
                                      </p:cBhvr>
                                      <p:to>
                                        <p:strVal val="visible"/>
                                      </p:to>
                                    </p:set>
                                    <p:animEffect transition="in" filter="wipe(up)">
                                      <p:cBhvr>
                                        <p:cTn id="31" dur="500"/>
                                        <p:tgtEl>
                                          <p:spTgt spid="27662"/>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27663"/>
                                        </p:tgtEl>
                                        <p:attrNameLst>
                                          <p:attrName>style.visibility</p:attrName>
                                        </p:attrNameLst>
                                      </p:cBhvr>
                                      <p:to>
                                        <p:strVal val="visible"/>
                                      </p:to>
                                    </p:set>
                                    <p:animEffect transition="in" filter="wipe(up)">
                                      <p:cBhvr>
                                        <p:cTn id="35" dur="500"/>
                                        <p:tgtEl>
                                          <p:spTgt spid="27663"/>
                                        </p:tgtEl>
                                      </p:cBhvr>
                                    </p:animEffect>
                                  </p:childTnLst>
                                </p:cTn>
                              </p:par>
                            </p:childTnLst>
                          </p:cTn>
                        </p:par>
                        <p:par>
                          <p:cTn id="36" fill="hold" nodeType="afterGroup">
                            <p:stCondLst>
                              <p:cond delay="4000"/>
                            </p:stCondLst>
                            <p:childTnLst>
                              <p:par>
                                <p:cTn id="37" presetID="22" presetClass="entr" presetSubtype="1" fill="hold" nodeType="afterEffect">
                                  <p:stCondLst>
                                    <p:cond delay="0"/>
                                  </p:stCondLst>
                                  <p:childTnLst>
                                    <p:set>
                                      <p:cBhvr>
                                        <p:cTn id="38" dur="1" fill="hold">
                                          <p:stCondLst>
                                            <p:cond delay="0"/>
                                          </p:stCondLst>
                                        </p:cTn>
                                        <p:tgtEl>
                                          <p:spTgt spid="27664"/>
                                        </p:tgtEl>
                                        <p:attrNameLst>
                                          <p:attrName>style.visibility</p:attrName>
                                        </p:attrNameLst>
                                      </p:cBhvr>
                                      <p:to>
                                        <p:strVal val="visible"/>
                                      </p:to>
                                    </p:set>
                                    <p:animEffect transition="in" filter="wipe(up)">
                                      <p:cBhvr>
                                        <p:cTn id="39" dur="500"/>
                                        <p:tgtEl>
                                          <p:spTgt spid="27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B12868-4DB7-4413-A91A-651F53F3FEB6}"/>
              </a:ext>
            </a:extLst>
          </p:cNvPr>
          <p:cNvSpPr/>
          <p:nvPr/>
        </p:nvSpPr>
        <p:spPr>
          <a:xfrm>
            <a:off x="0" y="5965415"/>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A5425B1-11F7-40FC-8EF3-463000B26AF9}"/>
              </a:ext>
            </a:extLst>
          </p:cNvPr>
          <p:cNvSpPr/>
          <p:nvPr/>
        </p:nvSpPr>
        <p:spPr>
          <a:xfrm>
            <a:off x="0" y="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6738" name="Rectangle 2">
            <a:extLst>
              <a:ext uri="{FF2B5EF4-FFF2-40B4-BE49-F238E27FC236}">
                <a16:creationId xmlns:a16="http://schemas.microsoft.com/office/drawing/2014/main" id="{D1883265-C4B7-46EF-9545-3B169D9ECAF0}"/>
              </a:ext>
            </a:extLst>
          </p:cNvPr>
          <p:cNvSpPr>
            <a:spLocks noGrp="1" noChangeArrowheads="1"/>
          </p:cNvSpPr>
          <p:nvPr>
            <p:ph type="title"/>
          </p:nvPr>
        </p:nvSpPr>
        <p:spPr>
          <a:xfrm>
            <a:off x="380999" y="76200"/>
            <a:ext cx="8603609" cy="762000"/>
          </a:xfrm>
        </p:spPr>
        <p:txBody>
          <a:bodyPr>
            <a:normAutofit fontScale="90000"/>
          </a:bodyPr>
          <a:lstStyle/>
          <a:p>
            <a:pPr algn="l"/>
            <a:r>
              <a:rPr lang="en-US" altLang="en-US" sz="4000" dirty="0">
                <a:latin typeface="Arial" panose="020B0604020202020204" pitchFamily="34" charset="0"/>
                <a:cs typeface="Arial" panose="020B0604020202020204" pitchFamily="34" charset="0"/>
              </a:rPr>
              <a:t>Use a Ridge Nose or a Swale/Drainage</a:t>
            </a:r>
          </a:p>
        </p:txBody>
      </p:sp>
      <p:pic>
        <p:nvPicPr>
          <p:cNvPr id="116739" name="Picture 13" descr="Trail Layout Base">
            <a:extLst>
              <a:ext uri="{FF2B5EF4-FFF2-40B4-BE49-F238E27FC236}">
                <a16:creationId xmlns:a16="http://schemas.microsoft.com/office/drawing/2014/main" id="{D1E3DFC1-04C1-4CA6-A893-31F3FBCA8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7575"/>
            <a:ext cx="8510588"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7" name="Freeform 15">
            <a:extLst>
              <a:ext uri="{FF2B5EF4-FFF2-40B4-BE49-F238E27FC236}">
                <a16:creationId xmlns:a16="http://schemas.microsoft.com/office/drawing/2014/main" id="{2D3E5855-6828-46FE-B384-28206F7A688A}"/>
              </a:ext>
            </a:extLst>
          </p:cNvPr>
          <p:cNvSpPr>
            <a:spLocks/>
          </p:cNvSpPr>
          <p:nvPr/>
        </p:nvSpPr>
        <p:spPr bwMode="auto">
          <a:xfrm>
            <a:off x="3352800" y="973138"/>
            <a:ext cx="2757488" cy="4397375"/>
          </a:xfrm>
          <a:custGeom>
            <a:avLst/>
            <a:gdLst>
              <a:gd name="T0" fmla="*/ 2147483647 w 1737"/>
              <a:gd name="T1" fmla="*/ 0 h 2770"/>
              <a:gd name="T2" fmla="*/ 2147483647 w 1737"/>
              <a:gd name="T3" fmla="*/ 2147483647 h 2770"/>
              <a:gd name="T4" fmla="*/ 2147483647 w 1737"/>
              <a:gd name="T5" fmla="*/ 2147483647 h 2770"/>
              <a:gd name="T6" fmla="*/ 2147483647 w 1737"/>
              <a:gd name="T7" fmla="*/ 2147483647 h 2770"/>
              <a:gd name="T8" fmla="*/ 2147483647 w 1737"/>
              <a:gd name="T9" fmla="*/ 2147483647 h 2770"/>
              <a:gd name="T10" fmla="*/ 2147483647 w 1737"/>
              <a:gd name="T11" fmla="*/ 2147483647 h 2770"/>
              <a:gd name="T12" fmla="*/ 2147483647 w 1737"/>
              <a:gd name="T13" fmla="*/ 2147483647 h 2770"/>
              <a:gd name="T14" fmla="*/ 2147483647 w 1737"/>
              <a:gd name="T15" fmla="*/ 2147483647 h 2770"/>
              <a:gd name="T16" fmla="*/ 2147483647 w 1737"/>
              <a:gd name="T17" fmla="*/ 2147483647 h 2770"/>
              <a:gd name="T18" fmla="*/ 2147483647 w 1737"/>
              <a:gd name="T19" fmla="*/ 2147483647 h 2770"/>
              <a:gd name="T20" fmla="*/ 2147483647 w 1737"/>
              <a:gd name="T21" fmla="*/ 2147483647 h 2770"/>
              <a:gd name="T22" fmla="*/ 2147483647 w 1737"/>
              <a:gd name="T23" fmla="*/ 2147483647 h 2770"/>
              <a:gd name="T24" fmla="*/ 2147483647 w 1737"/>
              <a:gd name="T25" fmla="*/ 2147483647 h 2770"/>
              <a:gd name="T26" fmla="*/ 2147483647 w 1737"/>
              <a:gd name="T27" fmla="*/ 2147483647 h 2770"/>
              <a:gd name="T28" fmla="*/ 2147483647 w 1737"/>
              <a:gd name="T29" fmla="*/ 2147483647 h 2770"/>
              <a:gd name="T30" fmla="*/ 2147483647 w 1737"/>
              <a:gd name="T31" fmla="*/ 2147483647 h 2770"/>
              <a:gd name="T32" fmla="*/ 2147483647 w 1737"/>
              <a:gd name="T33" fmla="*/ 2147483647 h 2770"/>
              <a:gd name="T34" fmla="*/ 2147483647 w 1737"/>
              <a:gd name="T35" fmla="*/ 2147483647 h 2770"/>
              <a:gd name="T36" fmla="*/ 2147483647 w 1737"/>
              <a:gd name="T37" fmla="*/ 2147483647 h 2770"/>
              <a:gd name="T38" fmla="*/ 2147483647 w 1737"/>
              <a:gd name="T39" fmla="*/ 2147483647 h 2770"/>
              <a:gd name="T40" fmla="*/ 2147483647 w 1737"/>
              <a:gd name="T41" fmla="*/ 2147483647 h 2770"/>
              <a:gd name="T42" fmla="*/ 2147483647 w 1737"/>
              <a:gd name="T43" fmla="*/ 2147483647 h 2770"/>
              <a:gd name="T44" fmla="*/ 2147483647 w 1737"/>
              <a:gd name="T45" fmla="*/ 2147483647 h 2770"/>
              <a:gd name="T46" fmla="*/ 2147483647 w 1737"/>
              <a:gd name="T47" fmla="*/ 2147483647 h 2770"/>
              <a:gd name="T48" fmla="*/ 2147483647 w 1737"/>
              <a:gd name="T49" fmla="*/ 2147483647 h 2770"/>
              <a:gd name="T50" fmla="*/ 2147483647 w 1737"/>
              <a:gd name="T51" fmla="*/ 2147483647 h 2770"/>
              <a:gd name="T52" fmla="*/ 2147483647 w 1737"/>
              <a:gd name="T53" fmla="*/ 2147483647 h 2770"/>
              <a:gd name="T54" fmla="*/ 2147483647 w 1737"/>
              <a:gd name="T55" fmla="*/ 2147483647 h 2770"/>
              <a:gd name="T56" fmla="*/ 2147483647 w 1737"/>
              <a:gd name="T57" fmla="*/ 2147483647 h 2770"/>
              <a:gd name="T58" fmla="*/ 2147483647 w 1737"/>
              <a:gd name="T59" fmla="*/ 2147483647 h 2770"/>
              <a:gd name="T60" fmla="*/ 2147483647 w 1737"/>
              <a:gd name="T61" fmla="*/ 2147483647 h 2770"/>
              <a:gd name="T62" fmla="*/ 2147483647 w 1737"/>
              <a:gd name="T63" fmla="*/ 2147483647 h 2770"/>
              <a:gd name="T64" fmla="*/ 2147483647 w 1737"/>
              <a:gd name="T65" fmla="*/ 2147483647 h 2770"/>
              <a:gd name="T66" fmla="*/ 0 w 1737"/>
              <a:gd name="T67" fmla="*/ 2147483647 h 2770"/>
              <a:gd name="T68" fmla="*/ 2147483647 w 1737"/>
              <a:gd name="T69" fmla="*/ 2147483647 h 2770"/>
              <a:gd name="T70" fmla="*/ 2147483647 w 1737"/>
              <a:gd name="T71" fmla="*/ 2147483647 h 2770"/>
              <a:gd name="T72" fmla="*/ 2147483647 w 1737"/>
              <a:gd name="T73" fmla="*/ 2147483647 h 2770"/>
              <a:gd name="T74" fmla="*/ 2147483647 w 1737"/>
              <a:gd name="T75" fmla="*/ 2147483647 h 2770"/>
              <a:gd name="T76" fmla="*/ 2147483647 w 1737"/>
              <a:gd name="T77" fmla="*/ 2147483647 h 2770"/>
              <a:gd name="T78" fmla="*/ 2147483647 w 1737"/>
              <a:gd name="T79" fmla="*/ 2147483647 h 2770"/>
              <a:gd name="T80" fmla="*/ 2147483647 w 1737"/>
              <a:gd name="T81" fmla="*/ 2147483647 h 27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7"/>
              <a:gd name="T124" fmla="*/ 0 h 2770"/>
              <a:gd name="T125" fmla="*/ 1737 w 1737"/>
              <a:gd name="T126" fmla="*/ 2770 h 27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7" h="2770">
                <a:moveTo>
                  <a:pt x="1737" y="0"/>
                </a:moveTo>
                <a:cubicBezTo>
                  <a:pt x="1709" y="42"/>
                  <a:pt x="1704" y="76"/>
                  <a:pt x="1691" y="128"/>
                </a:cubicBezTo>
                <a:cubicBezTo>
                  <a:pt x="1679" y="174"/>
                  <a:pt x="1661" y="220"/>
                  <a:pt x="1646" y="265"/>
                </a:cubicBezTo>
                <a:cubicBezTo>
                  <a:pt x="1643" y="273"/>
                  <a:pt x="1633" y="276"/>
                  <a:pt x="1627" y="283"/>
                </a:cubicBezTo>
                <a:cubicBezTo>
                  <a:pt x="1620" y="291"/>
                  <a:pt x="1615" y="301"/>
                  <a:pt x="1609" y="310"/>
                </a:cubicBezTo>
                <a:cubicBezTo>
                  <a:pt x="1593" y="359"/>
                  <a:pt x="1613" y="324"/>
                  <a:pt x="1573" y="347"/>
                </a:cubicBezTo>
                <a:cubicBezTo>
                  <a:pt x="1565" y="351"/>
                  <a:pt x="1562" y="361"/>
                  <a:pt x="1554" y="365"/>
                </a:cubicBezTo>
                <a:cubicBezTo>
                  <a:pt x="1534" y="376"/>
                  <a:pt x="1473" y="382"/>
                  <a:pt x="1463" y="384"/>
                </a:cubicBezTo>
                <a:cubicBezTo>
                  <a:pt x="1421" y="398"/>
                  <a:pt x="1382" y="395"/>
                  <a:pt x="1344" y="420"/>
                </a:cubicBezTo>
                <a:cubicBezTo>
                  <a:pt x="1333" y="437"/>
                  <a:pt x="1317" y="449"/>
                  <a:pt x="1307" y="466"/>
                </a:cubicBezTo>
                <a:cubicBezTo>
                  <a:pt x="1302" y="474"/>
                  <a:pt x="1303" y="485"/>
                  <a:pt x="1298" y="493"/>
                </a:cubicBezTo>
                <a:cubicBezTo>
                  <a:pt x="1275" y="531"/>
                  <a:pt x="1256" y="553"/>
                  <a:pt x="1216" y="566"/>
                </a:cubicBezTo>
                <a:cubicBezTo>
                  <a:pt x="1182" y="602"/>
                  <a:pt x="1164" y="604"/>
                  <a:pt x="1125" y="630"/>
                </a:cubicBezTo>
                <a:cubicBezTo>
                  <a:pt x="1105" y="686"/>
                  <a:pt x="1130" y="633"/>
                  <a:pt x="1088" y="676"/>
                </a:cubicBezTo>
                <a:cubicBezTo>
                  <a:pt x="1051" y="714"/>
                  <a:pt x="1074" y="716"/>
                  <a:pt x="1015" y="731"/>
                </a:cubicBezTo>
                <a:cubicBezTo>
                  <a:pt x="899" y="728"/>
                  <a:pt x="783" y="730"/>
                  <a:pt x="667" y="722"/>
                </a:cubicBezTo>
                <a:cubicBezTo>
                  <a:pt x="648" y="721"/>
                  <a:pt x="613" y="704"/>
                  <a:pt x="613" y="704"/>
                </a:cubicBezTo>
                <a:cubicBezTo>
                  <a:pt x="566" y="657"/>
                  <a:pt x="514" y="680"/>
                  <a:pt x="448" y="685"/>
                </a:cubicBezTo>
                <a:cubicBezTo>
                  <a:pt x="414" y="720"/>
                  <a:pt x="388" y="759"/>
                  <a:pt x="347" y="786"/>
                </a:cubicBezTo>
                <a:cubicBezTo>
                  <a:pt x="330" y="811"/>
                  <a:pt x="307" y="832"/>
                  <a:pt x="293" y="859"/>
                </a:cubicBezTo>
                <a:cubicBezTo>
                  <a:pt x="265" y="913"/>
                  <a:pt x="280" y="953"/>
                  <a:pt x="229" y="987"/>
                </a:cubicBezTo>
                <a:cubicBezTo>
                  <a:pt x="226" y="996"/>
                  <a:pt x="224" y="1006"/>
                  <a:pt x="219" y="1014"/>
                </a:cubicBezTo>
                <a:cubicBezTo>
                  <a:pt x="214" y="1021"/>
                  <a:pt x="202" y="1024"/>
                  <a:pt x="201" y="1033"/>
                </a:cubicBezTo>
                <a:cubicBezTo>
                  <a:pt x="193" y="1127"/>
                  <a:pt x="200" y="1222"/>
                  <a:pt x="192" y="1316"/>
                </a:cubicBezTo>
                <a:cubicBezTo>
                  <a:pt x="190" y="1335"/>
                  <a:pt x="180" y="1353"/>
                  <a:pt x="174" y="1371"/>
                </a:cubicBezTo>
                <a:cubicBezTo>
                  <a:pt x="171" y="1380"/>
                  <a:pt x="165" y="1398"/>
                  <a:pt x="165" y="1398"/>
                </a:cubicBezTo>
                <a:cubicBezTo>
                  <a:pt x="156" y="1504"/>
                  <a:pt x="159" y="1516"/>
                  <a:pt x="110" y="1590"/>
                </a:cubicBezTo>
                <a:cubicBezTo>
                  <a:pt x="107" y="1599"/>
                  <a:pt x="106" y="1610"/>
                  <a:pt x="101" y="1618"/>
                </a:cubicBezTo>
                <a:cubicBezTo>
                  <a:pt x="96" y="1625"/>
                  <a:pt x="86" y="1628"/>
                  <a:pt x="82" y="1636"/>
                </a:cubicBezTo>
                <a:cubicBezTo>
                  <a:pt x="73" y="1653"/>
                  <a:pt x="75" y="1675"/>
                  <a:pt x="64" y="1691"/>
                </a:cubicBezTo>
                <a:cubicBezTo>
                  <a:pt x="58" y="1700"/>
                  <a:pt x="52" y="1709"/>
                  <a:pt x="46" y="1718"/>
                </a:cubicBezTo>
                <a:cubicBezTo>
                  <a:pt x="34" y="1852"/>
                  <a:pt x="49" y="1781"/>
                  <a:pt x="27" y="1846"/>
                </a:cubicBezTo>
                <a:cubicBezTo>
                  <a:pt x="21" y="1864"/>
                  <a:pt x="15" y="1883"/>
                  <a:pt x="9" y="1901"/>
                </a:cubicBezTo>
                <a:cubicBezTo>
                  <a:pt x="6" y="1910"/>
                  <a:pt x="0" y="1929"/>
                  <a:pt x="0" y="1929"/>
                </a:cubicBezTo>
                <a:cubicBezTo>
                  <a:pt x="24" y="1965"/>
                  <a:pt x="36" y="1955"/>
                  <a:pt x="64" y="1984"/>
                </a:cubicBezTo>
                <a:cubicBezTo>
                  <a:pt x="95" y="2077"/>
                  <a:pt x="46" y="1939"/>
                  <a:pt x="91" y="2038"/>
                </a:cubicBezTo>
                <a:cubicBezTo>
                  <a:pt x="106" y="2071"/>
                  <a:pt x="111" y="2096"/>
                  <a:pt x="119" y="2130"/>
                </a:cubicBezTo>
                <a:cubicBezTo>
                  <a:pt x="132" y="2252"/>
                  <a:pt x="135" y="2370"/>
                  <a:pt x="174" y="2486"/>
                </a:cubicBezTo>
                <a:cubicBezTo>
                  <a:pt x="177" y="2539"/>
                  <a:pt x="165" y="2640"/>
                  <a:pt x="210" y="2688"/>
                </a:cubicBezTo>
                <a:cubicBezTo>
                  <a:pt x="216" y="2706"/>
                  <a:pt x="223" y="2724"/>
                  <a:pt x="229" y="2742"/>
                </a:cubicBezTo>
                <a:cubicBezTo>
                  <a:pt x="232" y="2751"/>
                  <a:pt x="238" y="2770"/>
                  <a:pt x="238" y="2770"/>
                </a:cubicBezTo>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13012" name="Freeform 20">
            <a:extLst>
              <a:ext uri="{FF2B5EF4-FFF2-40B4-BE49-F238E27FC236}">
                <a16:creationId xmlns:a16="http://schemas.microsoft.com/office/drawing/2014/main" id="{91A12ED3-C829-487F-99D9-3B01FD5745C0}"/>
              </a:ext>
            </a:extLst>
          </p:cNvPr>
          <p:cNvSpPr>
            <a:spLocks/>
          </p:cNvSpPr>
          <p:nvPr/>
        </p:nvSpPr>
        <p:spPr bwMode="auto">
          <a:xfrm>
            <a:off x="3716338" y="2700338"/>
            <a:ext cx="1406525" cy="2670175"/>
          </a:xfrm>
          <a:custGeom>
            <a:avLst/>
            <a:gdLst>
              <a:gd name="T0" fmla="*/ 0 w 886"/>
              <a:gd name="T1" fmla="*/ 2147483647 h 1682"/>
              <a:gd name="T2" fmla="*/ 2147483647 w 886"/>
              <a:gd name="T3" fmla="*/ 2147483647 h 1682"/>
              <a:gd name="T4" fmla="*/ 2147483647 w 886"/>
              <a:gd name="T5" fmla="*/ 2147483647 h 1682"/>
              <a:gd name="T6" fmla="*/ 2147483647 w 886"/>
              <a:gd name="T7" fmla="*/ 2147483647 h 1682"/>
              <a:gd name="T8" fmla="*/ 2147483647 w 886"/>
              <a:gd name="T9" fmla="*/ 2147483647 h 1682"/>
              <a:gd name="T10" fmla="*/ 2147483647 w 886"/>
              <a:gd name="T11" fmla="*/ 2147483647 h 1682"/>
              <a:gd name="T12" fmla="*/ 2147483647 w 886"/>
              <a:gd name="T13" fmla="*/ 2147483647 h 1682"/>
              <a:gd name="T14" fmla="*/ 2147483647 w 886"/>
              <a:gd name="T15" fmla="*/ 2147483647 h 1682"/>
              <a:gd name="T16" fmla="*/ 2147483647 w 886"/>
              <a:gd name="T17" fmla="*/ 2147483647 h 1682"/>
              <a:gd name="T18" fmla="*/ 2147483647 w 886"/>
              <a:gd name="T19" fmla="*/ 2147483647 h 1682"/>
              <a:gd name="T20" fmla="*/ 2147483647 w 886"/>
              <a:gd name="T21" fmla="*/ 2147483647 h 1682"/>
              <a:gd name="T22" fmla="*/ 2147483647 w 886"/>
              <a:gd name="T23" fmla="*/ 2147483647 h 1682"/>
              <a:gd name="T24" fmla="*/ 2147483647 w 886"/>
              <a:gd name="T25" fmla="*/ 2147483647 h 1682"/>
              <a:gd name="T26" fmla="*/ 2147483647 w 886"/>
              <a:gd name="T27" fmla="*/ 2147483647 h 1682"/>
              <a:gd name="T28" fmla="*/ 2147483647 w 886"/>
              <a:gd name="T29" fmla="*/ 2147483647 h 1682"/>
              <a:gd name="T30" fmla="*/ 2147483647 w 886"/>
              <a:gd name="T31" fmla="*/ 0 h 16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6"/>
              <a:gd name="T49" fmla="*/ 0 h 1682"/>
              <a:gd name="T50" fmla="*/ 886 w 886"/>
              <a:gd name="T51" fmla="*/ 1682 h 16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6" h="1682">
                <a:moveTo>
                  <a:pt x="0" y="1682"/>
                </a:moveTo>
                <a:cubicBezTo>
                  <a:pt x="9" y="1679"/>
                  <a:pt x="20" y="1680"/>
                  <a:pt x="27" y="1673"/>
                </a:cubicBezTo>
                <a:cubicBezTo>
                  <a:pt x="34" y="1666"/>
                  <a:pt x="32" y="1654"/>
                  <a:pt x="36" y="1645"/>
                </a:cubicBezTo>
                <a:cubicBezTo>
                  <a:pt x="54" y="1608"/>
                  <a:pt x="68" y="1570"/>
                  <a:pt x="91" y="1536"/>
                </a:cubicBezTo>
                <a:cubicBezTo>
                  <a:pt x="95" y="1458"/>
                  <a:pt x="73" y="1380"/>
                  <a:pt x="128" y="1325"/>
                </a:cubicBezTo>
                <a:cubicBezTo>
                  <a:pt x="167" y="1209"/>
                  <a:pt x="142" y="1335"/>
                  <a:pt x="164" y="1115"/>
                </a:cubicBezTo>
                <a:cubicBezTo>
                  <a:pt x="166" y="1093"/>
                  <a:pt x="178" y="1073"/>
                  <a:pt x="182" y="1051"/>
                </a:cubicBezTo>
                <a:cubicBezTo>
                  <a:pt x="192" y="994"/>
                  <a:pt x="205" y="942"/>
                  <a:pt x="219" y="886"/>
                </a:cubicBezTo>
                <a:cubicBezTo>
                  <a:pt x="228" y="782"/>
                  <a:pt x="202" y="597"/>
                  <a:pt x="320" y="539"/>
                </a:cubicBezTo>
                <a:cubicBezTo>
                  <a:pt x="346" y="526"/>
                  <a:pt x="386" y="525"/>
                  <a:pt x="411" y="521"/>
                </a:cubicBezTo>
                <a:cubicBezTo>
                  <a:pt x="463" y="504"/>
                  <a:pt x="440" y="475"/>
                  <a:pt x="475" y="438"/>
                </a:cubicBezTo>
                <a:cubicBezTo>
                  <a:pt x="493" y="384"/>
                  <a:pt x="498" y="321"/>
                  <a:pt x="557" y="301"/>
                </a:cubicBezTo>
                <a:cubicBezTo>
                  <a:pt x="563" y="295"/>
                  <a:pt x="568" y="287"/>
                  <a:pt x="576" y="283"/>
                </a:cubicBezTo>
                <a:cubicBezTo>
                  <a:pt x="593" y="275"/>
                  <a:pt x="630" y="265"/>
                  <a:pt x="630" y="265"/>
                </a:cubicBezTo>
                <a:cubicBezTo>
                  <a:pt x="680" y="215"/>
                  <a:pt x="682" y="118"/>
                  <a:pt x="704" y="54"/>
                </a:cubicBezTo>
                <a:cubicBezTo>
                  <a:pt x="722" y="3"/>
                  <a:pt x="849" y="0"/>
                  <a:pt x="886" y="0"/>
                </a:cubicBezTo>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13013" name="Freeform 21">
            <a:extLst>
              <a:ext uri="{FF2B5EF4-FFF2-40B4-BE49-F238E27FC236}">
                <a16:creationId xmlns:a16="http://schemas.microsoft.com/office/drawing/2014/main" id="{3AFD6ED7-4F5F-4A27-BA36-C6FD10CDF5B0}"/>
              </a:ext>
            </a:extLst>
          </p:cNvPr>
          <p:cNvSpPr>
            <a:spLocks/>
          </p:cNvSpPr>
          <p:nvPr/>
        </p:nvSpPr>
        <p:spPr bwMode="auto">
          <a:xfrm>
            <a:off x="4622800" y="2700338"/>
            <a:ext cx="558800" cy="3090862"/>
          </a:xfrm>
          <a:custGeom>
            <a:avLst/>
            <a:gdLst>
              <a:gd name="T0" fmla="*/ 2147483647 w 352"/>
              <a:gd name="T1" fmla="*/ 0 h 1947"/>
              <a:gd name="T2" fmla="*/ 2147483647 w 352"/>
              <a:gd name="T3" fmla="*/ 2147483647 h 1947"/>
              <a:gd name="T4" fmla="*/ 2147483647 w 352"/>
              <a:gd name="T5" fmla="*/ 2147483647 h 1947"/>
              <a:gd name="T6" fmla="*/ 2147483647 w 352"/>
              <a:gd name="T7" fmla="*/ 2147483647 h 1947"/>
              <a:gd name="T8" fmla="*/ 2147483647 w 352"/>
              <a:gd name="T9" fmla="*/ 2147483647 h 1947"/>
              <a:gd name="T10" fmla="*/ 2147483647 w 352"/>
              <a:gd name="T11" fmla="*/ 2147483647 h 1947"/>
              <a:gd name="T12" fmla="*/ 2147483647 w 352"/>
              <a:gd name="T13" fmla="*/ 2147483647 h 1947"/>
              <a:gd name="T14" fmla="*/ 2147483647 w 352"/>
              <a:gd name="T15" fmla="*/ 2147483647 h 1947"/>
              <a:gd name="T16" fmla="*/ 2147483647 w 352"/>
              <a:gd name="T17" fmla="*/ 2147483647 h 1947"/>
              <a:gd name="T18" fmla="*/ 2147483647 w 352"/>
              <a:gd name="T19" fmla="*/ 2147483647 h 1947"/>
              <a:gd name="T20" fmla="*/ 2147483647 w 352"/>
              <a:gd name="T21" fmla="*/ 2147483647 h 1947"/>
              <a:gd name="T22" fmla="*/ 2147483647 w 352"/>
              <a:gd name="T23" fmla="*/ 2147483647 h 1947"/>
              <a:gd name="T24" fmla="*/ 2147483647 w 352"/>
              <a:gd name="T25" fmla="*/ 2147483647 h 1947"/>
              <a:gd name="T26" fmla="*/ 2147483647 w 352"/>
              <a:gd name="T27" fmla="*/ 2147483647 h 1947"/>
              <a:gd name="T28" fmla="*/ 2147483647 w 352"/>
              <a:gd name="T29" fmla="*/ 2147483647 h 1947"/>
              <a:gd name="T30" fmla="*/ 2147483647 w 352"/>
              <a:gd name="T31" fmla="*/ 2147483647 h 19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2"/>
              <a:gd name="T49" fmla="*/ 0 h 1947"/>
              <a:gd name="T50" fmla="*/ 352 w 352"/>
              <a:gd name="T51" fmla="*/ 1947 h 19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2" h="1947">
                <a:moveTo>
                  <a:pt x="306" y="0"/>
                </a:moveTo>
                <a:cubicBezTo>
                  <a:pt x="265" y="61"/>
                  <a:pt x="285" y="39"/>
                  <a:pt x="251" y="73"/>
                </a:cubicBezTo>
                <a:cubicBezTo>
                  <a:pt x="210" y="196"/>
                  <a:pt x="257" y="331"/>
                  <a:pt x="197" y="448"/>
                </a:cubicBezTo>
                <a:cubicBezTo>
                  <a:pt x="183" y="476"/>
                  <a:pt x="183" y="497"/>
                  <a:pt x="160" y="521"/>
                </a:cubicBezTo>
                <a:cubicBezTo>
                  <a:pt x="135" y="598"/>
                  <a:pt x="115" y="670"/>
                  <a:pt x="96" y="749"/>
                </a:cubicBezTo>
                <a:cubicBezTo>
                  <a:pt x="84" y="799"/>
                  <a:pt x="77" y="858"/>
                  <a:pt x="41" y="896"/>
                </a:cubicBezTo>
                <a:cubicBezTo>
                  <a:pt x="35" y="914"/>
                  <a:pt x="29" y="932"/>
                  <a:pt x="23" y="950"/>
                </a:cubicBezTo>
                <a:cubicBezTo>
                  <a:pt x="20" y="959"/>
                  <a:pt x="17" y="969"/>
                  <a:pt x="14" y="978"/>
                </a:cubicBezTo>
                <a:cubicBezTo>
                  <a:pt x="11" y="987"/>
                  <a:pt x="5" y="1005"/>
                  <a:pt x="5" y="1005"/>
                </a:cubicBezTo>
                <a:cubicBezTo>
                  <a:pt x="11" y="1057"/>
                  <a:pt x="0" y="1098"/>
                  <a:pt x="50" y="1115"/>
                </a:cubicBezTo>
                <a:cubicBezTo>
                  <a:pt x="86" y="1149"/>
                  <a:pt x="108" y="1191"/>
                  <a:pt x="142" y="1225"/>
                </a:cubicBezTo>
                <a:cubicBezTo>
                  <a:pt x="154" y="1260"/>
                  <a:pt x="171" y="1300"/>
                  <a:pt x="197" y="1325"/>
                </a:cubicBezTo>
                <a:cubicBezTo>
                  <a:pt x="214" y="1379"/>
                  <a:pt x="257" y="1398"/>
                  <a:pt x="288" y="1444"/>
                </a:cubicBezTo>
                <a:cubicBezTo>
                  <a:pt x="334" y="1587"/>
                  <a:pt x="288" y="1435"/>
                  <a:pt x="306" y="1828"/>
                </a:cubicBezTo>
                <a:cubicBezTo>
                  <a:pt x="307" y="1853"/>
                  <a:pt x="323" y="1897"/>
                  <a:pt x="334" y="1920"/>
                </a:cubicBezTo>
                <a:cubicBezTo>
                  <a:pt x="339" y="1930"/>
                  <a:pt x="352" y="1947"/>
                  <a:pt x="352" y="1947"/>
                </a:cubicBezTo>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13014" name="Freeform 22">
            <a:extLst>
              <a:ext uri="{FF2B5EF4-FFF2-40B4-BE49-F238E27FC236}">
                <a16:creationId xmlns:a16="http://schemas.microsoft.com/office/drawing/2014/main" id="{6F3A30CB-EBA0-4649-BAAC-26B2FA1BA5C8}"/>
              </a:ext>
            </a:extLst>
          </p:cNvPr>
          <p:cNvSpPr>
            <a:spLocks/>
          </p:cNvSpPr>
          <p:nvPr/>
        </p:nvSpPr>
        <p:spPr bwMode="auto">
          <a:xfrm>
            <a:off x="5195888" y="3641725"/>
            <a:ext cx="214312" cy="2144713"/>
          </a:xfrm>
          <a:custGeom>
            <a:avLst/>
            <a:gdLst>
              <a:gd name="T0" fmla="*/ 0 w 135"/>
              <a:gd name="T1" fmla="*/ 2147483647 h 1351"/>
              <a:gd name="T2" fmla="*/ 2147483647 w 135"/>
              <a:gd name="T3" fmla="*/ 2147483647 h 1351"/>
              <a:gd name="T4" fmla="*/ 2147483647 w 135"/>
              <a:gd name="T5" fmla="*/ 2147483647 h 1351"/>
              <a:gd name="T6" fmla="*/ 2147483647 w 135"/>
              <a:gd name="T7" fmla="*/ 2147483647 h 1351"/>
              <a:gd name="T8" fmla="*/ 2147483647 w 135"/>
              <a:gd name="T9" fmla="*/ 2147483647 h 1351"/>
              <a:gd name="T10" fmla="*/ 2147483647 w 135"/>
              <a:gd name="T11" fmla="*/ 2147483647 h 1351"/>
              <a:gd name="T12" fmla="*/ 2147483647 w 135"/>
              <a:gd name="T13" fmla="*/ 2147483647 h 1351"/>
              <a:gd name="T14" fmla="*/ 2147483647 w 135"/>
              <a:gd name="T15" fmla="*/ 2147483647 h 1351"/>
              <a:gd name="T16" fmla="*/ 2147483647 w 135"/>
              <a:gd name="T17" fmla="*/ 2147483647 h 1351"/>
              <a:gd name="T18" fmla="*/ 2147483647 w 135"/>
              <a:gd name="T19" fmla="*/ 2147483647 h 1351"/>
              <a:gd name="T20" fmla="*/ 2147483647 w 135"/>
              <a:gd name="T21" fmla="*/ 2147483647 h 1351"/>
              <a:gd name="T22" fmla="*/ 2147483647 w 135"/>
              <a:gd name="T23" fmla="*/ 2147483647 h 1351"/>
              <a:gd name="T24" fmla="*/ 2147483647 w 135"/>
              <a:gd name="T25" fmla="*/ 2147483647 h 13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1351"/>
              <a:gd name="T41" fmla="*/ 135 w 135"/>
              <a:gd name="T42" fmla="*/ 1351 h 13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1351">
                <a:moveTo>
                  <a:pt x="0" y="1345"/>
                </a:moveTo>
                <a:cubicBezTo>
                  <a:pt x="3" y="1330"/>
                  <a:pt x="3" y="1313"/>
                  <a:pt x="9" y="1299"/>
                </a:cubicBezTo>
                <a:cubicBezTo>
                  <a:pt x="44" y="1219"/>
                  <a:pt x="15" y="1351"/>
                  <a:pt x="37" y="1253"/>
                </a:cubicBezTo>
                <a:cubicBezTo>
                  <a:pt x="55" y="1170"/>
                  <a:pt x="49" y="1127"/>
                  <a:pt x="119" y="1080"/>
                </a:cubicBezTo>
                <a:cubicBezTo>
                  <a:pt x="135" y="1030"/>
                  <a:pt x="126" y="982"/>
                  <a:pt x="110" y="933"/>
                </a:cubicBezTo>
                <a:cubicBezTo>
                  <a:pt x="107" y="900"/>
                  <a:pt x="106" y="866"/>
                  <a:pt x="101" y="833"/>
                </a:cubicBezTo>
                <a:cubicBezTo>
                  <a:pt x="94" y="784"/>
                  <a:pt x="67" y="736"/>
                  <a:pt x="55" y="687"/>
                </a:cubicBezTo>
                <a:cubicBezTo>
                  <a:pt x="52" y="659"/>
                  <a:pt x="51" y="631"/>
                  <a:pt x="46" y="604"/>
                </a:cubicBezTo>
                <a:cubicBezTo>
                  <a:pt x="42" y="579"/>
                  <a:pt x="28" y="531"/>
                  <a:pt x="28" y="531"/>
                </a:cubicBezTo>
                <a:cubicBezTo>
                  <a:pt x="14" y="364"/>
                  <a:pt x="9" y="363"/>
                  <a:pt x="28" y="147"/>
                </a:cubicBezTo>
                <a:cubicBezTo>
                  <a:pt x="31" y="115"/>
                  <a:pt x="54" y="69"/>
                  <a:pt x="64" y="37"/>
                </a:cubicBezTo>
                <a:cubicBezTo>
                  <a:pt x="70" y="19"/>
                  <a:pt x="119" y="0"/>
                  <a:pt x="119" y="19"/>
                </a:cubicBezTo>
                <a:cubicBezTo>
                  <a:pt x="119" y="22"/>
                  <a:pt x="119" y="25"/>
                  <a:pt x="119" y="28"/>
                </a:cubicBezTo>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13015" name="Freeform 23">
            <a:extLst>
              <a:ext uri="{FF2B5EF4-FFF2-40B4-BE49-F238E27FC236}">
                <a16:creationId xmlns:a16="http://schemas.microsoft.com/office/drawing/2014/main" id="{D57616D1-8FBD-48FE-A57B-1A01E7D8B5A5}"/>
              </a:ext>
            </a:extLst>
          </p:cNvPr>
          <p:cNvSpPr>
            <a:spLocks/>
          </p:cNvSpPr>
          <p:nvPr/>
        </p:nvSpPr>
        <p:spPr bwMode="auto">
          <a:xfrm>
            <a:off x="5370513" y="3643313"/>
            <a:ext cx="2147887" cy="2135187"/>
          </a:xfrm>
          <a:custGeom>
            <a:avLst/>
            <a:gdLst>
              <a:gd name="T0" fmla="*/ 0 w 1353"/>
              <a:gd name="T1" fmla="*/ 0 h 1345"/>
              <a:gd name="T2" fmla="*/ 2147483647 w 1353"/>
              <a:gd name="T3" fmla="*/ 2147483647 h 1345"/>
              <a:gd name="T4" fmla="*/ 2147483647 w 1353"/>
              <a:gd name="T5" fmla="*/ 2147483647 h 1345"/>
              <a:gd name="T6" fmla="*/ 2147483647 w 1353"/>
              <a:gd name="T7" fmla="*/ 2147483647 h 1345"/>
              <a:gd name="T8" fmla="*/ 2147483647 w 1353"/>
              <a:gd name="T9" fmla="*/ 2147483647 h 1345"/>
              <a:gd name="T10" fmla="*/ 2147483647 w 1353"/>
              <a:gd name="T11" fmla="*/ 2147483647 h 1345"/>
              <a:gd name="T12" fmla="*/ 2147483647 w 1353"/>
              <a:gd name="T13" fmla="*/ 2147483647 h 1345"/>
              <a:gd name="T14" fmla="*/ 2147483647 w 1353"/>
              <a:gd name="T15" fmla="*/ 2147483647 h 1345"/>
              <a:gd name="T16" fmla="*/ 2147483647 w 1353"/>
              <a:gd name="T17" fmla="*/ 2147483647 h 1345"/>
              <a:gd name="T18" fmla="*/ 2147483647 w 1353"/>
              <a:gd name="T19" fmla="*/ 2147483647 h 1345"/>
              <a:gd name="T20" fmla="*/ 2147483647 w 1353"/>
              <a:gd name="T21" fmla="*/ 2147483647 h 1345"/>
              <a:gd name="T22" fmla="*/ 2147483647 w 1353"/>
              <a:gd name="T23" fmla="*/ 2147483647 h 1345"/>
              <a:gd name="T24" fmla="*/ 2147483647 w 1353"/>
              <a:gd name="T25" fmla="*/ 2147483647 h 1345"/>
              <a:gd name="T26" fmla="*/ 2147483647 w 1353"/>
              <a:gd name="T27" fmla="*/ 2147483647 h 1345"/>
              <a:gd name="T28" fmla="*/ 2147483647 w 1353"/>
              <a:gd name="T29" fmla="*/ 2147483647 h 1345"/>
              <a:gd name="T30" fmla="*/ 2147483647 w 1353"/>
              <a:gd name="T31" fmla="*/ 2147483647 h 1345"/>
              <a:gd name="T32" fmla="*/ 2147483647 w 1353"/>
              <a:gd name="T33" fmla="*/ 2147483647 h 1345"/>
              <a:gd name="T34" fmla="*/ 2147483647 w 1353"/>
              <a:gd name="T35" fmla="*/ 2147483647 h 1345"/>
              <a:gd name="T36" fmla="*/ 2147483647 w 1353"/>
              <a:gd name="T37" fmla="*/ 2147483647 h 1345"/>
              <a:gd name="T38" fmla="*/ 2147483647 w 1353"/>
              <a:gd name="T39" fmla="*/ 2147483647 h 1345"/>
              <a:gd name="T40" fmla="*/ 2147483647 w 1353"/>
              <a:gd name="T41" fmla="*/ 2147483647 h 1345"/>
              <a:gd name="T42" fmla="*/ 2147483647 w 1353"/>
              <a:gd name="T43" fmla="*/ 2147483647 h 1345"/>
              <a:gd name="T44" fmla="*/ 2147483647 w 1353"/>
              <a:gd name="T45" fmla="*/ 2147483647 h 1345"/>
              <a:gd name="T46" fmla="*/ 2147483647 w 1353"/>
              <a:gd name="T47" fmla="*/ 2147483647 h 1345"/>
              <a:gd name="T48" fmla="*/ 2147483647 w 1353"/>
              <a:gd name="T49" fmla="*/ 2147483647 h 1345"/>
              <a:gd name="T50" fmla="*/ 2147483647 w 1353"/>
              <a:gd name="T51" fmla="*/ 2147483647 h 1345"/>
              <a:gd name="T52" fmla="*/ 2147483647 w 1353"/>
              <a:gd name="T53" fmla="*/ 2147483647 h 1345"/>
              <a:gd name="T54" fmla="*/ 2147483647 w 1353"/>
              <a:gd name="T55" fmla="*/ 2147483647 h 1345"/>
              <a:gd name="T56" fmla="*/ 2147483647 w 1353"/>
              <a:gd name="T57" fmla="*/ 2147483647 h 1345"/>
              <a:gd name="T58" fmla="*/ 2147483647 w 1353"/>
              <a:gd name="T59" fmla="*/ 2147483647 h 1345"/>
              <a:gd name="T60" fmla="*/ 2147483647 w 1353"/>
              <a:gd name="T61" fmla="*/ 2147483647 h 1345"/>
              <a:gd name="T62" fmla="*/ 2147483647 w 1353"/>
              <a:gd name="T63" fmla="*/ 2147483647 h 1345"/>
              <a:gd name="T64" fmla="*/ 2147483647 w 1353"/>
              <a:gd name="T65" fmla="*/ 2147483647 h 1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3"/>
              <a:gd name="T100" fmla="*/ 0 h 1345"/>
              <a:gd name="T101" fmla="*/ 1353 w 1353"/>
              <a:gd name="T102" fmla="*/ 1345 h 1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3" h="1345">
                <a:moveTo>
                  <a:pt x="0" y="0"/>
                </a:moveTo>
                <a:cubicBezTo>
                  <a:pt x="12" y="2"/>
                  <a:pt x="71" y="6"/>
                  <a:pt x="91" y="18"/>
                </a:cubicBezTo>
                <a:cubicBezTo>
                  <a:pt x="133" y="43"/>
                  <a:pt x="149" y="95"/>
                  <a:pt x="183" y="128"/>
                </a:cubicBezTo>
                <a:cubicBezTo>
                  <a:pt x="208" y="203"/>
                  <a:pt x="173" y="111"/>
                  <a:pt x="210" y="174"/>
                </a:cubicBezTo>
                <a:cubicBezTo>
                  <a:pt x="215" y="182"/>
                  <a:pt x="214" y="193"/>
                  <a:pt x="219" y="201"/>
                </a:cubicBezTo>
                <a:cubicBezTo>
                  <a:pt x="226" y="213"/>
                  <a:pt x="256" y="231"/>
                  <a:pt x="265" y="238"/>
                </a:cubicBezTo>
                <a:cubicBezTo>
                  <a:pt x="295" y="283"/>
                  <a:pt x="375" y="356"/>
                  <a:pt x="375" y="356"/>
                </a:cubicBezTo>
                <a:cubicBezTo>
                  <a:pt x="407" y="456"/>
                  <a:pt x="357" y="308"/>
                  <a:pt x="402" y="411"/>
                </a:cubicBezTo>
                <a:cubicBezTo>
                  <a:pt x="410" y="429"/>
                  <a:pt x="414" y="448"/>
                  <a:pt x="420" y="466"/>
                </a:cubicBezTo>
                <a:cubicBezTo>
                  <a:pt x="423" y="475"/>
                  <a:pt x="438" y="474"/>
                  <a:pt x="448" y="475"/>
                </a:cubicBezTo>
                <a:cubicBezTo>
                  <a:pt x="512" y="480"/>
                  <a:pt x="576" y="481"/>
                  <a:pt x="640" y="484"/>
                </a:cubicBezTo>
                <a:cubicBezTo>
                  <a:pt x="669" y="495"/>
                  <a:pt x="692" y="511"/>
                  <a:pt x="722" y="521"/>
                </a:cubicBezTo>
                <a:cubicBezTo>
                  <a:pt x="772" y="596"/>
                  <a:pt x="705" y="508"/>
                  <a:pt x="768" y="558"/>
                </a:cubicBezTo>
                <a:cubicBezTo>
                  <a:pt x="776" y="565"/>
                  <a:pt x="779" y="577"/>
                  <a:pt x="786" y="585"/>
                </a:cubicBezTo>
                <a:cubicBezTo>
                  <a:pt x="800" y="601"/>
                  <a:pt x="820" y="613"/>
                  <a:pt x="832" y="631"/>
                </a:cubicBezTo>
                <a:cubicBezTo>
                  <a:pt x="873" y="693"/>
                  <a:pt x="852" y="671"/>
                  <a:pt x="887" y="704"/>
                </a:cubicBezTo>
                <a:cubicBezTo>
                  <a:pt x="906" y="763"/>
                  <a:pt x="914" y="820"/>
                  <a:pt x="978" y="841"/>
                </a:cubicBezTo>
                <a:cubicBezTo>
                  <a:pt x="984" y="850"/>
                  <a:pt x="986" y="865"/>
                  <a:pt x="996" y="868"/>
                </a:cubicBezTo>
                <a:cubicBezTo>
                  <a:pt x="1032" y="878"/>
                  <a:pt x="1044" y="852"/>
                  <a:pt x="1070" y="841"/>
                </a:cubicBezTo>
                <a:cubicBezTo>
                  <a:pt x="1104" y="826"/>
                  <a:pt x="1143" y="817"/>
                  <a:pt x="1179" y="804"/>
                </a:cubicBezTo>
                <a:cubicBezTo>
                  <a:pt x="1209" y="775"/>
                  <a:pt x="1221" y="776"/>
                  <a:pt x="1262" y="786"/>
                </a:cubicBezTo>
                <a:cubicBezTo>
                  <a:pt x="1305" y="852"/>
                  <a:pt x="1282" y="826"/>
                  <a:pt x="1326" y="868"/>
                </a:cubicBezTo>
                <a:cubicBezTo>
                  <a:pt x="1352" y="946"/>
                  <a:pt x="1342" y="904"/>
                  <a:pt x="1353" y="996"/>
                </a:cubicBezTo>
                <a:cubicBezTo>
                  <a:pt x="1337" y="1076"/>
                  <a:pt x="1320" y="1080"/>
                  <a:pt x="1252" y="1124"/>
                </a:cubicBezTo>
                <a:cubicBezTo>
                  <a:pt x="1228" y="1139"/>
                  <a:pt x="1237" y="1150"/>
                  <a:pt x="1216" y="1170"/>
                </a:cubicBezTo>
                <a:cubicBezTo>
                  <a:pt x="1188" y="1197"/>
                  <a:pt x="1152" y="1222"/>
                  <a:pt x="1115" y="1234"/>
                </a:cubicBezTo>
                <a:cubicBezTo>
                  <a:pt x="1098" y="1245"/>
                  <a:pt x="1076" y="1249"/>
                  <a:pt x="1060" y="1262"/>
                </a:cubicBezTo>
                <a:cubicBezTo>
                  <a:pt x="1052" y="1269"/>
                  <a:pt x="1051" y="1283"/>
                  <a:pt x="1042" y="1289"/>
                </a:cubicBezTo>
                <a:cubicBezTo>
                  <a:pt x="1026" y="1299"/>
                  <a:pt x="987" y="1307"/>
                  <a:pt x="987" y="1307"/>
                </a:cubicBezTo>
                <a:cubicBezTo>
                  <a:pt x="951" y="1345"/>
                  <a:pt x="904" y="1321"/>
                  <a:pt x="859" y="1307"/>
                </a:cubicBezTo>
                <a:cubicBezTo>
                  <a:pt x="797" y="1266"/>
                  <a:pt x="819" y="1287"/>
                  <a:pt x="786" y="1252"/>
                </a:cubicBezTo>
                <a:cubicBezTo>
                  <a:pt x="768" y="1197"/>
                  <a:pt x="760" y="1244"/>
                  <a:pt x="740" y="1188"/>
                </a:cubicBezTo>
                <a:cubicBezTo>
                  <a:pt x="751" y="1158"/>
                  <a:pt x="740" y="1161"/>
                  <a:pt x="759" y="1161"/>
                </a:cubicBezTo>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13017" name="Freeform 25">
            <a:extLst>
              <a:ext uri="{FF2B5EF4-FFF2-40B4-BE49-F238E27FC236}">
                <a16:creationId xmlns:a16="http://schemas.microsoft.com/office/drawing/2014/main" id="{9CF6092A-59C0-4BD5-BE35-D9E253318E31}"/>
              </a:ext>
            </a:extLst>
          </p:cNvPr>
          <p:cNvSpPr>
            <a:spLocks/>
          </p:cNvSpPr>
          <p:nvPr/>
        </p:nvSpPr>
        <p:spPr bwMode="auto">
          <a:xfrm>
            <a:off x="5080000" y="2670175"/>
            <a:ext cx="203200" cy="174625"/>
          </a:xfrm>
          <a:custGeom>
            <a:avLst/>
            <a:gdLst>
              <a:gd name="T0" fmla="*/ 0 w 128"/>
              <a:gd name="T1" fmla="*/ 2147483647 h 110"/>
              <a:gd name="T2" fmla="*/ 2147483647 w 128"/>
              <a:gd name="T3" fmla="*/ 2147483647 h 110"/>
              <a:gd name="T4" fmla="*/ 2147483647 w 128"/>
              <a:gd name="T5" fmla="*/ 2147483647 h 110"/>
              <a:gd name="T6" fmla="*/ 2147483647 w 128"/>
              <a:gd name="T7" fmla="*/ 0 h 110"/>
              <a:gd name="T8" fmla="*/ 2147483647 w 128"/>
              <a:gd name="T9" fmla="*/ 2147483647 h 110"/>
              <a:gd name="T10" fmla="*/ 0 60000 65536"/>
              <a:gd name="T11" fmla="*/ 0 60000 65536"/>
              <a:gd name="T12" fmla="*/ 0 60000 65536"/>
              <a:gd name="T13" fmla="*/ 0 60000 65536"/>
              <a:gd name="T14" fmla="*/ 0 60000 65536"/>
              <a:gd name="T15" fmla="*/ 0 w 128"/>
              <a:gd name="T16" fmla="*/ 0 h 110"/>
              <a:gd name="T17" fmla="*/ 128 w 128"/>
              <a:gd name="T18" fmla="*/ 110 h 110"/>
            </a:gdLst>
            <a:ahLst/>
            <a:cxnLst>
              <a:cxn ang="T10">
                <a:pos x="T0" y="T1"/>
              </a:cxn>
              <a:cxn ang="T11">
                <a:pos x="T2" y="T3"/>
              </a:cxn>
              <a:cxn ang="T12">
                <a:pos x="T4" y="T5"/>
              </a:cxn>
              <a:cxn ang="T13">
                <a:pos x="T6" y="T7"/>
              </a:cxn>
              <a:cxn ang="T14">
                <a:pos x="T8" y="T9"/>
              </a:cxn>
            </a:cxnLst>
            <a:rect l="T15" t="T16" r="T17" b="T18"/>
            <a:pathLst>
              <a:path w="128" h="110">
                <a:moveTo>
                  <a:pt x="0" y="110"/>
                </a:moveTo>
                <a:cubicBezTo>
                  <a:pt x="11" y="94"/>
                  <a:pt x="27" y="81"/>
                  <a:pt x="37" y="64"/>
                </a:cubicBezTo>
                <a:cubicBezTo>
                  <a:pt x="42" y="56"/>
                  <a:pt x="40" y="44"/>
                  <a:pt x="46" y="37"/>
                </a:cubicBezTo>
                <a:cubicBezTo>
                  <a:pt x="58" y="22"/>
                  <a:pt x="78" y="14"/>
                  <a:pt x="91" y="0"/>
                </a:cubicBezTo>
                <a:cubicBezTo>
                  <a:pt x="103" y="3"/>
                  <a:pt x="128" y="9"/>
                  <a:pt x="128" y="9"/>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13018" name="Freeform 26">
            <a:extLst>
              <a:ext uri="{FF2B5EF4-FFF2-40B4-BE49-F238E27FC236}">
                <a16:creationId xmlns:a16="http://schemas.microsoft.com/office/drawing/2014/main" id="{646EA3E1-B23B-4447-8D4F-924A869310B3}"/>
              </a:ext>
            </a:extLst>
          </p:cNvPr>
          <p:cNvSpPr>
            <a:spLocks/>
          </p:cNvSpPr>
          <p:nvPr/>
        </p:nvSpPr>
        <p:spPr bwMode="auto">
          <a:xfrm>
            <a:off x="5195888" y="5529263"/>
            <a:ext cx="146050" cy="422275"/>
          </a:xfrm>
          <a:custGeom>
            <a:avLst/>
            <a:gdLst>
              <a:gd name="T0" fmla="*/ 2147483647 w 92"/>
              <a:gd name="T1" fmla="*/ 0 h 266"/>
              <a:gd name="T2" fmla="*/ 0 w 92"/>
              <a:gd name="T3" fmla="*/ 2147483647 h 266"/>
              <a:gd name="T4" fmla="*/ 0 60000 65536"/>
              <a:gd name="T5" fmla="*/ 0 60000 65536"/>
              <a:gd name="T6" fmla="*/ 0 w 92"/>
              <a:gd name="T7" fmla="*/ 0 h 266"/>
              <a:gd name="T8" fmla="*/ 92 w 92"/>
              <a:gd name="T9" fmla="*/ 266 h 266"/>
            </a:gdLst>
            <a:ahLst/>
            <a:cxnLst>
              <a:cxn ang="T4">
                <a:pos x="T0" y="T1"/>
              </a:cxn>
              <a:cxn ang="T5">
                <a:pos x="T2" y="T3"/>
              </a:cxn>
            </a:cxnLst>
            <a:rect l="T6" t="T7" r="T8" b="T9"/>
            <a:pathLst>
              <a:path w="92" h="266">
                <a:moveTo>
                  <a:pt x="92" y="0"/>
                </a:moveTo>
                <a:cubicBezTo>
                  <a:pt x="35" y="57"/>
                  <a:pt x="0" y="184"/>
                  <a:pt x="0" y="266"/>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13007"/>
                                        </p:tgtEl>
                                        <p:attrNameLst>
                                          <p:attrName>style.visibility</p:attrName>
                                        </p:attrNameLst>
                                      </p:cBhvr>
                                      <p:to>
                                        <p:strVal val="visible"/>
                                      </p:to>
                                    </p:set>
                                    <p:animEffect transition="in" filter="wipe(up)">
                                      <p:cBhvr>
                                        <p:cTn id="7" dur="500"/>
                                        <p:tgtEl>
                                          <p:spTgt spid="213007"/>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213012"/>
                                        </p:tgtEl>
                                        <p:attrNameLst>
                                          <p:attrName>style.visibility</p:attrName>
                                        </p:attrNameLst>
                                      </p:cBhvr>
                                      <p:to>
                                        <p:strVal val="visible"/>
                                      </p:to>
                                    </p:set>
                                    <p:animEffect transition="in" filter="wipe(down)">
                                      <p:cBhvr>
                                        <p:cTn id="11" dur="500"/>
                                        <p:tgtEl>
                                          <p:spTgt spid="2130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213013"/>
                                        </p:tgtEl>
                                        <p:attrNameLst>
                                          <p:attrName>style.visibility</p:attrName>
                                        </p:attrNameLst>
                                      </p:cBhvr>
                                      <p:to>
                                        <p:strVal val="visible"/>
                                      </p:to>
                                    </p:set>
                                    <p:animEffect transition="in" filter="wipe(up)">
                                      <p:cBhvr>
                                        <p:cTn id="15" dur="500"/>
                                        <p:tgtEl>
                                          <p:spTgt spid="213013"/>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213014"/>
                                        </p:tgtEl>
                                        <p:attrNameLst>
                                          <p:attrName>style.visibility</p:attrName>
                                        </p:attrNameLst>
                                      </p:cBhvr>
                                      <p:to>
                                        <p:strVal val="visible"/>
                                      </p:to>
                                    </p:set>
                                    <p:animEffect transition="in" filter="wipe(down)">
                                      <p:cBhvr>
                                        <p:cTn id="19" dur="500"/>
                                        <p:tgtEl>
                                          <p:spTgt spid="213014"/>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3015"/>
                                        </p:tgtEl>
                                        <p:attrNameLst>
                                          <p:attrName>style.visibility</p:attrName>
                                        </p:attrNameLst>
                                      </p:cBhvr>
                                      <p:to>
                                        <p:strVal val="visible"/>
                                      </p:to>
                                    </p:set>
                                    <p:animEffect transition="in" filter="wipe(left)">
                                      <p:cBhvr>
                                        <p:cTn id="23" dur="500"/>
                                        <p:tgtEl>
                                          <p:spTgt spid="2130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213017"/>
                                        </p:tgtEl>
                                        <p:attrNameLst>
                                          <p:attrName>style.visibility</p:attrName>
                                        </p:attrNameLst>
                                      </p:cBhvr>
                                      <p:to>
                                        <p:strVal val="visible"/>
                                      </p:to>
                                    </p:set>
                                    <p:animEffect transition="in" filter="wipe(down)">
                                      <p:cBhvr>
                                        <p:cTn id="28" dur="500"/>
                                        <p:tgtEl>
                                          <p:spTgt spid="2130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213018"/>
                                        </p:tgtEl>
                                        <p:attrNameLst>
                                          <p:attrName>style.visibility</p:attrName>
                                        </p:attrNameLst>
                                      </p:cBhvr>
                                      <p:to>
                                        <p:strVal val="visible"/>
                                      </p:to>
                                    </p:set>
                                    <p:animEffect transition="in" filter="wipe(up)">
                                      <p:cBhvr>
                                        <p:cTn id="33" dur="500"/>
                                        <p:tgtEl>
                                          <p:spTgt spid="21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CTA-01">
      <a:dk1>
        <a:srgbClr val="000000"/>
      </a:dk1>
      <a:lt1>
        <a:srgbClr val="FFFFFF"/>
      </a:lt1>
      <a:dk2>
        <a:srgbClr val="44546A"/>
      </a:dk2>
      <a:lt2>
        <a:srgbClr val="E7E6E6"/>
      </a:lt2>
      <a:accent1>
        <a:srgbClr val="007377"/>
      </a:accent1>
      <a:accent2>
        <a:srgbClr val="91976C"/>
      </a:accent2>
      <a:accent3>
        <a:srgbClr val="DDD1B2"/>
      </a:accent3>
      <a:accent4>
        <a:srgbClr val="F5D66F"/>
      </a:accent4>
      <a:accent5>
        <a:srgbClr val="5B9BD5"/>
      </a:accent5>
      <a:accent6>
        <a:srgbClr val="003A4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303987-B4BB-F240-AAD4-48374782E4E1}" vid="{D3B4A540-D0BE-F04E-935D-B5AA663824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TotalTime>
  <Words>4122</Words>
  <Application>Microsoft Office PowerPoint</Application>
  <PresentationFormat>On-screen Show (4:3)</PresentationFormat>
  <Paragraphs>374</Paragraphs>
  <Slides>131</Slides>
  <Notes>84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131</vt:i4>
      </vt:variant>
    </vt:vector>
  </HeadingPairs>
  <TitlesOfParts>
    <vt:vector size="141" baseType="lpstr">
      <vt:lpstr>Arial</vt:lpstr>
      <vt:lpstr>Calibri</vt:lpstr>
      <vt:lpstr>Roboto</vt:lpstr>
      <vt:lpstr>Roboto Black</vt:lpstr>
      <vt:lpstr>Roboto Light</vt:lpstr>
      <vt:lpstr>Roboto Medium</vt:lpstr>
      <vt:lpstr>Tahoma</vt:lpstr>
      <vt:lpstr>Wingdings</vt:lpstr>
      <vt:lpstr>Office Theme</vt:lpstr>
      <vt:lpstr>Artwork</vt:lpstr>
      <vt:lpstr>PowerPoint Presentation</vt:lpstr>
      <vt:lpstr>Trail Planning Concepts</vt:lpstr>
      <vt:lpstr>Hikers and Backpackers</vt:lpstr>
      <vt:lpstr>New or Altered Trails May Need to Comply with ADA</vt:lpstr>
      <vt:lpstr>PowerPoint Presentation</vt:lpstr>
      <vt:lpstr>PowerPoint Presentation</vt:lpstr>
      <vt:lpstr>PowerPoint Presentation</vt:lpstr>
      <vt:lpstr>PowerPoint Presentation</vt:lpstr>
      <vt:lpstr>PowerPoint Presentation</vt:lpstr>
      <vt:lpstr>PowerPoint Presentation</vt:lpstr>
      <vt:lpstr>Identify Control Points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Vegetation is an indicator of soil types and land capability</vt:lpstr>
      <vt:lpstr>PowerPoint Presentation</vt:lpstr>
      <vt:lpstr>PowerPoint Presentation</vt:lpstr>
      <vt:lpstr>Minor Control Points</vt:lpstr>
      <vt:lpstr>PowerPoint Presentation</vt:lpstr>
      <vt:lpstr>Stream Crossings  Fully Investigate for Proper Trail Alignment</vt:lpstr>
      <vt:lpstr>Large Trees are Minor Controls</vt:lpstr>
      <vt:lpstr>Scarps  </vt:lpstr>
      <vt:lpstr>Debris Flows</vt:lpstr>
      <vt:lpstr>Look Hard  Vegetation Hides Old Slides</vt:lpstr>
      <vt:lpstr>Tilted Trees</vt:lpstr>
      <vt:lpstr>Land Capability: Soils Soils Range From Rock to Sand  Trail Grade Depends on Use, Soil, and Season of Use </vt:lpstr>
      <vt:lpstr>Sandy Soils  Appear Stable</vt:lpstr>
      <vt:lpstr>PowerPoint Presentation</vt:lpstr>
      <vt:lpstr>PowerPoint Presentation</vt:lpstr>
      <vt:lpstr>Clay Soils Lose Structure with Moisture</vt:lpstr>
      <vt:lpstr>Angular Fractured Rock  Shales  Durable Material Matrix</vt:lpstr>
      <vt:lpstr>From Least to Most Durable: (for trails with grade)  Sand Silt Loam Clay Gravel Shale or Angular Rock</vt:lpstr>
      <vt:lpstr>A Good Material Matrix   Will Compact and Keep Soil Moisture Content  Sustains Grade and Heavy Use  </vt:lpstr>
      <vt:lpstr>PowerPoint Presentation</vt:lpstr>
      <vt:lpstr>PowerPoint Presentation</vt:lpstr>
      <vt:lpstr>Consultation and Surveys on    Sensitive, Threatened and Endangered Wildlife Species and Plants </vt:lpstr>
      <vt:lpstr>Hydrologist Review of Stream Crossings</vt:lpstr>
      <vt:lpstr>Archaeologist Cultural Survey</vt:lpstr>
      <vt:lpstr>Trail Planning Process</vt:lpstr>
      <vt:lpstr>Trail Layout</vt:lpstr>
      <vt:lpstr>Trail Layout Concepts</vt:lpstr>
      <vt:lpstr>Water is the Most Influential Factor in Designing and Laying Out Trails </vt:lpstr>
      <vt:lpstr>PowerPoint Presentation</vt:lpstr>
      <vt:lpstr>Curvilinear Alignment (Opposite of Fall Line) Makes the Trail Basically Perpendicular to Natural Sheet Runoff</vt:lpstr>
      <vt:lpstr>Following the Contour of the Land Facilitates Natural Sheet Drainage Across the Trail</vt:lpstr>
      <vt:lpstr>Curvilinear Layout Requires Closely Following  the Landform Pulling in and out of all Swales and Crenulations</vt:lpstr>
      <vt:lpstr>Natural Runoff Patterns</vt:lpstr>
      <vt:lpstr>Hillside Hydrology</vt:lpstr>
      <vt:lpstr>Modified Runoff Pattern</vt:lpstr>
      <vt:lpstr>Interception and Diversion of Sheetflow</vt:lpstr>
      <vt:lpstr>When Water Accumulates on the Trail and is Arbitrarily Drained Off It Creates Erosion Below the Drain Point</vt:lpstr>
      <vt:lpstr>Some Diversions Combine Two Drainages, Dewatering One and Destabilizing the Other </vt:lpstr>
      <vt:lpstr>Vegetation and Wildlife Communities Below are Affected by Changing the Amount of Water They Receive</vt:lpstr>
      <vt:lpstr>Curvilinear Layout Combined With Sidehill Construction and Outsloping Prevents Water Diversion and Accumulation</vt:lpstr>
      <vt:lpstr>Following the Contours of the Land Alone is not Sufficient for a Sustainable Trail</vt:lpstr>
      <vt:lpstr>PowerPoint Presentation</vt:lpstr>
      <vt:lpstr>PowerPoint Presentation</vt:lpstr>
      <vt:lpstr>PowerPoint Presentation</vt:lpstr>
      <vt:lpstr>Grade Reversals are Sometimes Incorporated Even in the Absence of a Natural Drainage Crossing</vt:lpstr>
      <vt:lpstr>Frequency of Grade Reversals or Drains Depends upon Trail Grade and Soil Type</vt:lpstr>
      <vt:lpstr>When Possible, Align above big Trees to minimize Resource Impacts and Trail Structures</vt:lpstr>
      <vt:lpstr>Retaining Walls are Usually Required When the Trail Passes Under a Large Tree</vt:lpstr>
      <vt:lpstr>Layout Trails on Hill Sides to Provide a Fuller Native Bench</vt:lpstr>
      <vt:lpstr>Fuller Trail Benches Facilitate a Stable and Durable Trail Tread Surface</vt:lpstr>
      <vt:lpstr>Full Bench</vt:lpstr>
      <vt:lpstr>Trails on Gentle Side Slopes With Part Bench do not facilitate Sheet Runoff as Efficiently</vt:lpstr>
      <vt:lpstr>Retaining the Landform’s Natural Drainage Patterns Is the Key to Sustainable Trails</vt:lpstr>
      <vt:lpstr>A Trail’s Tendency to Erode will be Influenced by many Factors. Consider these Factors in Order to Determine that Trail’s  Maximum Sustainable Grade </vt:lpstr>
      <vt:lpstr>User Groups</vt:lpstr>
      <vt:lpstr>PowerPoint Presentation</vt:lpstr>
      <vt:lpstr>PowerPoint Presentation</vt:lpstr>
      <vt:lpstr>Season of Use</vt:lpstr>
      <vt:lpstr>Soil Strength and Durability</vt:lpstr>
      <vt:lpstr>Annual Rainfall</vt:lpstr>
      <vt:lpstr>Rainfall Intensity</vt:lpstr>
      <vt:lpstr>Canopy Cover</vt:lpstr>
      <vt:lpstr>Location on the Hillslope</vt:lpstr>
      <vt:lpstr>Evaluate Existing Trails in the Area: Observe what Grade(s) are Sustainable</vt:lpstr>
      <vt:lpstr>Establish Prescribed Grade, then Compare to the Average Grade Between the Major Control Points</vt:lpstr>
      <vt:lpstr>Rise ÷ Run = Grade  Example:  1,000 Ft. Elevation Change ÷  10,000 Ft. Linear Run = 10% Average  Grade </vt:lpstr>
      <vt:lpstr>The Prescribed Linear Grade Is Used When Identifying Minor Control Points During Reconnaissance</vt:lpstr>
      <vt:lpstr>Elevations can be Taken with an Altimeter at each Control Point to Determine Elevation Differences</vt:lpstr>
      <vt:lpstr>Control Point Locations and Elevations are Plotted on a Topographic Map or GPS Unit</vt:lpstr>
      <vt:lpstr>Avoid Blind Flagging: It Often Results in Abrupt Grade Adjustments </vt:lpstr>
      <vt:lpstr>Layout is Performed Between Control Points to Eliminate Abrupt Grade Changes </vt:lpstr>
      <vt:lpstr>Flagging From two Control Points Back Towards the Center is an Effective Method</vt:lpstr>
      <vt:lpstr>PowerPoint Presentation</vt:lpstr>
      <vt:lpstr>If the Average Linear Grade Exceeds the Prescribed Grade Additional Linear Run may be Required </vt:lpstr>
      <vt:lpstr>To Gain Additional Linear Run a Topographical Turn Should be Used First </vt:lpstr>
      <vt:lpstr>PowerPoint Presentation</vt:lpstr>
      <vt:lpstr>PowerPoint Presentation</vt:lpstr>
      <vt:lpstr>If a Topographic Turn Is Not Available Then a Climbing Turn or Switchback Can Be Used to Gain Linear Run</vt:lpstr>
      <vt:lpstr>Climbing Turns and Switchbacks Need to Be Properly Placed</vt:lpstr>
      <vt:lpstr>Locate to Facilitate Drainage away from the Corner or Turn</vt:lpstr>
      <vt:lpstr>Use a Ridge Nose or a Swale/Drainage</vt:lpstr>
      <vt:lpstr>There Must Be Good Separation Between the Two Legs to Prevent Cutting</vt:lpstr>
      <vt:lpstr>Utilize Trees, Rocks and Brush to Provide a Barrier Between the Two Legs. Proper Location will help Reduce Linear Grades</vt:lpstr>
      <vt:lpstr>Incorporating Vistas into Switchback Corners        will Help Prevent Cutting  </vt:lpstr>
      <vt:lpstr>When Using Multiple Switchbacks Maximize the Distance Between Each Switchback to Eliminate “Stacking”</vt:lpstr>
      <vt:lpstr>PowerPoint Presentation</vt:lpstr>
      <vt:lpstr>PowerPoint Presentation</vt:lpstr>
      <vt:lpstr>Laying Out Trails on Top of Ridges Should Be Avoided</vt:lpstr>
      <vt:lpstr>PowerPoint Presentation</vt:lpstr>
      <vt:lpstr>PowerPoint Presentation</vt:lpstr>
      <vt:lpstr>Place Trails on the Side of the Ridge and Cross Over at Saddles to Provide Alternate Views</vt:lpstr>
      <vt:lpstr>Crossing Over at a Saddle</vt:lpstr>
      <vt:lpstr>Flat Poorly Drained Land Should be Avoided</vt:lpstr>
      <vt:lpstr>PowerPoint Presentation</vt:lpstr>
      <vt:lpstr>PowerPoint Presentation</vt:lpstr>
      <vt:lpstr> Meadows and Open Prairies Should Be Avoided.  Trail Alignments Should Skirt the Edges If Possible.</vt:lpstr>
      <vt:lpstr>Trail Flagging</vt:lpstr>
      <vt:lpstr>Prior to Flagging, Establish Horizontal Reference Points (“Zero”) on a Partner Using a Clinometer</vt:lpstr>
      <vt:lpstr>Sometimes there is too much height difference to establish a reliable reference point</vt:lpstr>
      <vt:lpstr>PowerPoint Presentation</vt:lpstr>
      <vt:lpstr>With a Two Person Team The Shooter takes the Front Position so the Shooter Can See the Upcoming Terrain</vt:lpstr>
      <vt:lpstr>The Shooter Walks to a Location at the Approximate Prescribed Grade Staying on Contour</vt:lpstr>
      <vt:lpstr>The Shooter Locates Their Reference Point on their Partner and Moves up or Down  Slope to the Prescribed Grade</vt:lpstr>
      <vt:lpstr>The Shooter Then Places a Flag Marking Trail Grade</vt:lpstr>
      <vt:lpstr>The Shooter Moves Forward for the Next Shot and the Partner Moves to Where the Shooter Previously Stood</vt:lpstr>
      <vt:lpstr>Be Careful Not to Shoot Across Topographic Features</vt:lpstr>
      <vt:lpstr>PowerPoint Presentation</vt:lpstr>
      <vt:lpstr>When Flagging in and out of a Stream, the Downhill Leg Needs to Level off or Climb for a Short Distance </vt:lpstr>
      <vt:lpstr>The Initial Flag Line Should Be Loose Flagged. Tight Flagging Is Performed Once the Loose Flagging Is Completed  </vt:lpstr>
      <vt:lpstr>Finally, Make Note of any Special Trail Structures Needed</vt:lpstr>
      <vt:lpstr>Identify Potential Sources for Native Construction Materials</vt:lpstr>
      <vt:lpstr>Trail Layout Process</vt:lpstr>
      <vt:lpstr>200.  Basic Trail Design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Wilkinson</dc:creator>
  <cp:lastModifiedBy>Ellen Ginda</cp:lastModifiedBy>
  <cp:revision>34</cp:revision>
  <dcterms:created xsi:type="dcterms:W3CDTF">2019-03-05T20:41:56Z</dcterms:created>
  <dcterms:modified xsi:type="dcterms:W3CDTF">2019-03-23T02:33:22Z</dcterms:modified>
</cp:coreProperties>
</file>